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85" r:id="rId1"/>
  </p:sldMasterIdLst>
  <p:notesMasterIdLst>
    <p:notesMasterId r:id="rId31"/>
  </p:notesMasterIdLst>
  <p:handoutMasterIdLst>
    <p:handoutMasterId r:id="rId32"/>
  </p:handoutMasterIdLst>
  <p:sldIdLst>
    <p:sldId id="384" r:id="rId2"/>
    <p:sldId id="273" r:id="rId3"/>
    <p:sldId id="307" r:id="rId4"/>
    <p:sldId id="358" r:id="rId5"/>
    <p:sldId id="324" r:id="rId6"/>
    <p:sldId id="342" r:id="rId7"/>
    <p:sldId id="360" r:id="rId8"/>
    <p:sldId id="361" r:id="rId9"/>
    <p:sldId id="362" r:id="rId10"/>
    <p:sldId id="363" r:id="rId11"/>
    <p:sldId id="365" r:id="rId12"/>
    <p:sldId id="366" r:id="rId13"/>
    <p:sldId id="375" r:id="rId14"/>
    <p:sldId id="370" r:id="rId15"/>
    <p:sldId id="372" r:id="rId16"/>
    <p:sldId id="391" r:id="rId17"/>
    <p:sldId id="377" r:id="rId18"/>
    <p:sldId id="379" r:id="rId19"/>
    <p:sldId id="380" r:id="rId20"/>
    <p:sldId id="389" r:id="rId21"/>
    <p:sldId id="388" r:id="rId22"/>
    <p:sldId id="378" r:id="rId23"/>
    <p:sldId id="390" r:id="rId24"/>
    <p:sldId id="382" r:id="rId25"/>
    <p:sldId id="369" r:id="rId26"/>
    <p:sldId id="373" r:id="rId27"/>
    <p:sldId id="383" r:id="rId28"/>
    <p:sldId id="385" r:id="rId29"/>
    <p:sldId id="386" r:id="rId30"/>
  </p:sldIdLst>
  <p:sldSz cx="9144000" cy="6858000" type="screen4x3"/>
  <p:notesSz cx="10234613" cy="7099300"/>
  <p:defaultTextStyle>
    <a:defPPr>
      <a:defRPr lang="ms-MY"/>
    </a:defPPr>
    <a:lvl1pPr algn="l" rtl="0" fontAlgn="base">
      <a:spcBef>
        <a:spcPct val="0"/>
      </a:spcBef>
      <a:spcAft>
        <a:spcPct val="0"/>
      </a:spcAft>
      <a:defRPr kern="1200">
        <a:solidFill>
          <a:schemeClr val="tx1"/>
        </a:solidFill>
        <a:latin typeface="Trebuchet MS" pitchFamily="34" charset="0"/>
        <a:ea typeface="+mn-ea"/>
        <a:cs typeface="Arial" charset="0"/>
      </a:defRPr>
    </a:lvl1pPr>
    <a:lvl2pPr marL="457200" algn="l" rtl="0" fontAlgn="base">
      <a:spcBef>
        <a:spcPct val="0"/>
      </a:spcBef>
      <a:spcAft>
        <a:spcPct val="0"/>
      </a:spcAft>
      <a:defRPr kern="1200">
        <a:solidFill>
          <a:schemeClr val="tx1"/>
        </a:solidFill>
        <a:latin typeface="Trebuchet MS" pitchFamily="34" charset="0"/>
        <a:ea typeface="+mn-ea"/>
        <a:cs typeface="Arial" charset="0"/>
      </a:defRPr>
    </a:lvl2pPr>
    <a:lvl3pPr marL="914400" algn="l" rtl="0" fontAlgn="base">
      <a:spcBef>
        <a:spcPct val="0"/>
      </a:spcBef>
      <a:spcAft>
        <a:spcPct val="0"/>
      </a:spcAft>
      <a:defRPr kern="1200">
        <a:solidFill>
          <a:schemeClr val="tx1"/>
        </a:solidFill>
        <a:latin typeface="Trebuchet MS" pitchFamily="34" charset="0"/>
        <a:ea typeface="+mn-ea"/>
        <a:cs typeface="Arial" charset="0"/>
      </a:defRPr>
    </a:lvl3pPr>
    <a:lvl4pPr marL="1371600" algn="l" rtl="0" fontAlgn="base">
      <a:spcBef>
        <a:spcPct val="0"/>
      </a:spcBef>
      <a:spcAft>
        <a:spcPct val="0"/>
      </a:spcAft>
      <a:defRPr kern="1200">
        <a:solidFill>
          <a:schemeClr val="tx1"/>
        </a:solidFill>
        <a:latin typeface="Trebuchet MS" pitchFamily="34" charset="0"/>
        <a:ea typeface="+mn-ea"/>
        <a:cs typeface="Arial" charset="0"/>
      </a:defRPr>
    </a:lvl4pPr>
    <a:lvl5pPr marL="1828800" algn="l" rtl="0" fontAlgn="base">
      <a:spcBef>
        <a:spcPct val="0"/>
      </a:spcBef>
      <a:spcAft>
        <a:spcPct val="0"/>
      </a:spcAft>
      <a:defRPr kern="1200">
        <a:solidFill>
          <a:schemeClr val="tx1"/>
        </a:solidFill>
        <a:latin typeface="Trebuchet MS" pitchFamily="34" charset="0"/>
        <a:ea typeface="+mn-ea"/>
        <a:cs typeface="Arial" charset="0"/>
      </a:defRPr>
    </a:lvl5pPr>
    <a:lvl6pPr marL="2286000" algn="l" defTabSz="914400" rtl="0" eaLnBrk="1" latinLnBrk="0" hangingPunct="1">
      <a:defRPr kern="1200">
        <a:solidFill>
          <a:schemeClr val="tx1"/>
        </a:solidFill>
        <a:latin typeface="Trebuchet MS" pitchFamily="34" charset="0"/>
        <a:ea typeface="+mn-ea"/>
        <a:cs typeface="Arial" charset="0"/>
      </a:defRPr>
    </a:lvl6pPr>
    <a:lvl7pPr marL="2743200" algn="l" defTabSz="914400" rtl="0" eaLnBrk="1" latinLnBrk="0" hangingPunct="1">
      <a:defRPr kern="1200">
        <a:solidFill>
          <a:schemeClr val="tx1"/>
        </a:solidFill>
        <a:latin typeface="Trebuchet MS" pitchFamily="34" charset="0"/>
        <a:ea typeface="+mn-ea"/>
        <a:cs typeface="Arial" charset="0"/>
      </a:defRPr>
    </a:lvl7pPr>
    <a:lvl8pPr marL="3200400" algn="l" defTabSz="914400" rtl="0" eaLnBrk="1" latinLnBrk="0" hangingPunct="1">
      <a:defRPr kern="1200">
        <a:solidFill>
          <a:schemeClr val="tx1"/>
        </a:solidFill>
        <a:latin typeface="Trebuchet MS" pitchFamily="34" charset="0"/>
        <a:ea typeface="+mn-ea"/>
        <a:cs typeface="Arial" charset="0"/>
      </a:defRPr>
    </a:lvl8pPr>
    <a:lvl9pPr marL="3657600" algn="l" defTabSz="914400" rtl="0" eaLnBrk="1" latinLnBrk="0" hangingPunct="1">
      <a:defRPr kern="1200">
        <a:solidFill>
          <a:schemeClr val="tx1"/>
        </a:solidFill>
        <a:latin typeface="Trebuchet MS"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CC"/>
    <a:srgbClr val="CCECFF"/>
    <a:srgbClr val="99CCFF"/>
    <a:srgbClr val="CC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28" autoAdjust="0"/>
    <p:restoredTop sz="93961" autoAdjust="0"/>
  </p:normalViewPr>
  <p:slideViewPr>
    <p:cSldViewPr>
      <p:cViewPr varScale="1">
        <p:scale>
          <a:sx n="111" d="100"/>
          <a:sy n="111" d="100"/>
        </p:scale>
        <p:origin x="12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434564" cy="354965"/>
          </a:xfrm>
          <a:prstGeom prst="rect">
            <a:avLst/>
          </a:prstGeom>
        </p:spPr>
        <p:txBody>
          <a:bodyPr vert="horz" lIns="94311" tIns="47156" rIns="94311" bIns="47156" rtlCol="0"/>
          <a:lstStyle>
            <a:lvl1pPr algn="l" fontAlgn="auto">
              <a:spcBef>
                <a:spcPts val="0"/>
              </a:spcBef>
              <a:spcAft>
                <a:spcPts val="0"/>
              </a:spcAft>
              <a:defRPr sz="1200">
                <a:latin typeface="+mn-lt"/>
                <a:cs typeface="+mn-cs"/>
              </a:defRPr>
            </a:lvl1pPr>
            <a:extLst/>
          </a:lstStyle>
          <a:p>
            <a:pPr>
              <a:defRPr/>
            </a:pPr>
            <a:endParaRPr lang="en-US"/>
          </a:p>
        </p:txBody>
      </p:sp>
      <p:sp>
        <p:nvSpPr>
          <p:cNvPr id="3" name="Rectangle 3"/>
          <p:cNvSpPr>
            <a:spLocks noGrp="1"/>
          </p:cNvSpPr>
          <p:nvPr>
            <p:ph type="dt" sz="quarter" idx="1"/>
          </p:nvPr>
        </p:nvSpPr>
        <p:spPr>
          <a:xfrm>
            <a:off x="5796783" y="0"/>
            <a:ext cx="4436197" cy="354965"/>
          </a:xfrm>
          <a:prstGeom prst="rect">
            <a:avLst/>
          </a:prstGeom>
        </p:spPr>
        <p:txBody>
          <a:bodyPr vert="horz" lIns="94311" tIns="47156" rIns="94311" bIns="47156" rtlCol="0"/>
          <a:lstStyle>
            <a:lvl1pPr algn="r" fontAlgn="auto">
              <a:spcBef>
                <a:spcPts val="0"/>
              </a:spcBef>
              <a:spcAft>
                <a:spcPts val="0"/>
              </a:spcAft>
              <a:defRPr sz="1200">
                <a:latin typeface="+mn-lt"/>
                <a:cs typeface="+mn-cs"/>
              </a:defRPr>
            </a:lvl1pPr>
            <a:extLst/>
          </a:lstStyle>
          <a:p>
            <a:pPr>
              <a:defRPr/>
            </a:pPr>
            <a:fld id="{DB48D177-2D15-40EA-8567-02EF03E4D3AE}" type="datetimeFigureOut">
              <a:rPr lang="en-US"/>
              <a:pPr>
                <a:defRPr/>
              </a:pPr>
              <a:t>10/18/2022</a:t>
            </a:fld>
            <a:endParaRPr lang="en-US"/>
          </a:p>
        </p:txBody>
      </p:sp>
      <p:sp>
        <p:nvSpPr>
          <p:cNvPr id="4" name="Rectangle 4"/>
          <p:cNvSpPr>
            <a:spLocks noGrp="1"/>
          </p:cNvSpPr>
          <p:nvPr>
            <p:ph type="ftr" sz="quarter" idx="2"/>
          </p:nvPr>
        </p:nvSpPr>
        <p:spPr>
          <a:xfrm>
            <a:off x="0" y="6742692"/>
            <a:ext cx="4434564" cy="354965"/>
          </a:xfrm>
          <a:prstGeom prst="rect">
            <a:avLst/>
          </a:prstGeom>
        </p:spPr>
        <p:txBody>
          <a:bodyPr vert="horz" lIns="94311" tIns="47156" rIns="94311" bIns="47156" rtlCol="0" anchor="b"/>
          <a:lstStyle>
            <a:lvl1pPr algn="l" fontAlgn="auto">
              <a:spcBef>
                <a:spcPts val="0"/>
              </a:spcBef>
              <a:spcAft>
                <a:spcPts val="0"/>
              </a:spcAft>
              <a:defRPr sz="1200">
                <a:latin typeface="+mn-lt"/>
                <a:cs typeface="+mn-cs"/>
              </a:defRPr>
            </a:lvl1pPr>
            <a:extLst/>
          </a:lstStyle>
          <a:p>
            <a:pPr>
              <a:defRPr/>
            </a:pPr>
            <a:endParaRPr lang="en-US"/>
          </a:p>
        </p:txBody>
      </p:sp>
      <p:sp>
        <p:nvSpPr>
          <p:cNvPr id="5" name="Rectangle 5"/>
          <p:cNvSpPr>
            <a:spLocks noGrp="1"/>
          </p:cNvSpPr>
          <p:nvPr>
            <p:ph type="sldNum" sz="quarter" idx="3"/>
          </p:nvPr>
        </p:nvSpPr>
        <p:spPr>
          <a:xfrm>
            <a:off x="5796783" y="6742692"/>
            <a:ext cx="4436197" cy="354965"/>
          </a:xfrm>
          <a:prstGeom prst="rect">
            <a:avLst/>
          </a:prstGeom>
        </p:spPr>
        <p:txBody>
          <a:bodyPr vert="horz" lIns="94311" tIns="47156" rIns="94311" bIns="47156" rtlCol="0" anchor="b"/>
          <a:lstStyle>
            <a:lvl1pPr algn="r" fontAlgn="auto">
              <a:spcBef>
                <a:spcPts val="0"/>
              </a:spcBef>
              <a:spcAft>
                <a:spcPts val="0"/>
              </a:spcAft>
              <a:defRPr sz="1200">
                <a:latin typeface="+mn-lt"/>
                <a:cs typeface="+mn-cs"/>
              </a:defRPr>
            </a:lvl1pPr>
            <a:extLst/>
          </a:lstStyle>
          <a:p>
            <a:pPr>
              <a:defRPr/>
            </a:pPr>
            <a:fld id="{20310EB1-EE79-4665-B44D-5A6834A12D6D}" type="slidenum">
              <a:rPr lang="en-US"/>
              <a:pPr>
                <a:defRPr/>
              </a:pPr>
              <a:t>‹#›</a:t>
            </a:fld>
            <a:endParaRPr lang="en-US"/>
          </a:p>
        </p:txBody>
      </p:sp>
    </p:spTree>
    <p:extLst>
      <p:ext uri="{BB962C8B-B14F-4D97-AF65-F5344CB8AC3E}">
        <p14:creationId xmlns:p14="http://schemas.microsoft.com/office/powerpoint/2010/main" val="504272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434564" cy="354965"/>
          </a:xfrm>
          <a:prstGeom prst="rect">
            <a:avLst/>
          </a:prstGeom>
        </p:spPr>
        <p:txBody>
          <a:bodyPr vert="horz" lIns="94311" tIns="47156" rIns="94311" bIns="47156" rtlCol="0"/>
          <a:lstStyle>
            <a:lvl1pPr algn="l" fontAlgn="auto">
              <a:spcBef>
                <a:spcPts val="0"/>
              </a:spcBef>
              <a:spcAft>
                <a:spcPts val="0"/>
              </a:spcAft>
              <a:defRPr sz="1200">
                <a:latin typeface="+mn-lt"/>
                <a:cs typeface="+mn-cs"/>
              </a:defRPr>
            </a:lvl1pPr>
            <a:extLst/>
          </a:lstStyle>
          <a:p>
            <a:pPr>
              <a:defRPr/>
            </a:pPr>
            <a:endParaRPr lang="en-US"/>
          </a:p>
        </p:txBody>
      </p:sp>
      <p:sp>
        <p:nvSpPr>
          <p:cNvPr id="3" name="Rectangle 3"/>
          <p:cNvSpPr>
            <a:spLocks noGrp="1"/>
          </p:cNvSpPr>
          <p:nvPr>
            <p:ph type="dt" idx="1"/>
          </p:nvPr>
        </p:nvSpPr>
        <p:spPr>
          <a:xfrm>
            <a:off x="5796783" y="0"/>
            <a:ext cx="4436197" cy="354965"/>
          </a:xfrm>
          <a:prstGeom prst="rect">
            <a:avLst/>
          </a:prstGeom>
        </p:spPr>
        <p:txBody>
          <a:bodyPr vert="horz" lIns="94311" tIns="47156" rIns="94311" bIns="47156" rtlCol="0"/>
          <a:lstStyle>
            <a:lvl1pPr algn="r" fontAlgn="auto">
              <a:spcBef>
                <a:spcPts val="0"/>
              </a:spcBef>
              <a:spcAft>
                <a:spcPts val="0"/>
              </a:spcAft>
              <a:defRPr sz="1200">
                <a:latin typeface="+mn-lt"/>
                <a:cs typeface="+mn-cs"/>
              </a:defRPr>
            </a:lvl1pPr>
            <a:extLst/>
          </a:lstStyle>
          <a:p>
            <a:pPr>
              <a:defRPr/>
            </a:pPr>
            <a:fld id="{55C1D799-0B49-48E7-86BF-DF73C6300672}" type="datetimeFigureOut">
              <a:rPr lang="en-US"/>
              <a:pPr>
                <a:defRPr/>
              </a:pPr>
              <a:t>10/18/2022</a:t>
            </a:fld>
            <a:endParaRPr lang="en-US"/>
          </a:p>
        </p:txBody>
      </p:sp>
      <p:sp>
        <p:nvSpPr>
          <p:cNvPr id="4" name="Rectangle 4"/>
          <p:cNvSpPr>
            <a:spLocks noGrp="1" noRot="1" noChangeAspect="1"/>
          </p:cNvSpPr>
          <p:nvPr>
            <p:ph type="sldImg" idx="2"/>
          </p:nvPr>
        </p:nvSpPr>
        <p:spPr>
          <a:xfrm>
            <a:off x="3343275" y="531813"/>
            <a:ext cx="3548063" cy="2662237"/>
          </a:xfrm>
          <a:prstGeom prst="rect">
            <a:avLst/>
          </a:prstGeom>
          <a:noFill/>
          <a:ln w="12700">
            <a:solidFill>
              <a:prstClr val="black"/>
            </a:solidFill>
          </a:ln>
        </p:spPr>
        <p:txBody>
          <a:bodyPr vert="horz" lIns="94311" tIns="47156" rIns="94311" bIns="47156" rtlCol="0" anchor="ctr"/>
          <a:lstStyle/>
          <a:p>
            <a:pPr lvl="0"/>
            <a:endParaRPr lang="en-US" noProof="0"/>
          </a:p>
        </p:txBody>
      </p:sp>
      <p:sp>
        <p:nvSpPr>
          <p:cNvPr id="5" name="Rectangle 5"/>
          <p:cNvSpPr>
            <a:spLocks noGrp="1"/>
          </p:cNvSpPr>
          <p:nvPr>
            <p:ph type="body" sz="quarter" idx="3"/>
          </p:nvPr>
        </p:nvSpPr>
        <p:spPr>
          <a:xfrm>
            <a:off x="1024115" y="3372168"/>
            <a:ext cx="8186384" cy="3194685"/>
          </a:xfrm>
          <a:prstGeom prst="rect">
            <a:avLst/>
          </a:prstGeom>
        </p:spPr>
        <p:txBody>
          <a:bodyPr vert="horz" lIns="94311" tIns="47156" rIns="94311" bIns="4715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6742692"/>
            <a:ext cx="4434564" cy="354965"/>
          </a:xfrm>
          <a:prstGeom prst="rect">
            <a:avLst/>
          </a:prstGeom>
        </p:spPr>
        <p:txBody>
          <a:bodyPr vert="horz" lIns="94311" tIns="47156" rIns="94311" bIns="47156"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Rectangle 7"/>
          <p:cNvSpPr>
            <a:spLocks noGrp="1"/>
          </p:cNvSpPr>
          <p:nvPr>
            <p:ph type="sldNum" sz="quarter" idx="5"/>
          </p:nvPr>
        </p:nvSpPr>
        <p:spPr>
          <a:xfrm>
            <a:off x="5796783" y="6742692"/>
            <a:ext cx="4436197" cy="354965"/>
          </a:xfrm>
          <a:prstGeom prst="rect">
            <a:avLst/>
          </a:prstGeom>
        </p:spPr>
        <p:txBody>
          <a:bodyPr vert="horz" lIns="94311" tIns="47156" rIns="94311" bIns="47156" rtlCol="0" anchor="b"/>
          <a:lstStyle>
            <a:lvl1pPr algn="r" fontAlgn="auto">
              <a:spcBef>
                <a:spcPts val="0"/>
              </a:spcBef>
              <a:spcAft>
                <a:spcPts val="0"/>
              </a:spcAft>
              <a:defRPr sz="1200">
                <a:latin typeface="+mn-lt"/>
                <a:cs typeface="+mn-cs"/>
              </a:defRPr>
            </a:lvl1pPr>
            <a:extLst/>
          </a:lstStyle>
          <a:p>
            <a:pPr>
              <a:defRPr/>
            </a:pPr>
            <a:fld id="{1ACDA001-B756-49FA-B6B7-BBCBEC4A46B2}" type="slidenum">
              <a:rPr lang="en-US"/>
              <a:pPr>
                <a:defRPr/>
              </a:pPr>
              <a:t>‹#›</a:t>
            </a:fld>
            <a:endParaRPr lang="en-US"/>
          </a:p>
        </p:txBody>
      </p:sp>
    </p:spTree>
    <p:extLst>
      <p:ext uri="{BB962C8B-B14F-4D97-AF65-F5344CB8AC3E}">
        <p14:creationId xmlns:p14="http://schemas.microsoft.com/office/powerpoint/2010/main" val="1506366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1</a:t>
            </a:fld>
            <a:endParaRPr lang="en-US"/>
          </a:p>
        </p:txBody>
      </p:sp>
    </p:spTree>
    <p:extLst>
      <p:ext uri="{BB962C8B-B14F-4D97-AF65-F5344CB8AC3E}">
        <p14:creationId xmlns:p14="http://schemas.microsoft.com/office/powerpoint/2010/main" val="1122080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p:spPr>
      </p:sp>
      <p:sp>
        <p:nvSpPr>
          <p:cNvPr id="49155"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49156"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6704F4CB-99B4-420F-9822-05D0D185E783}" type="slidenum">
              <a:rPr lang="en-US" sz="1200">
                <a:solidFill>
                  <a:srgbClr val="000000"/>
                </a:solidFill>
                <a:latin typeface="Calibri" pitchFamily="34" charset="0"/>
              </a:rPr>
              <a:pPr algn="r"/>
              <a:t>10</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368919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p:spPr>
      </p:sp>
      <p:sp>
        <p:nvSpPr>
          <p:cNvPr id="50179"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50180"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31CFDAE1-8359-40C7-A2EA-CC0DCC7A5C16}" type="slidenum">
              <a:rPr lang="en-US" sz="1200">
                <a:solidFill>
                  <a:srgbClr val="000000"/>
                </a:solidFill>
                <a:latin typeface="Calibri" pitchFamily="34" charset="0"/>
              </a:rPr>
              <a:pPr algn="r"/>
              <a:t>11</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291018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p:spPr>
      </p:sp>
      <p:sp>
        <p:nvSpPr>
          <p:cNvPr id="51203"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51204"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7EC3F351-4842-4312-BCD4-615797F8210E}" type="slidenum">
              <a:rPr lang="en-US" sz="1200">
                <a:solidFill>
                  <a:srgbClr val="000000"/>
                </a:solidFill>
                <a:latin typeface="Calibri" pitchFamily="34" charset="0"/>
              </a:rPr>
              <a:pPr algn="r"/>
              <a:t>12</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765554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p:spPr>
      </p:sp>
      <p:sp>
        <p:nvSpPr>
          <p:cNvPr id="52227"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52228"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AF17B7D1-71B1-4820-96A1-0F35430A9BD9}" type="slidenum">
              <a:rPr lang="en-US" sz="1200">
                <a:solidFill>
                  <a:srgbClr val="000000"/>
                </a:solidFill>
                <a:latin typeface="Calibri" pitchFamily="34" charset="0"/>
              </a:rPr>
              <a:pPr algn="r"/>
              <a:t>13</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1247334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p:spPr>
      </p:sp>
      <p:sp>
        <p:nvSpPr>
          <p:cNvPr id="55299"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55300"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548A7716-5D7C-499B-83E3-B32A97E80A56}" type="slidenum">
              <a:rPr lang="en-US" sz="1200">
                <a:solidFill>
                  <a:srgbClr val="000000"/>
                </a:solidFill>
                <a:latin typeface="Calibri" pitchFamily="34" charset="0"/>
              </a:rPr>
              <a:pPr algn="r"/>
              <a:t>14</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166358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p:spPr>
      </p:sp>
      <p:sp>
        <p:nvSpPr>
          <p:cNvPr id="57347"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57348"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5CE5B87B-B52C-4379-910C-2986224180DF}" type="slidenum">
              <a:rPr lang="en-US" sz="1200">
                <a:solidFill>
                  <a:srgbClr val="000000"/>
                </a:solidFill>
                <a:latin typeface="Calibri" pitchFamily="34" charset="0"/>
              </a:rPr>
              <a:pPr algn="r"/>
              <a:t>15</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459164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p:spPr>
      </p:sp>
      <p:sp>
        <p:nvSpPr>
          <p:cNvPr id="57347"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57348"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5CE5B87B-B52C-4379-910C-2986224180DF}" type="slidenum">
              <a:rPr lang="en-US" sz="1200">
                <a:solidFill>
                  <a:srgbClr val="000000"/>
                </a:solidFill>
                <a:latin typeface="Calibri" pitchFamily="34" charset="0"/>
              </a:rPr>
              <a:pPr algn="r"/>
              <a:t>16</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3143044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58372" name="Rectangle 4"/>
          <p:cNvSpPr>
            <a:spLocks noGrp="1"/>
          </p:cNvSpPr>
          <p:nvPr>
            <p:ph type="sldNum" sz="quarter" idx="5"/>
          </p:nvPr>
        </p:nvSpPr>
        <p:spPr bwMode="auto">
          <a:noFill/>
          <a:ln>
            <a:miter lim="800000"/>
            <a:headEnd/>
            <a:tailEnd/>
          </a:ln>
        </p:spPr>
        <p:txBody>
          <a:bodyPr wrap="square" lIns="94311" tIns="47156" rIns="94311" bIns="47156" numCol="1" anchorCtr="0" compatLnSpc="1">
            <a:prstTxWarp prst="textNoShape">
              <a:avLst/>
            </a:prstTxWarp>
          </a:bodyPr>
          <a:lstStyle/>
          <a:p>
            <a:pPr fontAlgn="base">
              <a:spcBef>
                <a:spcPct val="0"/>
              </a:spcBef>
              <a:spcAft>
                <a:spcPct val="0"/>
              </a:spcAft>
            </a:pPr>
            <a:fld id="{03CD25AF-4F36-4731-A9D1-10F117EA3B2F}" type="slidenum">
              <a:rPr lang="en-US" smtClean="0">
                <a:solidFill>
                  <a:srgbClr val="000000"/>
                </a:solidFill>
                <a:cs typeface="Arial" charset="0"/>
              </a:rPr>
              <a:pPr fontAlgn="base">
                <a:spcBef>
                  <a:spcPct val="0"/>
                </a:spcBef>
                <a:spcAft>
                  <a:spcPct val="0"/>
                </a:spcAft>
              </a:pPr>
              <a:t>17</a:t>
            </a:fld>
            <a:endParaRPr lang="en-US">
              <a:solidFill>
                <a:srgbClr val="000000"/>
              </a:solidFill>
              <a:cs typeface="Arial" charset="0"/>
            </a:endParaRPr>
          </a:p>
        </p:txBody>
      </p:sp>
    </p:spTree>
    <p:extLst>
      <p:ext uri="{BB962C8B-B14F-4D97-AF65-F5344CB8AC3E}">
        <p14:creationId xmlns:p14="http://schemas.microsoft.com/office/powerpoint/2010/main" val="1214510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p:spPr>
      </p:sp>
      <p:sp>
        <p:nvSpPr>
          <p:cNvPr id="60419"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60420" name="Rectangle 4"/>
          <p:cNvSpPr>
            <a:spLocks noGrp="1"/>
          </p:cNvSpPr>
          <p:nvPr>
            <p:ph type="sldNum" sz="quarter" idx="5"/>
          </p:nvPr>
        </p:nvSpPr>
        <p:spPr bwMode="auto">
          <a:noFill/>
          <a:ln>
            <a:miter lim="800000"/>
            <a:headEnd/>
            <a:tailEnd/>
          </a:ln>
        </p:spPr>
        <p:txBody>
          <a:bodyPr wrap="square" lIns="94311" tIns="47156" rIns="94311" bIns="47156" numCol="1" anchorCtr="0" compatLnSpc="1">
            <a:prstTxWarp prst="textNoShape">
              <a:avLst/>
            </a:prstTxWarp>
          </a:bodyPr>
          <a:lstStyle/>
          <a:p>
            <a:pPr fontAlgn="base">
              <a:spcBef>
                <a:spcPct val="0"/>
              </a:spcBef>
              <a:spcAft>
                <a:spcPct val="0"/>
              </a:spcAft>
            </a:pPr>
            <a:fld id="{E82A6A48-CC0B-4CD9-A2F2-4C949E7F5480}" type="slidenum">
              <a:rPr lang="en-US" smtClean="0">
                <a:solidFill>
                  <a:srgbClr val="000000"/>
                </a:solidFill>
                <a:cs typeface="Arial" charset="0"/>
              </a:rPr>
              <a:pPr fontAlgn="base">
                <a:spcBef>
                  <a:spcPct val="0"/>
                </a:spcBef>
                <a:spcAft>
                  <a:spcPct val="0"/>
                </a:spcAft>
              </a:pPr>
              <a:t>18</a:t>
            </a:fld>
            <a:endParaRPr lang="en-US">
              <a:solidFill>
                <a:srgbClr val="000000"/>
              </a:solidFill>
              <a:cs typeface="Arial" charset="0"/>
            </a:endParaRPr>
          </a:p>
        </p:txBody>
      </p:sp>
    </p:spTree>
    <p:extLst>
      <p:ext uri="{BB962C8B-B14F-4D97-AF65-F5344CB8AC3E}">
        <p14:creationId xmlns:p14="http://schemas.microsoft.com/office/powerpoint/2010/main" val="1477281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p:spPr>
      </p:sp>
      <p:sp>
        <p:nvSpPr>
          <p:cNvPr id="61443"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61444"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93257A43-D37E-4238-B83D-CCEF50CF6265}" type="slidenum">
              <a:rPr lang="en-US" sz="1200">
                <a:solidFill>
                  <a:srgbClr val="000000"/>
                </a:solidFill>
                <a:latin typeface="Calibri" pitchFamily="34" charset="0"/>
              </a:rPr>
              <a:pPr algn="r"/>
              <a:t>19</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270314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p:spPr>
      </p:sp>
      <p:sp>
        <p:nvSpPr>
          <p:cNvPr id="40963"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3789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311" tIns="47156" rIns="94311" bIns="47156" numCol="1" anchorCtr="0" compatLnSpc="1">
            <a:prstTxWarp prst="textNoShape">
              <a:avLst/>
            </a:prstTxWarp>
          </a:bodyPr>
          <a:lstStyle>
            <a:lvl1pPr eaLnBrk="0" hangingPunct="0">
              <a:defRPr>
                <a:solidFill>
                  <a:schemeClr val="tx1"/>
                </a:solidFill>
                <a:latin typeface="Trebuchet MS" pitchFamily="34" charset="0"/>
              </a:defRPr>
            </a:lvl1pPr>
            <a:lvl2pPr marL="766279" indent="-294723" eaLnBrk="0" hangingPunct="0">
              <a:defRPr>
                <a:solidFill>
                  <a:schemeClr val="tx1"/>
                </a:solidFill>
                <a:latin typeface="Trebuchet MS" pitchFamily="34" charset="0"/>
              </a:defRPr>
            </a:lvl2pPr>
            <a:lvl3pPr marL="1178890" indent="-235778" eaLnBrk="0" hangingPunct="0">
              <a:defRPr>
                <a:solidFill>
                  <a:schemeClr val="tx1"/>
                </a:solidFill>
                <a:latin typeface="Trebuchet MS" pitchFamily="34" charset="0"/>
              </a:defRPr>
            </a:lvl3pPr>
            <a:lvl4pPr marL="1650446" indent="-235778" eaLnBrk="0" hangingPunct="0">
              <a:defRPr>
                <a:solidFill>
                  <a:schemeClr val="tx1"/>
                </a:solidFill>
                <a:latin typeface="Trebuchet MS" pitchFamily="34" charset="0"/>
              </a:defRPr>
            </a:lvl4pPr>
            <a:lvl5pPr marL="2122002" indent="-235778" eaLnBrk="0" hangingPunct="0">
              <a:defRPr>
                <a:solidFill>
                  <a:schemeClr val="tx1"/>
                </a:solidFill>
                <a:latin typeface="Trebuchet MS" pitchFamily="34" charset="0"/>
              </a:defRPr>
            </a:lvl5pPr>
            <a:lvl6pPr marL="2593558" indent="-235778" eaLnBrk="0" fontAlgn="base" hangingPunct="0">
              <a:spcBef>
                <a:spcPct val="0"/>
              </a:spcBef>
              <a:spcAft>
                <a:spcPct val="0"/>
              </a:spcAft>
              <a:defRPr>
                <a:solidFill>
                  <a:schemeClr val="tx1"/>
                </a:solidFill>
                <a:latin typeface="Trebuchet MS" pitchFamily="34" charset="0"/>
              </a:defRPr>
            </a:lvl6pPr>
            <a:lvl7pPr marL="3065115" indent="-235778" eaLnBrk="0" fontAlgn="base" hangingPunct="0">
              <a:spcBef>
                <a:spcPct val="0"/>
              </a:spcBef>
              <a:spcAft>
                <a:spcPct val="0"/>
              </a:spcAft>
              <a:defRPr>
                <a:solidFill>
                  <a:schemeClr val="tx1"/>
                </a:solidFill>
                <a:latin typeface="Trebuchet MS" pitchFamily="34" charset="0"/>
              </a:defRPr>
            </a:lvl7pPr>
            <a:lvl8pPr marL="3536671" indent="-235778" eaLnBrk="0" fontAlgn="base" hangingPunct="0">
              <a:spcBef>
                <a:spcPct val="0"/>
              </a:spcBef>
              <a:spcAft>
                <a:spcPct val="0"/>
              </a:spcAft>
              <a:defRPr>
                <a:solidFill>
                  <a:schemeClr val="tx1"/>
                </a:solidFill>
                <a:latin typeface="Trebuchet MS" pitchFamily="34" charset="0"/>
              </a:defRPr>
            </a:lvl8pPr>
            <a:lvl9pPr marL="4008227" indent="-235778"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fld id="{DBC5E2C8-656B-40EE-9B5B-83E8F0071D0D}" type="slidenum">
              <a:rPr lang="en-US" smtClean="0">
                <a:latin typeface="Calibri" pitchFamily="34" charset="0"/>
              </a:rPr>
              <a:pPr eaLnBrk="1" fontAlgn="base" hangingPunct="1">
                <a:spcBef>
                  <a:spcPct val="0"/>
                </a:spcBef>
                <a:spcAft>
                  <a:spcPct val="0"/>
                </a:spcAft>
                <a:defRPr/>
              </a:pPr>
              <a:t>2</a:t>
            </a:fld>
            <a:endParaRPr lang="en-US">
              <a:latin typeface="Calibri" pitchFamily="34" charset="0"/>
            </a:endParaRPr>
          </a:p>
        </p:txBody>
      </p:sp>
    </p:spTree>
    <p:extLst>
      <p:ext uri="{BB962C8B-B14F-4D97-AF65-F5344CB8AC3E}">
        <p14:creationId xmlns:p14="http://schemas.microsoft.com/office/powerpoint/2010/main" val="382492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p:spPr>
      </p:sp>
      <p:sp>
        <p:nvSpPr>
          <p:cNvPr id="59395"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59396" name="Rectangle 4"/>
          <p:cNvSpPr>
            <a:spLocks noGrp="1"/>
          </p:cNvSpPr>
          <p:nvPr>
            <p:ph type="sldNum" sz="quarter" idx="5"/>
          </p:nvPr>
        </p:nvSpPr>
        <p:spPr bwMode="auto">
          <a:noFill/>
          <a:ln>
            <a:miter lim="800000"/>
            <a:headEnd/>
            <a:tailEnd/>
          </a:ln>
        </p:spPr>
        <p:txBody>
          <a:bodyPr wrap="square" lIns="94311" tIns="47156" rIns="94311" bIns="47156" numCol="1" anchorCtr="0" compatLnSpc="1">
            <a:prstTxWarp prst="textNoShape">
              <a:avLst/>
            </a:prstTxWarp>
          </a:bodyPr>
          <a:lstStyle/>
          <a:p>
            <a:pPr fontAlgn="base">
              <a:spcBef>
                <a:spcPct val="0"/>
              </a:spcBef>
              <a:spcAft>
                <a:spcPct val="0"/>
              </a:spcAft>
            </a:pPr>
            <a:fld id="{A5FF9BD9-8180-46CE-9541-FF7C95DE3205}" type="slidenum">
              <a:rPr lang="en-US" smtClean="0">
                <a:solidFill>
                  <a:srgbClr val="000000"/>
                </a:solidFill>
                <a:cs typeface="Arial" charset="0"/>
              </a:rPr>
              <a:pPr fontAlgn="base">
                <a:spcBef>
                  <a:spcPct val="0"/>
                </a:spcBef>
                <a:spcAft>
                  <a:spcPct val="0"/>
                </a:spcAft>
              </a:pPr>
              <a:t>22</a:t>
            </a:fld>
            <a:endParaRPr lang="en-US">
              <a:solidFill>
                <a:srgbClr val="000000"/>
              </a:solidFill>
              <a:cs typeface="Arial" charset="0"/>
            </a:endParaRPr>
          </a:p>
        </p:txBody>
      </p:sp>
    </p:spTree>
    <p:extLst>
      <p:ext uri="{BB962C8B-B14F-4D97-AF65-F5344CB8AC3E}">
        <p14:creationId xmlns:p14="http://schemas.microsoft.com/office/powerpoint/2010/main" val="3618168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p:spPr>
      </p:sp>
      <p:sp>
        <p:nvSpPr>
          <p:cNvPr id="63491"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63492"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D5F50CCA-4F75-49FB-932E-C0B17B5569E7}" type="slidenum">
              <a:rPr lang="en-US" sz="1200">
                <a:solidFill>
                  <a:srgbClr val="000000"/>
                </a:solidFill>
                <a:latin typeface="Calibri" pitchFamily="34" charset="0"/>
              </a:rPr>
              <a:pPr algn="r"/>
              <a:t>24</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3125713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p:spPr>
      </p:sp>
      <p:sp>
        <p:nvSpPr>
          <p:cNvPr id="64515"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64516"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0B0C93D5-BAB8-4342-93C7-E568173DEF88}" type="slidenum">
              <a:rPr lang="en-US" sz="1200">
                <a:solidFill>
                  <a:srgbClr val="000000"/>
                </a:solidFill>
                <a:latin typeface="Calibri" pitchFamily="34" charset="0"/>
              </a:rPr>
              <a:pPr algn="r"/>
              <a:t>25</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658666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65540"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72359E1B-BB42-48D4-9A65-499ADE8A0C26}" type="slidenum">
              <a:rPr lang="en-US" sz="1200">
                <a:solidFill>
                  <a:srgbClr val="000000"/>
                </a:solidFill>
                <a:latin typeface="Calibri" pitchFamily="34" charset="0"/>
              </a:rPr>
              <a:pPr algn="r"/>
              <a:t>26</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1446150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66564"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022711BF-7D49-4452-A128-A0EFC89E71B5}" type="slidenum">
              <a:rPr lang="en-US" sz="1200">
                <a:solidFill>
                  <a:srgbClr val="000000"/>
                </a:solidFill>
                <a:latin typeface="Calibri" pitchFamily="34" charset="0"/>
              </a:rPr>
              <a:pPr algn="r"/>
              <a:t>27</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2296001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66564"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022711BF-7D49-4452-A128-A0EFC89E71B5}" type="slidenum">
              <a:rPr lang="en-US" sz="1200">
                <a:solidFill>
                  <a:srgbClr val="000000"/>
                </a:solidFill>
                <a:latin typeface="Calibri" pitchFamily="34" charset="0"/>
              </a:rPr>
              <a:pPr algn="r"/>
              <a:t>28</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368256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66564"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022711BF-7D49-4452-A128-A0EFC89E71B5}" type="slidenum">
              <a:rPr lang="en-US" sz="1200">
                <a:solidFill>
                  <a:srgbClr val="000000"/>
                </a:solidFill>
                <a:latin typeface="Calibri" pitchFamily="34" charset="0"/>
              </a:rPr>
              <a:pPr algn="r"/>
              <a:t>29</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208679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3891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311" tIns="47156" rIns="94311" bIns="47156" numCol="1" anchorCtr="0" compatLnSpc="1">
            <a:prstTxWarp prst="textNoShape">
              <a:avLst/>
            </a:prstTxWarp>
          </a:bodyPr>
          <a:lstStyle>
            <a:lvl1pPr eaLnBrk="0" hangingPunct="0">
              <a:defRPr>
                <a:solidFill>
                  <a:schemeClr val="tx1"/>
                </a:solidFill>
                <a:latin typeface="Trebuchet MS" pitchFamily="34" charset="0"/>
              </a:defRPr>
            </a:lvl1pPr>
            <a:lvl2pPr marL="766279" indent="-294723" eaLnBrk="0" hangingPunct="0">
              <a:defRPr>
                <a:solidFill>
                  <a:schemeClr val="tx1"/>
                </a:solidFill>
                <a:latin typeface="Trebuchet MS" pitchFamily="34" charset="0"/>
              </a:defRPr>
            </a:lvl2pPr>
            <a:lvl3pPr marL="1178890" indent="-235778" eaLnBrk="0" hangingPunct="0">
              <a:defRPr>
                <a:solidFill>
                  <a:schemeClr val="tx1"/>
                </a:solidFill>
                <a:latin typeface="Trebuchet MS" pitchFamily="34" charset="0"/>
              </a:defRPr>
            </a:lvl3pPr>
            <a:lvl4pPr marL="1650446" indent="-235778" eaLnBrk="0" hangingPunct="0">
              <a:defRPr>
                <a:solidFill>
                  <a:schemeClr val="tx1"/>
                </a:solidFill>
                <a:latin typeface="Trebuchet MS" pitchFamily="34" charset="0"/>
              </a:defRPr>
            </a:lvl4pPr>
            <a:lvl5pPr marL="2122002" indent="-235778" eaLnBrk="0" hangingPunct="0">
              <a:defRPr>
                <a:solidFill>
                  <a:schemeClr val="tx1"/>
                </a:solidFill>
                <a:latin typeface="Trebuchet MS" pitchFamily="34" charset="0"/>
              </a:defRPr>
            </a:lvl5pPr>
            <a:lvl6pPr marL="2593558" indent="-235778" eaLnBrk="0" fontAlgn="base" hangingPunct="0">
              <a:spcBef>
                <a:spcPct val="0"/>
              </a:spcBef>
              <a:spcAft>
                <a:spcPct val="0"/>
              </a:spcAft>
              <a:defRPr>
                <a:solidFill>
                  <a:schemeClr val="tx1"/>
                </a:solidFill>
                <a:latin typeface="Trebuchet MS" pitchFamily="34" charset="0"/>
              </a:defRPr>
            </a:lvl6pPr>
            <a:lvl7pPr marL="3065115" indent="-235778" eaLnBrk="0" fontAlgn="base" hangingPunct="0">
              <a:spcBef>
                <a:spcPct val="0"/>
              </a:spcBef>
              <a:spcAft>
                <a:spcPct val="0"/>
              </a:spcAft>
              <a:defRPr>
                <a:solidFill>
                  <a:schemeClr val="tx1"/>
                </a:solidFill>
                <a:latin typeface="Trebuchet MS" pitchFamily="34" charset="0"/>
              </a:defRPr>
            </a:lvl7pPr>
            <a:lvl8pPr marL="3536671" indent="-235778" eaLnBrk="0" fontAlgn="base" hangingPunct="0">
              <a:spcBef>
                <a:spcPct val="0"/>
              </a:spcBef>
              <a:spcAft>
                <a:spcPct val="0"/>
              </a:spcAft>
              <a:defRPr>
                <a:solidFill>
                  <a:schemeClr val="tx1"/>
                </a:solidFill>
                <a:latin typeface="Trebuchet MS" pitchFamily="34" charset="0"/>
              </a:defRPr>
            </a:lvl8pPr>
            <a:lvl9pPr marL="4008227" indent="-235778"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fld id="{716D6045-568C-4437-A2BE-7D29B8AD0196}" type="slidenum">
              <a:rPr lang="en-US" smtClean="0">
                <a:solidFill>
                  <a:srgbClr val="000000"/>
                </a:solidFill>
                <a:latin typeface="Calibri" pitchFamily="34" charset="0"/>
              </a:rPr>
              <a:pPr eaLnBrk="1" fontAlgn="base" hangingPunct="1">
                <a:spcBef>
                  <a:spcPct val="0"/>
                </a:spcBef>
                <a:spcAft>
                  <a:spcPct val="0"/>
                </a:spcAft>
                <a:defRPr/>
              </a:pPr>
              <a:t>3</a:t>
            </a:fld>
            <a:endParaRPr lang="en-US">
              <a:solidFill>
                <a:srgbClr val="000000"/>
              </a:solidFill>
              <a:latin typeface="Calibri" pitchFamily="34" charset="0"/>
            </a:endParaRPr>
          </a:p>
        </p:txBody>
      </p:sp>
    </p:spTree>
    <p:extLst>
      <p:ext uri="{BB962C8B-B14F-4D97-AF65-F5344CB8AC3E}">
        <p14:creationId xmlns:p14="http://schemas.microsoft.com/office/powerpoint/2010/main" val="2851677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p:spPr>
      </p:sp>
      <p:sp>
        <p:nvSpPr>
          <p:cNvPr id="43011"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43012"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62A37F7A-3DBC-44A0-BBF5-5D7297BC1E9A}" type="slidenum">
              <a:rPr lang="en-US" sz="1200">
                <a:solidFill>
                  <a:srgbClr val="000000"/>
                </a:solidFill>
                <a:latin typeface="Calibri" pitchFamily="34" charset="0"/>
              </a:rPr>
              <a:pPr algn="r"/>
              <a:t>4</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139130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4301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311" tIns="47156" rIns="94311" bIns="47156" numCol="1" anchorCtr="0" compatLnSpc="1">
            <a:prstTxWarp prst="textNoShape">
              <a:avLst/>
            </a:prstTxWarp>
          </a:bodyPr>
          <a:lstStyle>
            <a:lvl1pPr eaLnBrk="0" hangingPunct="0">
              <a:defRPr>
                <a:solidFill>
                  <a:schemeClr val="tx1"/>
                </a:solidFill>
                <a:latin typeface="Trebuchet MS" pitchFamily="34" charset="0"/>
              </a:defRPr>
            </a:lvl1pPr>
            <a:lvl2pPr marL="766279" indent="-294723" eaLnBrk="0" hangingPunct="0">
              <a:defRPr>
                <a:solidFill>
                  <a:schemeClr val="tx1"/>
                </a:solidFill>
                <a:latin typeface="Trebuchet MS" pitchFamily="34" charset="0"/>
              </a:defRPr>
            </a:lvl2pPr>
            <a:lvl3pPr marL="1178890" indent="-235778" eaLnBrk="0" hangingPunct="0">
              <a:defRPr>
                <a:solidFill>
                  <a:schemeClr val="tx1"/>
                </a:solidFill>
                <a:latin typeface="Trebuchet MS" pitchFamily="34" charset="0"/>
              </a:defRPr>
            </a:lvl3pPr>
            <a:lvl4pPr marL="1650446" indent="-235778" eaLnBrk="0" hangingPunct="0">
              <a:defRPr>
                <a:solidFill>
                  <a:schemeClr val="tx1"/>
                </a:solidFill>
                <a:latin typeface="Trebuchet MS" pitchFamily="34" charset="0"/>
              </a:defRPr>
            </a:lvl4pPr>
            <a:lvl5pPr marL="2122002" indent="-235778" eaLnBrk="0" hangingPunct="0">
              <a:defRPr>
                <a:solidFill>
                  <a:schemeClr val="tx1"/>
                </a:solidFill>
                <a:latin typeface="Trebuchet MS" pitchFamily="34" charset="0"/>
              </a:defRPr>
            </a:lvl5pPr>
            <a:lvl6pPr marL="2593558" indent="-235778" eaLnBrk="0" fontAlgn="base" hangingPunct="0">
              <a:spcBef>
                <a:spcPct val="0"/>
              </a:spcBef>
              <a:spcAft>
                <a:spcPct val="0"/>
              </a:spcAft>
              <a:defRPr>
                <a:solidFill>
                  <a:schemeClr val="tx1"/>
                </a:solidFill>
                <a:latin typeface="Trebuchet MS" pitchFamily="34" charset="0"/>
              </a:defRPr>
            </a:lvl6pPr>
            <a:lvl7pPr marL="3065115" indent="-235778" eaLnBrk="0" fontAlgn="base" hangingPunct="0">
              <a:spcBef>
                <a:spcPct val="0"/>
              </a:spcBef>
              <a:spcAft>
                <a:spcPct val="0"/>
              </a:spcAft>
              <a:defRPr>
                <a:solidFill>
                  <a:schemeClr val="tx1"/>
                </a:solidFill>
                <a:latin typeface="Trebuchet MS" pitchFamily="34" charset="0"/>
              </a:defRPr>
            </a:lvl7pPr>
            <a:lvl8pPr marL="3536671" indent="-235778" eaLnBrk="0" fontAlgn="base" hangingPunct="0">
              <a:spcBef>
                <a:spcPct val="0"/>
              </a:spcBef>
              <a:spcAft>
                <a:spcPct val="0"/>
              </a:spcAft>
              <a:defRPr>
                <a:solidFill>
                  <a:schemeClr val="tx1"/>
                </a:solidFill>
                <a:latin typeface="Trebuchet MS" pitchFamily="34" charset="0"/>
              </a:defRPr>
            </a:lvl8pPr>
            <a:lvl9pPr marL="4008227" indent="-235778"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fld id="{787132E2-4313-4DD1-AE6B-09FBD11F9E36}" type="slidenum">
              <a:rPr lang="en-US" smtClean="0">
                <a:solidFill>
                  <a:srgbClr val="000000"/>
                </a:solidFill>
                <a:latin typeface="Calibri" pitchFamily="34" charset="0"/>
              </a:rPr>
              <a:pPr eaLnBrk="1" fontAlgn="base" hangingPunct="1">
                <a:spcBef>
                  <a:spcPct val="0"/>
                </a:spcBef>
                <a:spcAft>
                  <a:spcPct val="0"/>
                </a:spcAft>
                <a:defRPr/>
              </a:pPr>
              <a:t>5</a:t>
            </a:fld>
            <a:endParaRPr lang="en-US">
              <a:solidFill>
                <a:srgbClr val="000000"/>
              </a:solidFill>
              <a:latin typeface="Calibri" pitchFamily="34" charset="0"/>
            </a:endParaRPr>
          </a:p>
        </p:txBody>
      </p:sp>
    </p:spTree>
    <p:extLst>
      <p:ext uri="{BB962C8B-B14F-4D97-AF65-F5344CB8AC3E}">
        <p14:creationId xmlns:p14="http://schemas.microsoft.com/office/powerpoint/2010/main" val="710140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45060"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0F3795D2-16E0-451A-BA5F-48D1EC9B78AE}" type="slidenum">
              <a:rPr lang="en-US" sz="1200">
                <a:solidFill>
                  <a:srgbClr val="000000"/>
                </a:solidFill>
                <a:latin typeface="Calibri" pitchFamily="34" charset="0"/>
              </a:rPr>
              <a:pPr algn="r"/>
              <a:t>6</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341138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46084"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5CE0DF15-BB7D-4939-87EC-3CB98D6E10C6}" type="slidenum">
              <a:rPr lang="en-US" sz="1200">
                <a:solidFill>
                  <a:srgbClr val="000000"/>
                </a:solidFill>
                <a:latin typeface="Calibri" pitchFamily="34" charset="0"/>
              </a:rPr>
              <a:pPr algn="r"/>
              <a:t>7</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75340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p:spPr>
      </p:sp>
      <p:sp>
        <p:nvSpPr>
          <p:cNvPr id="47107"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47108"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71FCFE17-4581-4435-8EC8-82A2CB4C8058}" type="slidenum">
              <a:rPr lang="en-US" sz="1200">
                <a:solidFill>
                  <a:srgbClr val="000000"/>
                </a:solidFill>
                <a:latin typeface="Calibri" pitchFamily="34" charset="0"/>
              </a:rPr>
              <a:pPr algn="r"/>
              <a:t>8</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1784351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lIns="94311" tIns="47156" rIns="94311" bIns="47156" numCol="1" anchor="t" anchorCtr="0" compatLnSpc="1">
            <a:prstTxWarp prst="textNoShape">
              <a:avLst/>
            </a:prstTxWarp>
          </a:bodyPr>
          <a:lstStyle/>
          <a:p>
            <a:pPr eaLnBrk="1" hangingPunct="1">
              <a:spcBef>
                <a:spcPct val="0"/>
              </a:spcBef>
            </a:pPr>
            <a:endParaRPr lang="en-US"/>
          </a:p>
        </p:txBody>
      </p:sp>
      <p:sp>
        <p:nvSpPr>
          <p:cNvPr id="48132" name="Rectangle 4"/>
          <p:cNvSpPr txBox="1">
            <a:spLocks noGrp="1"/>
          </p:cNvSpPr>
          <p:nvPr/>
        </p:nvSpPr>
        <p:spPr bwMode="auto">
          <a:xfrm>
            <a:off x="5796783" y="6742692"/>
            <a:ext cx="4436197" cy="354965"/>
          </a:xfrm>
          <a:prstGeom prst="rect">
            <a:avLst/>
          </a:prstGeom>
          <a:noFill/>
          <a:ln w="9525">
            <a:noFill/>
            <a:miter lim="800000"/>
            <a:headEnd/>
            <a:tailEnd/>
          </a:ln>
        </p:spPr>
        <p:txBody>
          <a:bodyPr lIns="94311" tIns="47156" rIns="94311" bIns="47156" anchor="b"/>
          <a:lstStyle/>
          <a:p>
            <a:pPr algn="r"/>
            <a:fld id="{43D444E7-FECB-4E0A-B5B1-64397A822E98}" type="slidenum">
              <a:rPr lang="en-US" sz="1200">
                <a:solidFill>
                  <a:srgbClr val="000000"/>
                </a:solidFill>
                <a:latin typeface="Calibri" pitchFamily="34" charset="0"/>
              </a:rPr>
              <a:pPr algn="r"/>
              <a:t>9</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391758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23"/>
          <p:cNvGrpSpPr>
            <a:grpSpLocks/>
          </p:cNvGrpSpPr>
          <p:nvPr/>
        </p:nvGrpSpPr>
        <p:grpSpPr bwMode="auto">
          <a:xfrm>
            <a:off x="14288" y="1976438"/>
            <a:ext cx="2043112" cy="533400"/>
            <a:chOff x="0" y="2000250"/>
            <a:chExt cx="3733800" cy="533400"/>
          </a:xfrm>
        </p:grpSpPr>
        <p:sp>
          <p:nvSpPr>
            <p:cNvPr id="5"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6"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7"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35"/>
          <p:cNvGrpSpPr>
            <a:grpSpLocks/>
          </p:cNvGrpSpPr>
          <p:nvPr/>
        </p:nvGrpSpPr>
        <p:grpSpPr bwMode="auto">
          <a:xfrm>
            <a:off x="8583613" y="1976438"/>
            <a:ext cx="552450" cy="542925"/>
            <a:chOff x="8667750" y="2000250"/>
            <a:chExt cx="476250" cy="542925"/>
          </a:xfrm>
        </p:grpSpPr>
        <p:sp>
          <p:nvSpPr>
            <p:cNvPr id="14"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6"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7"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9"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1"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2"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23"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25" name="Rectangle 25"/>
          <p:cNvSpPr txBox="1">
            <a:spLocks/>
          </p:cNvSpPr>
          <p:nvPr/>
        </p:nvSpPr>
        <p:spPr>
          <a:xfrm>
            <a:off x="381000" y="5638800"/>
            <a:ext cx="8097838" cy="762000"/>
          </a:xfrm>
          <a:prstGeom prst="rect">
            <a:avLst/>
          </a:prstGeom>
        </p:spPr>
        <p:txBody>
          <a:bodyPr>
            <a:normAutofit fontScale="70000" lnSpcReduction="20000"/>
          </a:bodyPr>
          <a:lstStyle/>
          <a:p>
            <a:pPr marL="342900" indent="-342900" algn="r" fontAlgn="auto">
              <a:spcBef>
                <a:spcPct val="20000"/>
              </a:spcBef>
              <a:spcAft>
                <a:spcPts val="0"/>
              </a:spcAft>
              <a:defRPr/>
            </a:pPr>
            <a:r>
              <a:rPr lang="en-US" sz="2000" kern="0" dirty="0">
                <a:latin typeface="+mn-lt"/>
                <a:cs typeface="+mn-cs"/>
              </a:rPr>
              <a:t>TMA1201 Discrete Structures &amp; Probability </a:t>
            </a:r>
          </a:p>
          <a:p>
            <a:pPr marL="342900" indent="-342900" algn="r" fontAlgn="auto">
              <a:spcBef>
                <a:spcPct val="20000"/>
              </a:spcBef>
              <a:spcAft>
                <a:spcPts val="0"/>
              </a:spcAft>
              <a:defRPr/>
            </a:pPr>
            <a:r>
              <a:rPr lang="en-US" sz="2000" kern="0" dirty="0">
                <a:latin typeface="+mn-lt"/>
                <a:cs typeface="+mn-cs"/>
              </a:rPr>
              <a:t>Faculty of Computing &amp; Informatics</a:t>
            </a:r>
          </a:p>
          <a:p>
            <a:pPr marL="342900" indent="-342900" algn="r" fontAlgn="auto">
              <a:spcBef>
                <a:spcPct val="20000"/>
              </a:spcBef>
              <a:spcAft>
                <a:spcPts val="0"/>
              </a:spcAft>
              <a:defRPr/>
            </a:pPr>
            <a:r>
              <a:rPr lang="en-US" sz="2000" kern="0" dirty="0">
                <a:latin typeface="+mn-lt"/>
                <a:cs typeface="+mn-cs"/>
              </a:rPr>
              <a:t>Multimedia University </a:t>
            </a:r>
          </a:p>
        </p:txBody>
      </p:sp>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33" name="Rectangle 32"/>
          <p:cNvSpPr>
            <a:spLocks noGrp="1"/>
          </p:cNvSpPr>
          <p:nvPr>
            <p:ph type="title"/>
          </p:nvPr>
        </p:nvSpPr>
        <p:spPr>
          <a:xfrm>
            <a:off x="2057400" y="281352"/>
            <a:ext cx="6509239" cy="3886200"/>
          </a:xfrm>
          <a:effectLst/>
          <a:scene3d>
            <a:camera prst="orthographicFront"/>
            <a:lightRig rig="threePt" dir="t"/>
          </a:scene3d>
          <a:sp3d/>
        </p:spPr>
        <p:txBody>
          <a:bodyPr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solidFill>
                  <a:schemeClr val="tx1"/>
                </a:solidFill>
                <a:effectLst>
                  <a:outerShdw blurRad="23036" dist="23036" dir="5400000" algn="tl">
                    <a:srgbClr val="656565">
                      <a:alpha val="65000"/>
                    </a:srgbClr>
                  </a:outerShdw>
                </a:effectLst>
                <a:uLnTx/>
                <a:uFillTx/>
                <a:latin typeface="+mj-lt"/>
                <a:ea typeface="+mj-ea"/>
                <a:cs typeface="+mj-cs"/>
              </a:defRPr>
            </a:lvl1pPr>
            <a:extLst/>
          </a:lstStyle>
          <a:p>
            <a:r>
              <a:rPr lang="en-US" dirty="0"/>
              <a:t>Click to edit Master title style</a:t>
            </a:r>
          </a:p>
        </p:txBody>
      </p:sp>
      <p:sp>
        <p:nvSpPr>
          <p:cNvPr id="26" name="Rectangle 34"/>
          <p:cNvSpPr>
            <a:spLocks noGrp="1"/>
          </p:cNvSpPr>
          <p:nvPr>
            <p:ph type="dt" sz="half" idx="10"/>
          </p:nvPr>
        </p:nvSpPr>
        <p:spPr/>
        <p:txBody>
          <a:bodyPr rtlCol="0"/>
          <a:lstStyle>
            <a:lvl1pPr>
              <a:defRPr/>
            </a:lvl1pPr>
            <a:extLst/>
          </a:lstStyle>
          <a:p>
            <a:pPr algn="r"/>
            <a:fld id="{CB1B2449-281B-4354-9241-F0DC6621D6AB}" type="datetime1">
              <a:rPr lang="en-US" sz="1100" smtClean="0"/>
              <a:t>10/18/2022</a:t>
            </a:fld>
            <a:endParaRPr lang="en-US"/>
          </a:p>
        </p:txBody>
      </p:sp>
      <p:sp>
        <p:nvSpPr>
          <p:cNvPr id="27" name="Rectangle 35"/>
          <p:cNvSpPr>
            <a:spLocks noGrp="1"/>
          </p:cNvSpPr>
          <p:nvPr>
            <p:ph type="sldNum" sz="quarter" idx="11"/>
          </p:nvPr>
        </p:nvSpPr>
        <p:spPr/>
        <p:txBody>
          <a:bodyPr rtlCol="0"/>
          <a:lstStyle>
            <a:lvl1pPr>
              <a:defRPr/>
            </a:lvl1pPr>
            <a:extLst/>
          </a:lstStyle>
          <a:p>
            <a:fld id="{169B2101-2E9F-420A-91A3-890890D84497}" type="slidenum">
              <a:rPr lang="en-US" sz="1200" smtClean="0"/>
              <a:pPr/>
              <a:t>‹#›</a:t>
            </a:fld>
            <a:endParaRPr lang="en-US"/>
          </a:p>
        </p:txBody>
      </p:sp>
      <p:sp>
        <p:nvSpPr>
          <p:cNvPr id="28" name="Rectangle 36"/>
          <p:cNvSpPr>
            <a:spLocks noGrp="1"/>
          </p:cNvSpPr>
          <p:nvPr>
            <p:ph type="ftr" sz="quarter" idx="12"/>
          </p:nvPr>
        </p:nvSpPr>
        <p:spPr/>
        <p:txBody>
          <a:bodyPr rtlCol="0"/>
          <a:lstStyle>
            <a:lvl1pPr>
              <a:defRPr/>
            </a:lvl1pPr>
            <a:extLst/>
          </a:lstStyle>
          <a:p>
            <a:r>
              <a:rPr lang="en-US"/>
              <a:t>TMA1201 Discrete Structures &amp; Probability, Faculty of Computing &amp; Informatics, MMU</a:t>
            </a:r>
          </a:p>
        </p:txBody>
      </p:sp>
      <p:sp>
        <p:nvSpPr>
          <p:cNvPr id="29"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30"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31"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2"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34" name="Rectangle 25"/>
          <p:cNvSpPr txBox="1">
            <a:spLocks/>
          </p:cNvSpPr>
          <p:nvPr userDrawn="1"/>
        </p:nvSpPr>
        <p:spPr>
          <a:xfrm>
            <a:off x="381000" y="5638800"/>
            <a:ext cx="8098302" cy="762000"/>
          </a:xfrm>
          <a:prstGeom prst="rect">
            <a:avLst/>
          </a:prstGeom>
        </p:spPr>
        <p:txBody>
          <a:bodyPr vert="horz">
            <a:normAutofit fontScale="70000" lnSpcReduction="20000"/>
          </a:bodyPr>
          <a:lstStyle/>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TMA1201 Discrete Structures &amp; Probability </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Faculty of Computing &amp; Informatics</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Multimedia University </a:t>
            </a:r>
          </a:p>
        </p:txBody>
      </p:sp>
    </p:spTree>
    <p:extLst>
      <p:ext uri="{BB962C8B-B14F-4D97-AF65-F5344CB8AC3E}">
        <p14:creationId xmlns:p14="http://schemas.microsoft.com/office/powerpoint/2010/main" val="258260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rtlCol="0"/>
          <a:lstStyle>
            <a:lvl1pPr>
              <a:defRPr/>
            </a:lvl1pPr>
            <a:extLst/>
          </a:lstStyle>
          <a:p>
            <a:pPr algn="r"/>
            <a:fld id="{74C2E630-C044-48D0-89A8-0B1287386640}" type="datetime1">
              <a:rPr lang="en-US" sz="1100" smtClean="0"/>
              <a:t>10/18/2022</a:t>
            </a:fld>
            <a:endParaRPr lang="en-US" sz="1050" dirty="0"/>
          </a:p>
        </p:txBody>
      </p:sp>
      <p:sp>
        <p:nvSpPr>
          <p:cNvPr id="4" name="Rectangle 4"/>
          <p:cNvSpPr>
            <a:spLocks noGrp="1"/>
          </p:cNvSpPr>
          <p:nvPr>
            <p:ph type="ftr" sz="quarter" idx="11"/>
          </p:nvPr>
        </p:nvSpPr>
        <p:spPr/>
        <p:txBody>
          <a:bodyPr rtlCol="0"/>
          <a:lstStyle>
            <a:lvl1pPr>
              <a:defRPr/>
            </a:lvl1pPr>
            <a:extLst/>
          </a:lstStyle>
          <a:p>
            <a:r>
              <a:rPr lang="en-US"/>
              <a:t>TMA1201 Discrete Structures &amp; Probability, Faculty of Computing &amp; Informatics, MMU</a:t>
            </a:r>
            <a:endParaRPr lang="en-US" dirty="0"/>
          </a:p>
        </p:txBody>
      </p:sp>
      <p:sp>
        <p:nvSpPr>
          <p:cNvPr id="5" name="Rectangle 5"/>
          <p:cNvSpPr>
            <a:spLocks noGrp="1"/>
          </p:cNvSpPr>
          <p:nvPr>
            <p:ph type="sldNum" sz="quarter" idx="12"/>
          </p:nvPr>
        </p:nvSpPr>
        <p:spPr/>
        <p:txBody>
          <a:bodyPr rtlCol="0"/>
          <a:lstStyle>
            <a:lvl1pPr>
              <a:defRPr/>
            </a:lvl1pPr>
            <a:extLst/>
          </a:lstStyle>
          <a:p>
            <a:fld id="{169B2101-2E9F-420A-91A3-890890D84497}" type="slidenum">
              <a:rPr lang="en-US" sz="1200" smtClean="0"/>
              <a:pPr/>
              <a:t>‹#›</a:t>
            </a:fld>
            <a:endParaRPr lang="en-US" sz="1200" dirty="0"/>
          </a:p>
        </p:txBody>
      </p:sp>
    </p:spTree>
    <p:extLst>
      <p:ext uri="{BB962C8B-B14F-4D97-AF65-F5344CB8AC3E}">
        <p14:creationId xmlns:p14="http://schemas.microsoft.com/office/powerpoint/2010/main" val="274131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rtlCol="0"/>
          <a:lstStyle>
            <a:lvl1pPr>
              <a:defRPr/>
            </a:lvl1pPr>
            <a:extLst/>
          </a:lstStyle>
          <a:p>
            <a:pPr algn="r"/>
            <a:fld id="{4F4D58E2-0890-4335-BF05-AA577374E918}" type="datetime1">
              <a:rPr lang="en-US" sz="1100" smtClean="0"/>
              <a:t>10/18/2022</a:t>
            </a:fld>
            <a:endParaRPr lang="en-US" sz="1050" dirty="0"/>
          </a:p>
        </p:txBody>
      </p:sp>
      <p:sp>
        <p:nvSpPr>
          <p:cNvPr id="4" name="Rectangle 4"/>
          <p:cNvSpPr>
            <a:spLocks noGrp="1"/>
          </p:cNvSpPr>
          <p:nvPr>
            <p:ph type="ftr" sz="quarter" idx="11"/>
          </p:nvPr>
        </p:nvSpPr>
        <p:spPr/>
        <p:txBody>
          <a:bodyPr rtlCol="0"/>
          <a:lstStyle>
            <a:lvl1pPr>
              <a:defRPr/>
            </a:lvl1pPr>
            <a:extLst/>
          </a:lstStyle>
          <a:p>
            <a:r>
              <a:rPr lang="en-US"/>
              <a:t>TMA1201 Discrete Structures &amp; Probability, Faculty of Computing &amp; Informatics, MMU</a:t>
            </a:r>
            <a:endParaRPr lang="en-US" dirty="0"/>
          </a:p>
        </p:txBody>
      </p:sp>
      <p:sp>
        <p:nvSpPr>
          <p:cNvPr id="5" name="Rectangle 5"/>
          <p:cNvSpPr>
            <a:spLocks noGrp="1"/>
          </p:cNvSpPr>
          <p:nvPr>
            <p:ph type="sldNum" sz="quarter" idx="12"/>
          </p:nvPr>
        </p:nvSpPr>
        <p:spPr/>
        <p:txBody>
          <a:bodyPr rtlCol="0"/>
          <a:lstStyle>
            <a:lvl1pPr>
              <a:defRPr/>
            </a:lvl1pPr>
            <a:extLst/>
          </a:lstStyle>
          <a:p>
            <a:fld id="{169B2101-2E9F-420A-91A3-890890D84497}" type="slidenum">
              <a:rPr lang="en-US" sz="1200" smtClean="0"/>
              <a:pPr/>
              <a:t>‹#›</a:t>
            </a:fld>
            <a:endParaRPr lang="en-US" sz="1200" dirty="0"/>
          </a:p>
        </p:txBody>
      </p:sp>
    </p:spTree>
    <p:extLst>
      <p:ext uri="{BB962C8B-B14F-4D97-AF65-F5344CB8AC3E}">
        <p14:creationId xmlns:p14="http://schemas.microsoft.com/office/powerpoint/2010/main" val="1415861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solidFill>
                  <a:schemeClr val="tx1"/>
                </a:solidFill>
              </a:endParaRPr>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solidFill>
                  <a:schemeClr val="tx1"/>
                </a:solidFill>
              </a:endParaRPr>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solidFill>
                  <a:schemeClr val="tx1"/>
                </a:solidFill>
              </a:endParaRPr>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solidFill>
                  <a:schemeClr val="tx1"/>
                </a:solidFill>
              </a:endParaRPr>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solidFill>
                  <a:schemeClr val="tx1"/>
                </a:solidFill>
              </a:endParaRPr>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solidFill>
                  <a:schemeClr val="tx1"/>
                </a:solidFill>
              </a:endParaRPr>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solidFill>
                  <a:schemeClr val="tx1"/>
                </a:solidFill>
              </a:endParaRPr>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solidFill>
                  <a:schemeClr val="tx1"/>
                </a:solidFill>
              </a:endParaRPr>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solidFill>
                  <a:schemeClr val="tx1"/>
                </a:solidFill>
              </a:endParaRPr>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solidFill>
                  <a:schemeClr val="tx1"/>
                </a:solidFill>
              </a:endParaRPr>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solidFill>
                <a:schemeClr val="tx1"/>
              </a:solidFill>
            </a:endParaRPr>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solidFill>
                <a:schemeClr val="tx1"/>
              </a:solidFill>
            </a:endParaRPr>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solidFill>
                <a:schemeClr val="tx1"/>
              </a:solidFill>
            </a:endParaRPr>
          </a:p>
        </p:txBody>
      </p:sp>
      <p:sp>
        <p:nvSpPr>
          <p:cNvPr id="19" name="Rectangle 34"/>
          <p:cNvSpPr>
            <a:spLocks noGrp="1"/>
          </p:cNvSpPr>
          <p:nvPr>
            <p:ph type="dt" sz="half" idx="10"/>
          </p:nvPr>
        </p:nvSpPr>
        <p:spPr/>
        <p:txBody>
          <a:bodyPr rtlCol="0"/>
          <a:lstStyle>
            <a:lvl1pPr>
              <a:defRPr>
                <a:solidFill>
                  <a:schemeClr val="tx1"/>
                </a:solidFill>
              </a:defRPr>
            </a:lvl1pPr>
          </a:lstStyle>
          <a:p>
            <a:pPr algn="r"/>
            <a:fld id="{DE28EC9F-567D-40DA-9365-33A3D860B9F4}" type="datetime1">
              <a:rPr lang="en-US" smtClean="0"/>
              <a:t>10/18/2022</a:t>
            </a:fld>
            <a:endParaRPr lang="en-US"/>
          </a:p>
        </p:txBody>
      </p:sp>
      <p:sp>
        <p:nvSpPr>
          <p:cNvPr id="25" name="Rectangle 35"/>
          <p:cNvSpPr>
            <a:spLocks noGrp="1"/>
          </p:cNvSpPr>
          <p:nvPr>
            <p:ph type="sldNum" sz="quarter" idx="11"/>
          </p:nvPr>
        </p:nvSpPr>
        <p:spPr/>
        <p:txBody>
          <a:bodyPr rtlCol="0"/>
          <a:lstStyle>
            <a:lvl1pPr>
              <a:defRPr>
                <a:solidFill>
                  <a:schemeClr val="tx1"/>
                </a:solidFill>
              </a:defRPr>
            </a:lvl1pPr>
          </a:lstStyle>
          <a:p>
            <a:fld id="{169B2101-2E9F-420A-91A3-890890D84497}" type="slidenum">
              <a:rPr lang="en-US" smtClean="0"/>
              <a:pPr/>
              <a:t>‹#›</a:t>
            </a:fld>
            <a:endParaRPr lang="en-US"/>
          </a:p>
        </p:txBody>
      </p:sp>
      <p:sp>
        <p:nvSpPr>
          <p:cNvPr id="31" name="Rectangle 36"/>
          <p:cNvSpPr>
            <a:spLocks noGrp="1"/>
          </p:cNvSpPr>
          <p:nvPr>
            <p:ph type="ftr" sz="quarter" idx="12"/>
          </p:nvPr>
        </p:nvSpPr>
        <p:spPr/>
        <p:txBody>
          <a:bodyPr rtlCol="0"/>
          <a:lstStyle>
            <a:lvl1pPr>
              <a:defRPr>
                <a:solidFill>
                  <a:schemeClr val="tx1"/>
                </a:solidFill>
              </a:defRPr>
            </a:lvl1pPr>
          </a:lstStyle>
          <a:p>
            <a:r>
              <a:rPr lang="en-US"/>
              <a:t>TMA1201 Discrete Structures &amp; Probability, Faculty of Computing &amp; Informatics, MMU</a:t>
            </a:r>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solidFill>
                  <a:schemeClr val="tx1"/>
                </a:soli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a:t>Show Title</a:t>
            </a:r>
          </a:p>
        </p:txBody>
      </p:sp>
      <p:sp>
        <p:nvSpPr>
          <p:cNvPr id="34"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TMA1201 Discrete Structures &amp; Probability, Faculty of Computing &amp; Informatics, MMU</a:t>
            </a:r>
          </a:p>
        </p:txBody>
      </p:sp>
      <p:sp>
        <p:nvSpPr>
          <p:cNvPr id="35" name="Rectangle 25"/>
          <p:cNvSpPr txBox="1">
            <a:spLocks/>
          </p:cNvSpPr>
          <p:nvPr userDrawn="1"/>
        </p:nvSpPr>
        <p:spPr>
          <a:xfrm>
            <a:off x="381000" y="5638800"/>
            <a:ext cx="8098302" cy="762000"/>
          </a:xfrm>
          <a:prstGeom prst="rect">
            <a:avLst/>
          </a:prstGeom>
        </p:spPr>
        <p:txBody>
          <a:bodyPr vert="horz">
            <a:normAutofit fontScale="70000" lnSpcReduction="20000"/>
          </a:bodyPr>
          <a:lstStyle/>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TMA1201 Discrete Structures &amp; Probability </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Faculty of Computing &amp; Informatics</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Multimedia University </a:t>
            </a:r>
          </a:p>
        </p:txBody>
      </p:sp>
    </p:spTree>
    <p:extLst>
      <p:ext uri="{BB962C8B-B14F-4D97-AF65-F5344CB8AC3E}">
        <p14:creationId xmlns:p14="http://schemas.microsoft.com/office/powerpoint/2010/main" val="3592849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F112EBD-47FE-4172-A17C-A74CDED6D4D8}" type="datetime1">
              <a:rPr lang="en-US" smtClean="0"/>
              <a:t>10/18/2022</a:t>
            </a:fld>
            <a:endParaRPr lang="en-US"/>
          </a:p>
        </p:txBody>
      </p:sp>
      <p:sp>
        <p:nvSpPr>
          <p:cNvPr id="3" name="Slide Number Placeholder 2"/>
          <p:cNvSpPr>
            <a:spLocks noGrp="1"/>
          </p:cNvSpPr>
          <p:nvPr>
            <p:ph type="sldNum" sz="quarter" idx="11"/>
          </p:nvPr>
        </p:nvSpPr>
        <p:spPr/>
        <p:txBody>
          <a:bodyPr/>
          <a:lstStyle>
            <a:lvl1pPr>
              <a:defRPr/>
            </a:lvl1pPr>
          </a:lstStyle>
          <a:p>
            <a:pPr>
              <a:defRPr/>
            </a:pPr>
            <a:fld id="{3D1EEEFE-4969-4B31-A6C9-D58643030E17}" type="slidenum">
              <a:rPr lang="en-US"/>
              <a:pPr>
                <a:defRPr/>
              </a:pPr>
              <a:t>‹#›</a:t>
            </a:fld>
            <a:endParaRPr lang="en-US"/>
          </a:p>
        </p:txBody>
      </p:sp>
      <p:sp>
        <p:nvSpPr>
          <p:cNvPr id="4" name="Footer Placeholder 3"/>
          <p:cNvSpPr>
            <a:spLocks noGrp="1"/>
          </p:cNvSpPr>
          <p:nvPr>
            <p:ph type="ftr" sz="quarter" idx="12"/>
          </p:nvPr>
        </p:nvSpPr>
        <p:spPr/>
        <p:txBody>
          <a:bodyPr/>
          <a:lstStyle>
            <a:lvl1pPr>
              <a:defRPr/>
            </a:lvl1p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149721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a:xfrm>
            <a:off x="228600" y="1447800"/>
            <a:ext cx="8229600" cy="452036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Rectangle 14"/>
          <p:cNvSpPr>
            <a:spLocks noGrp="1"/>
          </p:cNvSpPr>
          <p:nvPr>
            <p:ph type="title"/>
          </p:nvPr>
        </p:nvSpPr>
        <p:spPr>
          <a:xfrm>
            <a:off x="228600" y="438151"/>
            <a:ext cx="8293768" cy="781049"/>
          </a:xfrm>
        </p:spPr>
        <p:txBody>
          <a:bodyPr rtlCol="0"/>
          <a:lstStyle/>
          <a:p>
            <a:r>
              <a:rPr lang="en-US" dirty="0"/>
              <a:t>Click to edit Master title style</a:t>
            </a:r>
          </a:p>
        </p:txBody>
      </p:sp>
      <p:sp>
        <p:nvSpPr>
          <p:cNvPr id="4" name="Rectangle 10"/>
          <p:cNvSpPr>
            <a:spLocks noGrp="1"/>
          </p:cNvSpPr>
          <p:nvPr>
            <p:ph type="dt" sz="half" idx="10"/>
          </p:nvPr>
        </p:nvSpPr>
        <p:spPr/>
        <p:txBody>
          <a:bodyPr rtlCol="0"/>
          <a:lstStyle>
            <a:lvl1pPr>
              <a:defRPr/>
            </a:lvl1pPr>
            <a:extLst/>
          </a:lstStyle>
          <a:p>
            <a:pPr algn="r"/>
            <a:fld id="{D0B9365B-0F81-4779-810B-418833F479AE}" type="datetime1">
              <a:rPr lang="en-US" sz="1100" smtClean="0"/>
              <a:t>10/18/2022</a:t>
            </a:fld>
            <a:endParaRPr lang="en-US"/>
          </a:p>
        </p:txBody>
      </p:sp>
      <p:sp>
        <p:nvSpPr>
          <p:cNvPr id="5" name="Rectangle 11"/>
          <p:cNvSpPr>
            <a:spLocks noGrp="1"/>
          </p:cNvSpPr>
          <p:nvPr>
            <p:ph type="sldNum" sz="quarter" idx="11"/>
          </p:nvPr>
        </p:nvSpPr>
        <p:spPr/>
        <p:txBody>
          <a:bodyPr rtlCol="0"/>
          <a:lstStyle>
            <a:lvl1pPr>
              <a:defRPr/>
            </a:lvl1pPr>
            <a:extLst/>
          </a:lstStyle>
          <a:p>
            <a:fld id="{169B2101-2E9F-420A-91A3-890890D84497}" type="slidenum">
              <a:rPr lang="en-US" sz="1200" smtClean="0"/>
              <a:pPr/>
              <a:t>‹#›</a:t>
            </a:fld>
            <a:endParaRPr lang="en-US"/>
          </a:p>
        </p:txBody>
      </p:sp>
      <p:sp>
        <p:nvSpPr>
          <p:cNvPr id="6" name="Rectangle 12"/>
          <p:cNvSpPr>
            <a:spLocks noGrp="1"/>
          </p:cNvSpPr>
          <p:nvPr>
            <p:ph type="ftr" sz="quarter" idx="12"/>
          </p:nvPr>
        </p:nvSpPr>
        <p:spPr/>
        <p:txBody>
          <a:bodyPr rtlCol="0"/>
          <a:lstStyle>
            <a:lvl1pPr>
              <a:defRPr/>
            </a:lvl1pPr>
            <a:extLst/>
          </a:lstStyle>
          <a:p>
            <a:r>
              <a:rPr lang="en-US"/>
              <a:t>TMA1201 Discrete Structures &amp; Probability, Faculty of Computing &amp; Informatics, MMU</a:t>
            </a:r>
          </a:p>
        </p:txBody>
      </p:sp>
    </p:spTree>
    <p:extLst>
      <p:ext uri="{BB962C8B-B14F-4D97-AF65-F5344CB8AC3E}">
        <p14:creationId xmlns:p14="http://schemas.microsoft.com/office/powerpoint/2010/main" val="205344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rtlCol="0"/>
          <a:lstStyle>
            <a:lvl1pPr>
              <a:defRPr/>
            </a:lvl1pPr>
            <a:extLst/>
          </a:lstStyle>
          <a:p>
            <a:pPr algn="r"/>
            <a:fld id="{E179C8F3-96CF-4FE8-BDBB-B822C9637656}" type="datetime1">
              <a:rPr lang="en-US" sz="1100" smtClean="0"/>
              <a:t>10/18/2022</a:t>
            </a:fld>
            <a:endParaRPr lang="en-US"/>
          </a:p>
        </p:txBody>
      </p:sp>
      <p:sp>
        <p:nvSpPr>
          <p:cNvPr id="4" name="Rectangle 4"/>
          <p:cNvSpPr>
            <a:spLocks noGrp="1"/>
          </p:cNvSpPr>
          <p:nvPr>
            <p:ph type="ftr" sz="quarter" idx="11"/>
          </p:nvPr>
        </p:nvSpPr>
        <p:spPr/>
        <p:txBody>
          <a:bodyPr rtlCol="0"/>
          <a:lstStyle>
            <a:lvl1pPr>
              <a:defRPr/>
            </a:lvl1pPr>
            <a:extLst/>
          </a:lstStyle>
          <a:p>
            <a:r>
              <a:rPr lang="en-US"/>
              <a:t>TMA1201 Discrete Structures &amp; Probability, Faculty of Computing &amp; Informatics, MMU</a:t>
            </a:r>
          </a:p>
        </p:txBody>
      </p:sp>
      <p:sp>
        <p:nvSpPr>
          <p:cNvPr id="5" name="Rectangle 5"/>
          <p:cNvSpPr>
            <a:spLocks noGrp="1"/>
          </p:cNvSpPr>
          <p:nvPr>
            <p:ph type="sldNum" sz="quarter" idx="12"/>
          </p:nvPr>
        </p:nvSpPr>
        <p:spPr/>
        <p:txBody>
          <a:bodyPr rtlCol="0"/>
          <a:lstStyle>
            <a:lvl1pPr>
              <a:defRPr/>
            </a:lvl1pPr>
            <a:extLst/>
          </a:lstStyle>
          <a:p>
            <a:fld id="{169B2101-2E9F-420A-91A3-890890D84497}" type="slidenum">
              <a:rPr lang="en-US" sz="1200" smtClean="0"/>
              <a:pPr/>
              <a:t>‹#›</a:t>
            </a:fld>
            <a:endParaRPr lang="en-US"/>
          </a:p>
        </p:txBody>
      </p:sp>
    </p:spTree>
    <p:extLst>
      <p:ext uri="{BB962C8B-B14F-4D97-AF65-F5344CB8AC3E}">
        <p14:creationId xmlns:p14="http://schemas.microsoft.com/office/powerpoint/2010/main" val="382942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4"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13" name="Rectangle 13"/>
          <p:cNvSpPr>
            <a:spLocks noGrp="1"/>
          </p:cNvSpPr>
          <p:nvPr>
            <p:ph type="body" sz="quarter" idx="14"/>
          </p:nvPr>
        </p:nvSpPr>
        <p:spPr>
          <a:xfrm>
            <a:off x="228600" y="1676400"/>
            <a:ext cx="8229600" cy="1143000"/>
          </a:xfrm>
          <a:noFill/>
          <a:ln>
            <a:noFill/>
          </a:ln>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pPr lvl="0"/>
            <a:r>
              <a:rPr lang="en-US"/>
              <a:t>Click to edit Master text styles</a:t>
            </a:r>
          </a:p>
        </p:txBody>
      </p:sp>
      <p:sp>
        <p:nvSpPr>
          <p:cNvPr id="5" name="Rectangle 3"/>
          <p:cNvSpPr>
            <a:spLocks noGrp="1"/>
          </p:cNvSpPr>
          <p:nvPr>
            <p:ph type="dt" sz="half" idx="15"/>
          </p:nvPr>
        </p:nvSpPr>
        <p:spPr/>
        <p:txBody>
          <a:bodyPr/>
          <a:lstStyle>
            <a:lvl1pPr algn="r">
              <a:defRPr/>
            </a:lvl1pPr>
            <a:extLst/>
          </a:lstStyle>
          <a:p>
            <a:fld id="{B6FE7EFF-3C40-4AAC-B452-D31A97731AC0}" type="datetime1">
              <a:rPr lang="en-US" smtClean="0"/>
              <a:t>10/18/2022</a:t>
            </a:fld>
            <a:endParaRPr lang="en-US"/>
          </a:p>
        </p:txBody>
      </p:sp>
      <p:sp>
        <p:nvSpPr>
          <p:cNvPr id="6" name="Rectangle 4"/>
          <p:cNvSpPr>
            <a:spLocks noGrp="1"/>
          </p:cNvSpPr>
          <p:nvPr>
            <p:ph type="ftr" sz="quarter" idx="16"/>
          </p:nvPr>
        </p:nvSpPr>
        <p:spPr/>
        <p:txBody>
          <a:bodyPr/>
          <a:lstStyle>
            <a:lvl1pPr>
              <a:defRPr/>
            </a:lvl1pPr>
            <a:extLst/>
          </a:lstStyle>
          <a:p>
            <a:r>
              <a:rPr lang="en-US"/>
              <a:t>TMA1201 Discrete Structures &amp; Probability, Faculty of Computing &amp; Informatics, MMU</a:t>
            </a:r>
            <a:endParaRPr lang="en-US" dirty="0"/>
          </a:p>
        </p:txBody>
      </p:sp>
      <p:sp>
        <p:nvSpPr>
          <p:cNvPr id="7" name="Rectangle 5"/>
          <p:cNvSpPr>
            <a:spLocks noGrp="1"/>
          </p:cNvSpPr>
          <p:nvPr>
            <p:ph type="sldNum" sz="quarter" idx="17"/>
          </p:nvPr>
        </p:nvSpPr>
        <p:spPr/>
        <p:txBody>
          <a:bodyPr/>
          <a:lstStyle>
            <a:lvl1pPr>
              <a:defRPr/>
            </a:lvl1pPr>
            <a:extLst/>
          </a:lstStyle>
          <a:p>
            <a:fld id="{C75B88FA-3392-4D65-A457-DB2A9953195B}" type="slidenum">
              <a:rPr lang="en-US" smtClean="0"/>
              <a:pPr/>
              <a:t>‹#›</a:t>
            </a:fld>
            <a:endParaRPr lang="en-US"/>
          </a:p>
        </p:txBody>
      </p:sp>
    </p:spTree>
    <p:extLst>
      <p:ext uri="{BB962C8B-B14F-4D97-AF65-F5344CB8AC3E}">
        <p14:creationId xmlns:p14="http://schemas.microsoft.com/office/powerpoint/2010/main" val="13298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31"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25" name="Rectangle 13"/>
          <p:cNvSpPr>
            <a:spLocks noGrp="1"/>
          </p:cNvSpPr>
          <p:nvPr>
            <p:ph type="body" sz="quarter" idx="14"/>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pPr lvl="0"/>
            <a:r>
              <a:rPr lang="en-US"/>
              <a:t>Click to edit Master text styles</a:t>
            </a:r>
          </a:p>
        </p:txBody>
      </p:sp>
      <p:sp>
        <p:nvSpPr>
          <p:cNvPr id="22" name="Rectangle 9"/>
          <p:cNvSpPr>
            <a:spLocks noGrp="1"/>
          </p:cNvSpPr>
          <p:nvPr>
            <p:ph type="body" sz="quarter" idx="15"/>
          </p:nvPr>
        </p:nvSpPr>
        <p:spPr>
          <a:xfrm>
            <a:off x="1828800" y="3124200"/>
            <a:ext cx="5105400" cy="1981200"/>
          </a:xfrm>
        </p:spPr>
        <p:txBody>
          <a:bodyPr/>
          <a:lstStyle>
            <a:lvl1pPr algn="ctr">
              <a:buFontTx/>
              <a:buNone/>
              <a:defRPr i="1" baseline="0"/>
            </a:lvl1pPr>
            <a:extLst/>
          </a:lstStyle>
          <a:p>
            <a:pPr lvl="0"/>
            <a:r>
              <a:rPr lang="en-US"/>
              <a:t>Click to edit Master text styles</a:t>
            </a:r>
          </a:p>
        </p:txBody>
      </p:sp>
      <p:sp>
        <p:nvSpPr>
          <p:cNvPr id="5" name="Rectangle 3"/>
          <p:cNvSpPr>
            <a:spLocks noGrp="1"/>
          </p:cNvSpPr>
          <p:nvPr>
            <p:ph type="dt" sz="half" idx="16"/>
          </p:nvPr>
        </p:nvSpPr>
        <p:spPr/>
        <p:txBody>
          <a:bodyPr/>
          <a:lstStyle>
            <a:lvl1pPr algn="r">
              <a:defRPr/>
            </a:lvl1pPr>
            <a:extLst/>
          </a:lstStyle>
          <a:p>
            <a:fld id="{ECB0FC1E-362D-41F5-991E-31EBDD70C209}" type="datetime1">
              <a:rPr lang="en-US" smtClean="0"/>
              <a:t>10/18/2022</a:t>
            </a:fld>
            <a:endParaRPr lang="en-US"/>
          </a:p>
        </p:txBody>
      </p:sp>
      <p:sp>
        <p:nvSpPr>
          <p:cNvPr id="6" name="Rectangle 4"/>
          <p:cNvSpPr>
            <a:spLocks noGrp="1"/>
          </p:cNvSpPr>
          <p:nvPr>
            <p:ph type="ftr" sz="quarter" idx="17"/>
          </p:nvPr>
        </p:nvSpPr>
        <p:spPr/>
        <p:txBody>
          <a:bodyPr/>
          <a:lstStyle>
            <a:lvl1pPr>
              <a:defRPr/>
            </a:lvl1pPr>
            <a:extLst/>
          </a:lstStyle>
          <a:p>
            <a:r>
              <a:rPr lang="en-US"/>
              <a:t>TMA1201 Discrete Structures &amp; Probability, Faculty of Computing &amp; Informatics, MMU</a:t>
            </a:r>
          </a:p>
        </p:txBody>
      </p:sp>
      <p:sp>
        <p:nvSpPr>
          <p:cNvPr id="7" name="Rectangle 5"/>
          <p:cNvSpPr>
            <a:spLocks noGrp="1"/>
          </p:cNvSpPr>
          <p:nvPr>
            <p:ph type="sldNum" sz="quarter" idx="18"/>
          </p:nvPr>
        </p:nvSpPr>
        <p:spPr/>
        <p:txBody>
          <a:bodyPr/>
          <a:lstStyle>
            <a:lvl1pPr>
              <a:defRPr/>
            </a:lvl1pPr>
            <a:extLst/>
          </a:lstStyle>
          <a:p>
            <a:fld id="{C75B88FA-3392-4D65-A457-DB2A9953195B}" type="slidenum">
              <a:rPr lang="en-US" smtClean="0"/>
              <a:pPr/>
              <a:t>‹#›</a:t>
            </a:fld>
            <a:endParaRPr lang="en-US"/>
          </a:p>
        </p:txBody>
      </p:sp>
    </p:spTree>
    <p:extLst>
      <p:ext uri="{BB962C8B-B14F-4D97-AF65-F5344CB8AC3E}">
        <p14:creationId xmlns:p14="http://schemas.microsoft.com/office/powerpoint/2010/main" val="150974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7"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lgn="r">
              <a:defRPr/>
            </a:lvl1pPr>
            <a:extLst/>
          </a:lstStyle>
          <a:p>
            <a:fld id="{BAE82E81-AC49-495B-BA29-9A776A544FA3}" type="datetime1">
              <a:rPr lang="en-US" smtClean="0"/>
              <a:t>10/18/2022</a:t>
            </a:fld>
            <a:endParaRPr lang="en-US"/>
          </a:p>
        </p:txBody>
      </p:sp>
      <p:sp>
        <p:nvSpPr>
          <p:cNvPr id="4" name="Rectangle 4"/>
          <p:cNvSpPr>
            <a:spLocks noGrp="1"/>
          </p:cNvSpPr>
          <p:nvPr>
            <p:ph type="ftr" sz="quarter" idx="11"/>
          </p:nvPr>
        </p:nvSpPr>
        <p:spPr/>
        <p:txBody>
          <a:bodyPr/>
          <a:lstStyle>
            <a:lvl1pPr>
              <a:defRPr/>
            </a:lvl1pPr>
            <a:extLst/>
          </a:lstStyle>
          <a:p>
            <a:r>
              <a:rPr lang="en-US"/>
              <a:t>TMA1201 Discrete Structures &amp; Probability, Faculty of Computing &amp; Informatics, MMU</a:t>
            </a:r>
          </a:p>
        </p:txBody>
      </p:sp>
      <p:sp>
        <p:nvSpPr>
          <p:cNvPr id="5" name="Rectangle 5"/>
          <p:cNvSpPr>
            <a:spLocks noGrp="1"/>
          </p:cNvSpPr>
          <p:nvPr>
            <p:ph type="sldNum" sz="quarter" idx="12"/>
          </p:nvPr>
        </p:nvSpPr>
        <p:spPr/>
        <p:txBody>
          <a:bodyPr/>
          <a:lstStyle>
            <a:lvl1pPr>
              <a:defRPr/>
            </a:lvl1pPr>
            <a:extLst/>
          </a:lstStyle>
          <a:p>
            <a:fld id="{C75B88FA-3392-4D65-A457-DB2A9953195B}" type="slidenum">
              <a:rPr lang="en-US" smtClean="0"/>
              <a:pPr/>
              <a:t>‹#›</a:t>
            </a:fld>
            <a:endParaRPr lang="en-US"/>
          </a:p>
        </p:txBody>
      </p:sp>
      <p:sp>
        <p:nvSpPr>
          <p:cNvPr id="6"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a:solidFill>
                  <a:schemeClr val="tx1">
                    <a:alpha val="40000"/>
                  </a:schemeClr>
                </a:solidFill>
              </a:rPr>
              <a:t>TRUE</a:t>
            </a:r>
            <a:r>
              <a:rPr lang="en-US" sz="7200" baseline="0" dirty="0">
                <a:solidFill>
                  <a:schemeClr val="tx1">
                    <a:alpha val="40000"/>
                  </a:schemeClr>
                </a:solidFill>
              </a:rPr>
              <a:t> </a:t>
            </a:r>
            <a:r>
              <a:rPr lang="en-US" sz="7200" dirty="0">
                <a:solidFill>
                  <a:schemeClr val="tx1">
                    <a:alpha val="40000"/>
                  </a:schemeClr>
                </a:solidFill>
              </a:rPr>
              <a:t>or FALSE?</a:t>
            </a: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a:solidFill>
                  <a:prstClr val="white">
                    <a:alpha val="40000"/>
                  </a:prstClr>
                </a:solidFill>
                <a:ea typeface="+mn-ea"/>
                <a:cs typeface="+mn-cs"/>
              </a:rPr>
              <a:t>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a:solidFill>
                  <a:prstClr val="white">
                    <a:alpha val="40000"/>
                  </a:prstClr>
                </a:solidFill>
                <a:ea typeface="+mn-ea"/>
                <a:cs typeface="+mn-cs"/>
              </a:rPr>
              <a:t>?</a:t>
            </a:r>
            <a:endParaRPr lang="en-US" dirty="0"/>
          </a:p>
        </p:txBody>
      </p:sp>
    </p:spTree>
    <p:extLst>
      <p:ext uri="{BB962C8B-B14F-4D97-AF65-F5344CB8AC3E}">
        <p14:creationId xmlns:p14="http://schemas.microsoft.com/office/powerpoint/2010/main" val="255075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6"/>
                                        </p:tgtEl>
                                      </p:cBhvr>
                                    </p:animEffect>
                                    <p:set>
                                      <p:cBhvr>
                                        <p:cTn id="7" dur="1" fill="hold">
                                          <p:stCondLst>
                                            <p:cond delay="29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 name="Answer Base"/>
          <p:cNvSpPr txBox="1"/>
          <p:nvPr/>
        </p:nvSpPr>
        <p:spPr>
          <a:xfrm>
            <a:off x="228600" y="1600200"/>
            <a:ext cx="8229600" cy="1293926"/>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4" name="Answer"/>
          <p:cNvSpPr/>
          <p:nvPr/>
        </p:nvSpPr>
        <p:spPr>
          <a:xfrm>
            <a:off x="228600" y="1600200"/>
            <a:ext cx="8229600" cy="1200329"/>
          </a:xfrm>
          <a:prstGeom prst="rect">
            <a:avLst/>
          </a:prstGeom>
        </p:spPr>
        <p:txBody>
          <a:bodyPr>
            <a:spAutoFit/>
          </a:bodyPr>
          <a:lstStyle/>
          <a:p>
            <a:pPr algn="ctr" fontAlgn="auto">
              <a:spcBef>
                <a:spcPts val="0"/>
              </a:spcBef>
              <a:spcAft>
                <a:spcPts val="0"/>
              </a:spcAft>
              <a:defRPr/>
            </a:pPr>
            <a:r>
              <a:rPr lang="en-US" sz="7200" dirty="0">
                <a:solidFill>
                  <a:prstClr val="white">
                    <a:alpha val="40000"/>
                  </a:prstClr>
                </a:solidFill>
                <a:latin typeface="+mn-lt"/>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6"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5" name="Rectangle 3"/>
          <p:cNvSpPr>
            <a:spLocks noGrp="1"/>
          </p:cNvSpPr>
          <p:nvPr>
            <p:ph type="dt" sz="half" idx="10"/>
          </p:nvPr>
        </p:nvSpPr>
        <p:spPr/>
        <p:txBody>
          <a:bodyPr/>
          <a:lstStyle>
            <a:lvl1pPr algn="r">
              <a:defRPr/>
            </a:lvl1pPr>
            <a:extLst/>
          </a:lstStyle>
          <a:p>
            <a:fld id="{9E11AF30-35BD-4214-ADDE-C97A358DBA5C}" type="datetime1">
              <a:rPr lang="en-US" smtClean="0"/>
              <a:t>10/18/2022</a:t>
            </a:fld>
            <a:endParaRPr lang="en-US"/>
          </a:p>
        </p:txBody>
      </p:sp>
      <p:sp>
        <p:nvSpPr>
          <p:cNvPr id="7" name="Rectangle 4"/>
          <p:cNvSpPr>
            <a:spLocks noGrp="1"/>
          </p:cNvSpPr>
          <p:nvPr>
            <p:ph type="ftr" sz="quarter" idx="11"/>
          </p:nvPr>
        </p:nvSpPr>
        <p:spPr/>
        <p:txBody>
          <a:bodyPr/>
          <a:lstStyle>
            <a:lvl1pPr>
              <a:defRPr/>
            </a:lvl1pPr>
            <a:extLst/>
          </a:lstStyle>
          <a:p>
            <a:r>
              <a:rPr lang="en-US"/>
              <a:t>TMA1201 Discrete Structures &amp; Probability, Faculty of Computing &amp; Informatics, MMU</a:t>
            </a:r>
          </a:p>
        </p:txBody>
      </p:sp>
      <p:sp>
        <p:nvSpPr>
          <p:cNvPr id="8" name="Rectangle 5"/>
          <p:cNvSpPr>
            <a:spLocks noGrp="1"/>
          </p:cNvSpPr>
          <p:nvPr>
            <p:ph type="sldNum" sz="quarter" idx="12"/>
          </p:nvPr>
        </p:nvSpPr>
        <p:spPr/>
        <p:txBody>
          <a:bodyPr/>
          <a:lstStyle>
            <a:lvl1pPr>
              <a:defRPr/>
            </a:lvl1pPr>
            <a:extLst/>
          </a:lstStyle>
          <a:p>
            <a:fld id="{C75B88FA-3392-4D65-A457-DB2A9953195B}" type="slidenum">
              <a:rPr lang="en-US" smtClean="0"/>
              <a:pPr/>
              <a:t>‹#›</a:t>
            </a:fld>
            <a:endParaRPr lang="en-US"/>
          </a:p>
        </p:txBody>
      </p:sp>
    </p:spTree>
    <p:extLst>
      <p:ext uri="{BB962C8B-B14F-4D97-AF65-F5344CB8AC3E}">
        <p14:creationId xmlns:p14="http://schemas.microsoft.com/office/powerpoint/2010/main" val="48380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ultiple Choice">
    <p:spTree>
      <p:nvGrpSpPr>
        <p:cNvPr id="1" name=""/>
        <p:cNvGrpSpPr/>
        <p:nvPr/>
      </p:nvGrpSpPr>
      <p:grpSpPr>
        <a:xfrm>
          <a:off x="0" y="0"/>
          <a:ext cx="0" cy="0"/>
          <a:chOff x="0" y="0"/>
          <a:chExt cx="0" cy="0"/>
        </a:xfrm>
      </p:grpSpPr>
      <p:sp>
        <p:nvSpPr>
          <p:cNvPr id="8" name="Rectangle 10"/>
          <p:cNvSpPr txBox="1"/>
          <p:nvPr/>
        </p:nvSpPr>
        <p:spPr>
          <a:xfrm>
            <a:off x="457200" y="20574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A.</a:t>
            </a:r>
          </a:p>
        </p:txBody>
      </p:sp>
      <p:sp>
        <p:nvSpPr>
          <p:cNvPr id="9" name="TextBox 8"/>
          <p:cNvSpPr txBox="1"/>
          <p:nvPr/>
        </p:nvSpPr>
        <p:spPr>
          <a:xfrm>
            <a:off x="457200" y="2707957"/>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B.</a:t>
            </a:r>
          </a:p>
        </p:txBody>
      </p:sp>
      <p:sp>
        <p:nvSpPr>
          <p:cNvPr id="10" name="TextBox 9"/>
          <p:cNvSpPr txBox="1"/>
          <p:nvPr/>
        </p:nvSpPr>
        <p:spPr>
          <a:xfrm>
            <a:off x="457200" y="34290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C.</a:t>
            </a:r>
          </a:p>
        </p:txBody>
      </p:sp>
      <p:sp>
        <p:nvSpPr>
          <p:cNvPr id="12" name="TextBox 11"/>
          <p:cNvSpPr txBox="1"/>
          <p:nvPr/>
        </p:nvSpPr>
        <p:spPr>
          <a:xfrm>
            <a:off x="457200" y="41148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D.</a:t>
            </a:r>
          </a:p>
        </p:txBody>
      </p:sp>
      <p:sp>
        <p:nvSpPr>
          <p:cNvPr id="13" name="TextBox 12"/>
          <p:cNvSpPr txBox="1"/>
          <p:nvPr/>
        </p:nvSpPr>
        <p:spPr>
          <a:xfrm>
            <a:off x="457200" y="48006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E.</a:t>
            </a:r>
          </a:p>
        </p:txBody>
      </p:sp>
      <p:sp>
        <p:nvSpPr>
          <p:cNvPr id="11" name="Rectangle 2"/>
          <p:cNvSpPr>
            <a:spLocks noGrp="1"/>
          </p:cNvSpPr>
          <p:nvPr>
            <p:ph type="title"/>
          </p:nvPr>
        </p:nvSpPr>
        <p:spPr>
          <a:xfrm>
            <a:off x="685800" y="228600"/>
            <a:ext cx="7696200" cy="1371600"/>
          </a:xfrm>
        </p:spPr>
        <p:txBody>
          <a:bodyPr/>
          <a:lstStyle>
            <a:lvl1pPr algn="l">
              <a:defRPr i="1" baseline="0"/>
            </a:lvl1pPr>
            <a:extLst/>
          </a:lstStyle>
          <a:p>
            <a:r>
              <a:rPr lang="en-US"/>
              <a:t>Click to edit Master title style</a:t>
            </a:r>
            <a:endParaRPr lang="en-US" dirty="0"/>
          </a:p>
        </p:txBody>
      </p:sp>
      <p:sp>
        <p:nvSpPr>
          <p:cNvPr id="15" name="Rectangle 13"/>
          <p:cNvSpPr>
            <a:spLocks noGrp="1"/>
          </p:cNvSpPr>
          <p:nvPr>
            <p:ph type="body" sz="quarter" idx="17"/>
          </p:nvPr>
        </p:nvSpPr>
        <p:spPr>
          <a:xfrm>
            <a:off x="1143000" y="4800600"/>
            <a:ext cx="7086600" cy="457200"/>
          </a:xfrm>
        </p:spPr>
        <p:txBody>
          <a:bodyPr rtlCol="0" anchor="ctr"/>
          <a:lstStyle>
            <a:lvl1pPr marL="0" indent="0">
              <a:buFontTx/>
              <a:buNone/>
              <a:defRPr i="0" baseline="0"/>
            </a:lvl1pPr>
            <a:extLst/>
          </a:lstStyle>
          <a:p>
            <a:pPr lvl="0"/>
            <a:r>
              <a:rPr lang="en-US"/>
              <a:t>Click to edit Master text styles</a:t>
            </a:r>
          </a:p>
        </p:txBody>
      </p:sp>
      <p:sp>
        <p:nvSpPr>
          <p:cNvPr id="16" name="Rectangle 13"/>
          <p:cNvSpPr>
            <a:spLocks noGrp="1"/>
          </p:cNvSpPr>
          <p:nvPr>
            <p:ph type="body" sz="quarter" idx="18"/>
          </p:nvPr>
        </p:nvSpPr>
        <p:spPr>
          <a:xfrm>
            <a:off x="1143000" y="4114800"/>
            <a:ext cx="7086600" cy="457200"/>
          </a:xfrm>
        </p:spPr>
        <p:txBody>
          <a:bodyPr rtlCol="0" anchor="ctr"/>
          <a:lstStyle>
            <a:lvl1pPr marL="0" indent="0">
              <a:buFontTx/>
              <a:buNone/>
              <a:defRPr i="0" baseline="0"/>
            </a:lvl1pPr>
            <a:extLst/>
          </a:lstStyle>
          <a:p>
            <a:pPr lvl="0"/>
            <a:r>
              <a:rPr lang="en-US"/>
              <a:t>Click to edit Master text styles</a:t>
            </a:r>
          </a:p>
        </p:txBody>
      </p:sp>
      <p:sp>
        <p:nvSpPr>
          <p:cNvPr id="17" name="Rectangle 13"/>
          <p:cNvSpPr>
            <a:spLocks noGrp="1"/>
          </p:cNvSpPr>
          <p:nvPr>
            <p:ph type="body" sz="quarter" idx="19"/>
          </p:nvPr>
        </p:nvSpPr>
        <p:spPr>
          <a:xfrm>
            <a:off x="1143000" y="3429000"/>
            <a:ext cx="7086600" cy="457200"/>
          </a:xfrm>
        </p:spPr>
        <p:txBody>
          <a:bodyPr rtlCol="0" anchor="ctr"/>
          <a:lstStyle>
            <a:lvl1pPr marL="0" indent="0">
              <a:buFontTx/>
              <a:buNone/>
              <a:defRPr i="0" baseline="0"/>
            </a:lvl1pPr>
            <a:extLst/>
          </a:lstStyle>
          <a:p>
            <a:pPr lvl="0"/>
            <a:r>
              <a:rPr lang="en-US"/>
              <a:t>Click to edit Master text styles</a:t>
            </a:r>
          </a:p>
        </p:txBody>
      </p:sp>
      <p:sp>
        <p:nvSpPr>
          <p:cNvPr id="18" name="Rectangle 13"/>
          <p:cNvSpPr>
            <a:spLocks noGrp="1"/>
          </p:cNvSpPr>
          <p:nvPr>
            <p:ph type="body" sz="quarter" idx="20"/>
          </p:nvPr>
        </p:nvSpPr>
        <p:spPr>
          <a:xfrm>
            <a:off x="1143000" y="2743200"/>
            <a:ext cx="7086600" cy="457200"/>
          </a:xfrm>
        </p:spPr>
        <p:txBody>
          <a:bodyPr rtlCol="0" anchor="ctr"/>
          <a:lstStyle>
            <a:lvl1pPr marL="0" indent="0">
              <a:buFontTx/>
              <a:buNone/>
              <a:defRPr i="0" baseline="0"/>
            </a:lvl1pPr>
            <a:extLst/>
          </a:lstStyle>
          <a:p>
            <a:pPr lvl="0"/>
            <a:r>
              <a:rPr lang="en-US"/>
              <a:t>Click to edit Master text styles</a:t>
            </a:r>
          </a:p>
        </p:txBody>
      </p:sp>
      <p:sp>
        <p:nvSpPr>
          <p:cNvPr id="19" name="Rectangle 13"/>
          <p:cNvSpPr>
            <a:spLocks noGrp="1"/>
          </p:cNvSpPr>
          <p:nvPr>
            <p:ph type="body" sz="quarter" idx="21"/>
          </p:nvPr>
        </p:nvSpPr>
        <p:spPr>
          <a:xfrm>
            <a:off x="1143000" y="2057400"/>
            <a:ext cx="7086600" cy="457200"/>
          </a:xfrm>
        </p:spPr>
        <p:txBody>
          <a:bodyPr rtlCol="0" anchor="ctr"/>
          <a:lstStyle>
            <a:lvl1pPr marL="0" indent="0">
              <a:buFontTx/>
              <a:buNone/>
              <a:defRPr i="0" baseline="0"/>
            </a:lvl1pPr>
            <a:extLst/>
          </a:lstStyle>
          <a:p>
            <a:pPr lvl="0"/>
            <a:r>
              <a:rPr lang="en-US" dirty="0"/>
              <a:t>Click to edit Master text styles</a:t>
            </a:r>
          </a:p>
        </p:txBody>
      </p:sp>
      <p:sp>
        <p:nvSpPr>
          <p:cNvPr id="14" name="Rectangle 3"/>
          <p:cNvSpPr>
            <a:spLocks noGrp="1"/>
          </p:cNvSpPr>
          <p:nvPr>
            <p:ph type="dt" sz="half" idx="22"/>
          </p:nvPr>
        </p:nvSpPr>
        <p:spPr/>
        <p:txBody>
          <a:bodyPr/>
          <a:lstStyle>
            <a:lvl1pPr algn="r">
              <a:defRPr/>
            </a:lvl1pPr>
            <a:extLst/>
          </a:lstStyle>
          <a:p>
            <a:fld id="{3C577B0F-BD7B-4223-8535-D5ABB5F626EE}" type="datetime1">
              <a:rPr lang="en-US" smtClean="0"/>
              <a:t>10/18/2022</a:t>
            </a:fld>
            <a:endParaRPr lang="en-US"/>
          </a:p>
        </p:txBody>
      </p:sp>
      <p:sp>
        <p:nvSpPr>
          <p:cNvPr id="20" name="Rectangle 4"/>
          <p:cNvSpPr>
            <a:spLocks noGrp="1"/>
          </p:cNvSpPr>
          <p:nvPr>
            <p:ph type="ftr" sz="quarter" idx="23"/>
          </p:nvPr>
        </p:nvSpPr>
        <p:spPr/>
        <p:txBody>
          <a:bodyPr/>
          <a:lstStyle>
            <a:lvl1pPr>
              <a:defRPr/>
            </a:lvl1pPr>
            <a:extLst/>
          </a:lstStyle>
          <a:p>
            <a:r>
              <a:rPr lang="en-US"/>
              <a:t>TMA1201 Discrete Structures &amp; Probability, Faculty of Computing &amp; Informatics, MMU</a:t>
            </a:r>
          </a:p>
        </p:txBody>
      </p:sp>
      <p:sp>
        <p:nvSpPr>
          <p:cNvPr id="21" name="Rectangle 5"/>
          <p:cNvSpPr>
            <a:spLocks noGrp="1"/>
          </p:cNvSpPr>
          <p:nvPr>
            <p:ph type="sldNum" sz="quarter" idx="24"/>
          </p:nvPr>
        </p:nvSpPr>
        <p:spPr/>
        <p:txBody>
          <a:bodyPr/>
          <a:lstStyle>
            <a:lvl1pPr>
              <a:defRPr/>
            </a:lvl1pPr>
            <a:extLst/>
          </a:lstStyle>
          <a:p>
            <a:fld id="{C75B88FA-3392-4D65-A457-DB2A9953195B}" type="slidenum">
              <a:rPr lang="en-US" smtClean="0"/>
              <a:pPr/>
              <a:t>‹#›</a:t>
            </a:fld>
            <a:endParaRPr lang="en-US"/>
          </a:p>
        </p:txBody>
      </p:sp>
      <p:sp>
        <p:nvSpPr>
          <p:cNvPr id="22" name="Rectangle 10"/>
          <p:cNvSpPr txBox="1"/>
          <p:nvPr userDrawn="1"/>
        </p:nvSpPr>
        <p:spPr>
          <a:xfrm>
            <a:off x="457200" y="2057400"/>
            <a:ext cx="685800" cy="492443"/>
          </a:xfrm>
          <a:prstGeom prst="rect">
            <a:avLst/>
          </a:prstGeom>
          <a:noFill/>
        </p:spPr>
        <p:txBody>
          <a:bodyPr wrap="square" tIns="91440" bIns="91440" rtlCol="0">
            <a:spAutoFit/>
          </a:bodyPr>
          <a:lstStyle/>
          <a:p>
            <a:pPr algn="r">
              <a:lnSpc>
                <a:spcPct val="100000"/>
              </a:lnSpc>
            </a:pPr>
            <a:r>
              <a:rPr lang="en-US" sz="2000" b="1" dirty="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23" name="TextBox 22"/>
          <p:cNvSpPr txBox="1"/>
          <p:nvPr userDrawn="1"/>
        </p:nvSpPr>
        <p:spPr>
          <a:xfrm>
            <a:off x="457200" y="2707957"/>
            <a:ext cx="685800" cy="492443"/>
          </a:xfrm>
          <a:prstGeom prst="rect">
            <a:avLst/>
          </a:prstGeom>
          <a:noFill/>
        </p:spPr>
        <p:txBody>
          <a:bodyPr wrap="square" tIns="91440" bIns="91440" rtlCol="0">
            <a:spAutoFit/>
          </a:bodyPr>
          <a:lstStyle/>
          <a:p>
            <a:pPr algn="r">
              <a:lnSpc>
                <a:spcPct val="100000"/>
              </a:lnSpc>
            </a:pPr>
            <a:r>
              <a:rPr lang="en-US" sz="2000" b="1" dirty="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24" name="TextBox 23"/>
          <p:cNvSpPr txBox="1"/>
          <p:nvPr userDrawn="1"/>
        </p:nvSpPr>
        <p:spPr>
          <a:xfrm>
            <a:off x="457200" y="3429000"/>
            <a:ext cx="685800" cy="492443"/>
          </a:xfrm>
          <a:prstGeom prst="rect">
            <a:avLst/>
          </a:prstGeom>
          <a:noFill/>
        </p:spPr>
        <p:txBody>
          <a:bodyPr wrap="square" tIns="91440" bIns="91440" rtlCol="0">
            <a:spAutoFit/>
          </a:bodyPr>
          <a:lstStyle/>
          <a:p>
            <a:pPr algn="r">
              <a:lnSpc>
                <a:spcPct val="100000"/>
              </a:lnSpc>
            </a:pPr>
            <a:r>
              <a:rPr lang="en-US" sz="2000" b="1" dirty="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5" name="TextBox 24"/>
          <p:cNvSpPr txBox="1"/>
          <p:nvPr userDrawn="1"/>
        </p:nvSpPr>
        <p:spPr>
          <a:xfrm>
            <a:off x="457200" y="4114800"/>
            <a:ext cx="685800" cy="492443"/>
          </a:xfrm>
          <a:prstGeom prst="rect">
            <a:avLst/>
          </a:prstGeom>
          <a:noFill/>
        </p:spPr>
        <p:txBody>
          <a:bodyPr wrap="square" tIns="91440" bIns="91440" rtlCol="0">
            <a:spAutoFit/>
          </a:bodyPr>
          <a:lstStyle/>
          <a:p>
            <a:pPr algn="r">
              <a:lnSpc>
                <a:spcPct val="100000"/>
              </a:lnSpc>
            </a:pPr>
            <a:r>
              <a:rPr lang="en-US" sz="2000" b="1" dirty="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6" name="TextBox 25"/>
          <p:cNvSpPr txBox="1"/>
          <p:nvPr userDrawn="1"/>
        </p:nvSpPr>
        <p:spPr>
          <a:xfrm>
            <a:off x="457200" y="4800600"/>
            <a:ext cx="685800" cy="492443"/>
          </a:xfrm>
          <a:prstGeom prst="rect">
            <a:avLst/>
          </a:prstGeom>
          <a:noFill/>
        </p:spPr>
        <p:txBody>
          <a:bodyPr wrap="square" tIns="91440" bIns="91440" rtlCol="0">
            <a:spAutoFit/>
          </a:bodyPr>
          <a:lstStyle/>
          <a:p>
            <a:pPr algn="r">
              <a:lnSpc>
                <a:spcPct val="100000"/>
              </a:lnSpc>
            </a:pPr>
            <a:r>
              <a:rPr lang="en-US" sz="2000" b="1" dirty="0">
                <a:ln>
                  <a:solidFill>
                    <a:schemeClr val="tx2"/>
                  </a:solidFill>
                </a:ln>
                <a:solidFill>
                  <a:schemeClr val="bg2"/>
                </a:solidFill>
                <a:effectLst>
                  <a:outerShdw blurRad="50800" dist="50800" dir="2700000" algn="tl" rotWithShape="0">
                    <a:srgbClr val="000000">
                      <a:alpha val="43137"/>
                    </a:srgbClr>
                  </a:outerShdw>
                </a:effectLst>
              </a:rPr>
              <a:t>E.</a:t>
            </a:r>
          </a:p>
        </p:txBody>
      </p:sp>
    </p:spTree>
    <p:extLst>
      <p:ext uri="{BB962C8B-B14F-4D97-AF65-F5344CB8AC3E}">
        <p14:creationId xmlns:p14="http://schemas.microsoft.com/office/powerpoint/2010/main" val="200382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cxnSp>
        <p:nvCxnSpPr>
          <p:cNvPr id="20" name="Straight Connector 23"/>
          <p:cNvCxnSpPr>
            <a:stCxn id="16" idx="3"/>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3"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5"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7"/>
          <p:cNvSpPr>
            <a:spLocks noGrp="1"/>
          </p:cNvSpPr>
          <p:nvPr>
            <p:ph type="body" sz="quarter" idx="13"/>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2" name="Rectangle 7"/>
          <p:cNvSpPr>
            <a:spLocks noGrp="1"/>
          </p:cNvSpPr>
          <p:nvPr>
            <p:ph type="body" sz="quarter" idx="14"/>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3" name="Rectangle 7"/>
          <p:cNvSpPr>
            <a:spLocks noGrp="1"/>
          </p:cNvSpPr>
          <p:nvPr>
            <p:ph type="body" sz="quarter" idx="15"/>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4" name="Rectangle 7"/>
          <p:cNvSpPr>
            <a:spLocks noGrp="1"/>
          </p:cNvSpPr>
          <p:nvPr>
            <p:ph type="body" sz="quarter" idx="16"/>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0" name="Rectangle 7"/>
          <p:cNvSpPr>
            <a:spLocks noGrp="1"/>
          </p:cNvSpPr>
          <p:nvPr>
            <p:ph type="body" sz="quarter" idx="17"/>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5" name="Rectangle 7"/>
          <p:cNvSpPr>
            <a:spLocks noGrp="1"/>
          </p:cNvSpPr>
          <p:nvPr>
            <p:ph type="body" sz="quarter" idx="18"/>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7" name="Rectangle 7"/>
          <p:cNvSpPr>
            <a:spLocks noGrp="1"/>
          </p:cNvSpPr>
          <p:nvPr>
            <p:ph type="body" sz="quarter" idx="19"/>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8" name="Rectangle 7"/>
          <p:cNvSpPr>
            <a:spLocks noGrp="1"/>
          </p:cNvSpPr>
          <p:nvPr>
            <p:ph type="body" sz="quarter" idx="20"/>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9" name="Rectangle 7"/>
          <p:cNvSpPr>
            <a:spLocks noGrp="1"/>
          </p:cNvSpPr>
          <p:nvPr>
            <p:ph type="body" sz="quarter" idx="2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21" name="Rectangle 7"/>
          <p:cNvSpPr>
            <a:spLocks noGrp="1"/>
          </p:cNvSpPr>
          <p:nvPr>
            <p:ph type="body" sz="quarter" idx="22"/>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1" name="Rectangle 2"/>
          <p:cNvSpPr>
            <a:spLocks noGrp="1"/>
          </p:cNvSpPr>
          <p:nvPr>
            <p:ph type="title"/>
          </p:nvPr>
        </p:nvSpPr>
        <p:spPr/>
        <p:txBody>
          <a:bodyPr/>
          <a:lstStyle>
            <a:lvl1pPr algn="l">
              <a:defRPr i="1" baseline="0"/>
            </a:lvl1pPr>
            <a:extLst/>
          </a:lstStyle>
          <a:p>
            <a:r>
              <a:rPr lang="en-US"/>
              <a:t>Click to edit Master title style</a:t>
            </a:r>
            <a:endParaRPr lang="en-US" dirty="0"/>
          </a:p>
        </p:txBody>
      </p:sp>
      <p:sp>
        <p:nvSpPr>
          <p:cNvPr id="26" name="Rectangle 4"/>
          <p:cNvSpPr>
            <a:spLocks noGrp="1"/>
          </p:cNvSpPr>
          <p:nvPr>
            <p:ph type="ftr" sz="quarter" idx="23"/>
          </p:nvPr>
        </p:nvSpPr>
        <p:spPr/>
        <p:txBody>
          <a:bodyPr/>
          <a:lstStyle>
            <a:lvl1pPr>
              <a:defRPr/>
            </a:lvl1pPr>
            <a:extLst/>
          </a:lstStyle>
          <a:p>
            <a:r>
              <a:rPr lang="en-US"/>
              <a:t>TMA1201 Discrete Structures &amp; Probability, Faculty of Computing &amp; Informatics, MMU</a:t>
            </a:r>
          </a:p>
        </p:txBody>
      </p:sp>
      <p:sp>
        <p:nvSpPr>
          <p:cNvPr id="27" name="Rectangle 3"/>
          <p:cNvSpPr>
            <a:spLocks noGrp="1"/>
          </p:cNvSpPr>
          <p:nvPr>
            <p:ph type="dt" sz="half" idx="24"/>
          </p:nvPr>
        </p:nvSpPr>
        <p:spPr/>
        <p:txBody>
          <a:bodyPr/>
          <a:lstStyle>
            <a:lvl1pPr algn="r">
              <a:defRPr/>
            </a:lvl1pPr>
            <a:extLst/>
          </a:lstStyle>
          <a:p>
            <a:fld id="{11B5BF81-9553-48DA-8730-998E1948A4A3}" type="datetime1">
              <a:rPr lang="en-US" smtClean="0"/>
              <a:t>10/18/2022</a:t>
            </a:fld>
            <a:endParaRPr lang="en-US"/>
          </a:p>
        </p:txBody>
      </p:sp>
      <p:sp>
        <p:nvSpPr>
          <p:cNvPr id="28" name="Rectangle 5"/>
          <p:cNvSpPr>
            <a:spLocks noGrp="1"/>
          </p:cNvSpPr>
          <p:nvPr>
            <p:ph type="sldNum" sz="quarter" idx="25"/>
          </p:nvPr>
        </p:nvSpPr>
        <p:spPr/>
        <p:txBody>
          <a:bodyPr/>
          <a:lstStyle>
            <a:lvl1pPr>
              <a:defRPr/>
            </a:lvl1pPr>
            <a:extLst/>
          </a:lstStyle>
          <a:p>
            <a:fld id="{C75B88FA-3392-4D65-A457-DB2A9953195B}" type="slidenum">
              <a:rPr lang="en-US" smtClean="0"/>
              <a:pPr/>
              <a:t>‹#›</a:t>
            </a:fld>
            <a:endParaRPr lang="en-US"/>
          </a:p>
        </p:txBody>
      </p:sp>
    </p:spTree>
    <p:extLst>
      <p:ext uri="{BB962C8B-B14F-4D97-AF65-F5344CB8AC3E}">
        <p14:creationId xmlns:p14="http://schemas.microsoft.com/office/powerpoint/2010/main" val="120160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914400" y="4572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3"/>
          <p:cNvSpPr>
            <a:spLocks noGrp="1"/>
          </p:cNvSpPr>
          <p:nvPr>
            <p:ph type="body" idx="1"/>
          </p:nvPr>
        </p:nvSpPr>
        <p:spPr bwMode="auto">
          <a:xfrm>
            <a:off x="914400" y="1905000"/>
            <a:ext cx="74676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lgn="r" fontAlgn="auto">
              <a:spcBef>
                <a:spcPts val="0"/>
              </a:spcBef>
              <a:spcAft>
                <a:spcPts val="0"/>
              </a:spcAft>
              <a:defRPr sz="1100">
                <a:latin typeface="+mn-lt"/>
                <a:cs typeface="+mn-cs"/>
              </a:defRPr>
            </a:lvl1pPr>
            <a:extLst/>
          </a:lstStyle>
          <a:p>
            <a:pPr algn="r"/>
            <a:fld id="{CAC899C3-6A4D-4EBA-80F9-636860D913CA}" type="datetime1">
              <a:rPr lang="en-US" sz="1100" smtClean="0"/>
              <a:t>10/18/2022</a:t>
            </a:fld>
            <a:endParaRPr lang="en-US" sz="1050" dirty="0"/>
          </a:p>
        </p:txBody>
      </p:sp>
      <p:sp>
        <p:nvSpPr>
          <p:cNvPr id="18" name="Rectangle 5"/>
          <p:cNvSpPr>
            <a:spLocks noGrp="1"/>
          </p:cNvSpPr>
          <p:nvPr>
            <p:ph type="ftr" sz="quarter" idx="3"/>
          </p:nvPr>
        </p:nvSpPr>
        <p:spPr>
          <a:xfrm>
            <a:off x="3581400" y="6610350"/>
            <a:ext cx="5562600" cy="247650"/>
          </a:xfrm>
          <a:prstGeom prst="rect">
            <a:avLst/>
          </a:prstGeom>
          <a:solidFill>
            <a:schemeClr val="bg1"/>
          </a:solidFill>
        </p:spPr>
        <p:txBody>
          <a:bodyPr vert="horz"/>
          <a:lstStyle>
            <a:lvl1pPr algn="l" fontAlgn="auto">
              <a:spcBef>
                <a:spcPts val="0"/>
              </a:spcBef>
              <a:spcAft>
                <a:spcPts val="0"/>
              </a:spcAft>
              <a:defRPr sz="1100">
                <a:solidFill>
                  <a:schemeClr val="tx1"/>
                </a:solidFill>
                <a:latin typeface="+mn-lt"/>
                <a:cs typeface="+mn-cs"/>
              </a:defRPr>
            </a:lvl1pPr>
            <a:extLst/>
          </a:lstStyle>
          <a:p>
            <a:r>
              <a:rPr lang="en-US"/>
              <a:t>TMA1201 Discrete Structures &amp; Probability, Faculty of Computing &amp; Informatics, MMU</a:t>
            </a:r>
            <a:endParaRPr lang="en-US" dirty="0"/>
          </a:p>
        </p:txBody>
      </p:sp>
      <p:sp>
        <p:nvSpPr>
          <p:cNvPr id="7" name="Slide Number Placeholder 6"/>
          <p:cNvSpPr>
            <a:spLocks noGrp="1"/>
          </p:cNvSpPr>
          <p:nvPr>
            <p:ph type="sldNum" sz="quarter" idx="4"/>
          </p:nvPr>
        </p:nvSpPr>
        <p:spPr>
          <a:xfrm>
            <a:off x="8715375" y="6151563"/>
            <a:ext cx="428625" cy="457200"/>
          </a:xfrm>
          <a:prstGeom prst="rect">
            <a:avLst/>
          </a:prstGeom>
        </p:spPr>
        <p:txBody>
          <a:bodyPr vert="horz" anchor="ctr"/>
          <a:lstStyle>
            <a:lvl1pPr fontAlgn="auto">
              <a:spcBef>
                <a:spcPts val="0"/>
              </a:spcBef>
              <a:spcAft>
                <a:spcPts val="0"/>
              </a:spcAft>
              <a:defRPr sz="1200">
                <a:latin typeface="+mn-lt"/>
                <a:cs typeface="+mn-cs"/>
              </a:defRPr>
            </a:lvl1pPr>
            <a:extLst/>
          </a:lstStyle>
          <a:p>
            <a:fld id="{169B2101-2E9F-420A-91A3-890890D84497}" type="slidenum">
              <a:rPr lang="en-US" sz="1200" smtClean="0"/>
              <a:pPr/>
              <a:t>‹#›</a:t>
            </a:fld>
            <a:endParaRPr lang="en-US" sz="1200" dirty="0"/>
          </a:p>
        </p:txBody>
      </p:sp>
      <p:grpSp>
        <p:nvGrpSpPr>
          <p:cNvPr id="1031" name="Group 23"/>
          <p:cNvGrpSpPr>
            <a:grpSpLocks/>
          </p:cNvGrpSpPr>
          <p:nvPr/>
        </p:nvGrpSpPr>
        <p:grpSpPr bwMode="auto">
          <a:xfrm>
            <a:off x="11113"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32" name="Group 35"/>
          <p:cNvGrpSpPr>
            <a:grpSpLocks/>
          </p:cNvGrpSpPr>
          <p:nvPr/>
        </p:nvGrpSpPr>
        <p:grpSpPr bwMode="auto">
          <a:xfrm>
            <a:off x="8583613"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44834893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hf hdr="0" dt="0"/>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Calibri" pitchFamily="34" charset="0"/>
        </a:defRPr>
      </a:lvl2pPr>
      <a:lvl3pPr algn="l" rtl="0" eaLnBrk="1" fontAlgn="base" hangingPunct="1">
        <a:spcBef>
          <a:spcPct val="0"/>
        </a:spcBef>
        <a:spcAft>
          <a:spcPct val="0"/>
        </a:spcAft>
        <a:defRPr sz="3600">
          <a:solidFill>
            <a:schemeClr val="tx1"/>
          </a:solidFill>
          <a:latin typeface="Calibri" pitchFamily="34" charset="0"/>
        </a:defRPr>
      </a:lvl3pPr>
      <a:lvl4pPr algn="l" rtl="0" eaLnBrk="1" fontAlgn="base" hangingPunct="1">
        <a:spcBef>
          <a:spcPct val="0"/>
        </a:spcBef>
        <a:spcAft>
          <a:spcPct val="0"/>
        </a:spcAft>
        <a:defRPr sz="3600">
          <a:solidFill>
            <a:schemeClr val="tx1"/>
          </a:solidFill>
          <a:latin typeface="Calibri" pitchFamily="34" charset="0"/>
        </a:defRPr>
      </a:lvl4pPr>
      <a:lvl5pPr algn="l" rtl="0" eaLnBrk="1" fontAlgn="base" hangingPunct="1">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4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4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7"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solidFill>
                <a:schemeClr val="tx1"/>
              </a:solidFill>
            </a:endParaRPr>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solidFill>
                <a:schemeClr val="tx1"/>
              </a:solidFill>
            </a:endParaRPr>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solidFill>
                <a:schemeClr val="tx1"/>
              </a:solidFill>
            </a:endParaRPr>
          </a:p>
        </p:txBody>
      </p:sp>
      <p:sp>
        <p:nvSpPr>
          <p:cNvPr id="2" name="Subtitle 1"/>
          <p:cNvSpPr>
            <a:spLocks noGrp="1"/>
          </p:cNvSpPr>
          <p:nvPr>
            <p:ph type="subTitle" idx="1"/>
          </p:nvPr>
        </p:nvSpPr>
        <p:spPr/>
        <p:txBody>
          <a:bodyPr/>
          <a:lstStyle/>
          <a:p>
            <a:endParaRPr lang="en-US"/>
          </a:p>
        </p:txBody>
      </p:sp>
      <p:sp>
        <p:nvSpPr>
          <p:cNvPr id="10" name="Rectangle 24"/>
          <p:cNvSpPr>
            <a:spLocks noGrp="1"/>
          </p:cNvSpPr>
          <p:nvPr>
            <p:ph type="title"/>
          </p:nvPr>
        </p:nvSpPr>
        <p:spPr/>
        <p:txBody>
          <a:bodyPr>
            <a:noAutofit/>
          </a:bodyPr>
          <a:lstStyle/>
          <a:p>
            <a:pPr marL="342900" indent="-342900">
              <a:spcBef>
                <a:spcPct val="20000"/>
              </a:spcBef>
            </a:pPr>
            <a:r>
              <a:rPr lang="en-US" sz="5400" dirty="0"/>
              <a:t>LECTURE 17</a:t>
            </a:r>
            <a:br>
              <a:rPr lang="en-US" sz="4800" dirty="0"/>
            </a:br>
            <a:r>
              <a:rPr lang="en-US" sz="4800" dirty="0"/>
              <a:t>Binomial Distribution,</a:t>
            </a:r>
            <a:br>
              <a:rPr lang="en-US" sz="4800" dirty="0"/>
            </a:br>
            <a:r>
              <a:rPr lang="en-US" sz="4800" dirty="0"/>
              <a:t>Poisson Distribution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Grp="1"/>
          </p:cNvSpPr>
          <p:nvPr>
            <p:ph idx="1"/>
          </p:nvPr>
        </p:nvSpPr>
        <p:spPr/>
        <p:txBody>
          <a:bodyPr/>
          <a:lstStyle/>
          <a:p>
            <a:pPr marL="520700" lvl="2" indent="-406400" algn="just" eaLnBrk="1" hangingPunct="1">
              <a:buNone/>
            </a:pPr>
            <a:r>
              <a:rPr lang="en-US" b="1" dirty="0"/>
              <a:t>Outcome is binary</a:t>
            </a:r>
          </a:p>
          <a:p>
            <a:pPr marL="520700" lvl="2" indent="-406400" algn="just" eaLnBrk="1" hangingPunct="1"/>
            <a:r>
              <a:rPr lang="en-US" dirty="0"/>
              <a:t>There may be more than two possible outcomes, as long as the outcomes can be combined into two subsets.</a:t>
            </a:r>
          </a:p>
          <a:p>
            <a:pPr marL="520700" lvl="2" indent="-406400" algn="just" eaLnBrk="1" hangingPunct="1"/>
            <a:r>
              <a:rPr lang="en-US" dirty="0"/>
              <a:t>One subset is success, the other is failure.</a:t>
            </a:r>
          </a:p>
          <a:p>
            <a:pPr marL="520700" lvl="2" indent="-406400" algn="just" eaLnBrk="1" hangingPunct="1"/>
            <a:r>
              <a:rPr lang="en-US" dirty="0"/>
              <a:t>Examples</a:t>
            </a:r>
          </a:p>
          <a:p>
            <a:pPr marL="804863" lvl="3" indent="-233363" algn="just" eaLnBrk="1" hangingPunct="1"/>
            <a:r>
              <a:rPr lang="en-US" dirty="0"/>
              <a:t>Rolling a 4 is a “success”; any other numbers is a “failure”.</a:t>
            </a:r>
          </a:p>
          <a:p>
            <a:pPr marL="804863" lvl="3" indent="-233363" algn="just" eaLnBrk="1" hangingPunct="1"/>
            <a:r>
              <a:rPr lang="en-US" dirty="0"/>
              <a:t>Having blue eyes is a “success”, any other eye colors is a “failure”.</a:t>
            </a:r>
          </a:p>
          <a:p>
            <a:pPr marL="0" lvl="1" indent="0" algn="just" eaLnBrk="1" hangingPunct="1">
              <a:buFontTx/>
              <a:buNone/>
            </a:pPr>
            <a:endParaRPr lang="en-US" b="1" dirty="0"/>
          </a:p>
          <a:p>
            <a:pPr marL="0" lvl="1" indent="0" algn="just" eaLnBrk="1" hangingPunct="1">
              <a:buFontTx/>
              <a:buNone/>
            </a:pPr>
            <a:endParaRPr lang="en-US" dirty="0"/>
          </a:p>
          <a:p>
            <a:pPr marL="0" lvl="1" indent="0" algn="just" eaLnBrk="1" hangingPunct="1">
              <a:buFontTx/>
              <a:buNone/>
            </a:pPr>
            <a:endParaRPr lang="en-US" dirty="0"/>
          </a:p>
        </p:txBody>
      </p:sp>
      <p:sp>
        <p:nvSpPr>
          <p:cNvPr id="20484" name="Rectangle 6"/>
          <p:cNvSpPr>
            <a:spLocks noGrp="1"/>
          </p:cNvSpPr>
          <p:nvPr>
            <p:ph type="title"/>
          </p:nvPr>
        </p:nvSpPr>
        <p:spPr/>
        <p:txBody>
          <a:bodyPr/>
          <a:lstStyle/>
          <a:p>
            <a:pPr eaLnBrk="1" hangingPunct="1"/>
            <a:r>
              <a:rPr lang="en-US" b="1" dirty="0"/>
              <a:t>Note About These Conditions</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10</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p:cNvSpPr>
          <p:nvPr>
            <p:ph idx="1"/>
          </p:nvPr>
        </p:nvSpPr>
        <p:spPr/>
        <p:txBody>
          <a:bodyPr/>
          <a:lstStyle/>
          <a:p>
            <a:pPr marL="520700" lvl="2" indent="-406400" algn="just" eaLnBrk="1" hangingPunct="1">
              <a:buNone/>
            </a:pPr>
            <a:r>
              <a:rPr lang="en-US" b="1" dirty="0"/>
              <a:t>Probability of success must stay constant</a:t>
            </a:r>
          </a:p>
          <a:p>
            <a:pPr marL="520700" lvl="2" indent="-406400" algn="just" eaLnBrk="1" hangingPunct="1"/>
            <a:r>
              <a:rPr lang="en-US" dirty="0"/>
              <a:t>Sampling without replacement from a small population does not produce a binomial random variable.</a:t>
            </a:r>
          </a:p>
          <a:p>
            <a:pPr marL="114300" lvl="2" indent="0" algn="just" eaLnBrk="1" hangingPunct="1">
              <a:buNone/>
            </a:pPr>
            <a:endParaRPr lang="en-US" dirty="0"/>
          </a:p>
          <a:p>
            <a:pPr marL="114300" lvl="2" indent="0" algn="just" eaLnBrk="1" hangingPunct="1">
              <a:buNone/>
            </a:pPr>
            <a:r>
              <a:rPr lang="en-US" dirty="0"/>
              <a:t>Example</a:t>
            </a:r>
          </a:p>
          <a:p>
            <a:pPr marL="520700" lvl="2" indent="-406400" algn="just" eaLnBrk="1" hangingPunct="1">
              <a:buFontTx/>
              <a:buNone/>
            </a:pPr>
            <a:r>
              <a:rPr lang="en-US" dirty="0"/>
              <a:t>	Suppose a class consists of 10 boys and 10 girls. Five students are randomly selected to be in a play. Let </a:t>
            </a:r>
            <a:r>
              <a:rPr lang="en-US" i="1" dirty="0"/>
              <a:t>X</a:t>
            </a:r>
            <a:r>
              <a:rPr lang="en-US" dirty="0"/>
              <a:t> = the number of girls selected.</a:t>
            </a:r>
          </a:p>
          <a:p>
            <a:pPr marL="520700" lvl="2" indent="-406400" algn="just" eaLnBrk="1" hangingPunct="1">
              <a:buFontTx/>
              <a:buNone/>
            </a:pPr>
            <a:r>
              <a:rPr lang="en-US" dirty="0"/>
              <a:t>	This is not binomial because each time someone is removed from the sample, the probability that a girl is selected changes.</a:t>
            </a:r>
          </a:p>
          <a:p>
            <a:pPr marL="0" lvl="1" indent="0" algn="just" eaLnBrk="1" hangingPunct="1">
              <a:buFontTx/>
              <a:buNone/>
            </a:pPr>
            <a:endParaRPr lang="en-US" b="1" dirty="0"/>
          </a:p>
        </p:txBody>
      </p:sp>
      <p:sp>
        <p:nvSpPr>
          <p:cNvPr id="6" name="Rectangle 6"/>
          <p:cNvSpPr>
            <a:spLocks noGrp="1"/>
          </p:cNvSpPr>
          <p:nvPr>
            <p:ph type="title"/>
          </p:nvPr>
        </p:nvSpPr>
        <p:spPr/>
        <p:txBody>
          <a:bodyPr/>
          <a:lstStyle/>
          <a:p>
            <a:pPr eaLnBrk="1" hangingPunct="1"/>
            <a:r>
              <a:rPr lang="en-US" b="1" dirty="0"/>
              <a:t>Note About These Conditions</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11</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8"/>
              <p:cNvSpPr>
                <a:spLocks noGrp="1"/>
              </p:cNvSpPr>
              <p:nvPr>
                <p:ph idx="1"/>
              </p:nvPr>
            </p:nvSpPr>
            <p:spPr/>
            <p:txBody>
              <a:bodyPr/>
              <a:lstStyle/>
              <a:p>
                <a:pPr marL="520700" lvl="2" indent="-406400" algn="just" eaLnBrk="1" hangingPunct="1"/>
                <a:r>
                  <a:rPr lang="en-US" dirty="0">
                    <a:solidFill>
                      <a:schemeClr val="tx1"/>
                    </a:solidFill>
                  </a:rPr>
                  <a:t>The probability of </a:t>
                </a:r>
                <a:r>
                  <a:rPr lang="en-US" i="1" dirty="0">
                    <a:solidFill>
                      <a:schemeClr val="tx1"/>
                    </a:solidFill>
                  </a:rPr>
                  <a:t>x</a:t>
                </a:r>
                <a:r>
                  <a:rPr lang="en-US" dirty="0">
                    <a:solidFill>
                      <a:schemeClr val="tx1"/>
                    </a:solidFill>
                  </a:rPr>
                  <a:t> successes, where </a:t>
                </a:r>
                <a:r>
                  <a:rPr lang="en-US" i="1" dirty="0">
                    <a:solidFill>
                      <a:schemeClr val="tx1"/>
                    </a:solidFill>
                  </a:rPr>
                  <a:t>x</a:t>
                </a:r>
                <a:r>
                  <a:rPr lang="en-US" dirty="0">
                    <a:solidFill>
                      <a:schemeClr val="tx1"/>
                    </a:solidFill>
                  </a:rPr>
                  <a:t> takes the values 0 to </a:t>
                </a:r>
                <a:r>
                  <a:rPr lang="en-US" i="1" dirty="0">
                    <a:solidFill>
                      <a:schemeClr val="tx1"/>
                    </a:solidFill>
                  </a:rPr>
                  <a:t>n</a:t>
                </a:r>
                <a:r>
                  <a:rPr lang="en-US" dirty="0">
                    <a:solidFill>
                      <a:schemeClr val="tx1"/>
                    </a:solidFill>
                  </a:rPr>
                  <a:t>, is given by the formula:</a:t>
                </a:r>
              </a:p>
              <a:p>
                <a:pPr marL="520700" lvl="2" indent="-406400" algn="just" eaLnBrk="1" hangingPunct="1">
                  <a:buFontTx/>
                  <a:buNone/>
                </a:pPr>
                <a:endParaRPr lang="en-US" dirty="0">
                  <a:solidFill>
                    <a:schemeClr val="tx1"/>
                  </a:solidFill>
                </a:endParaRPr>
              </a:p>
              <a:p>
                <a:pPr marL="520700" lvl="2" indent="-406400" algn="ctr" eaLnBrk="1" hangingPunct="1">
                  <a:buFontTx/>
                  <a:buNone/>
                </a:pPr>
                <a:endParaRPr lang="en-US" sz="2200" b="1" i="1" dirty="0">
                  <a:solidFill>
                    <a:schemeClr val="tx1"/>
                  </a:solidFill>
                  <a:latin typeface="Cambria Math" panose="02040503050406030204" pitchFamily="18" charset="0"/>
                </a:endParaRPr>
              </a:p>
              <a:p>
                <a:pPr marL="520700" lvl="2" indent="-6350" algn="ctr" eaLnBrk="1" hangingPunct="1">
                  <a:buFontTx/>
                  <a:buNone/>
                </a:pPr>
                <a14:m>
                  <m:oMathPara xmlns:m="http://schemas.openxmlformats.org/officeDocument/2006/math">
                    <m:oMathParaPr>
                      <m:jc m:val="centerGroup"/>
                    </m:oMathParaPr>
                    <m:oMath xmlns:m="http://schemas.openxmlformats.org/officeDocument/2006/math">
                      <m:r>
                        <m:rPr>
                          <m:sty m:val="p"/>
                        </m:rPr>
                        <a:rPr lang="en-US" sz="2200" b="0" i="0" smtClean="0">
                          <a:solidFill>
                            <a:schemeClr val="tx1"/>
                          </a:solidFill>
                          <a:latin typeface="Cambria Math" panose="02040503050406030204" pitchFamily="18" charset="0"/>
                        </a:rPr>
                        <m:t>b</m:t>
                      </m:r>
                      <m:d>
                        <m:dPr>
                          <m:ctrlPr>
                            <a:rPr lang="en-US" sz="2200" b="0" i="1" smtClean="0">
                              <a:solidFill>
                                <a:schemeClr val="tx1"/>
                              </a:solidFill>
                              <a:latin typeface="Cambria Math" panose="02040503050406030204" pitchFamily="18" charset="0"/>
                            </a:rPr>
                          </m:ctrlPr>
                        </m:dPr>
                        <m:e>
                          <m:r>
                            <m:rPr>
                              <m:sty m:val="p"/>
                            </m:rPr>
                            <a:rPr lang="en-US" sz="2200" b="0" i="0" smtClean="0">
                              <a:solidFill>
                                <a:schemeClr val="tx1"/>
                              </a:solidFill>
                              <a:latin typeface="Cambria Math" panose="02040503050406030204" pitchFamily="18" charset="0"/>
                            </a:rPr>
                            <m:t>x</m:t>
                          </m:r>
                          <m:r>
                            <a:rPr lang="en-US" sz="2200" b="0" i="0" smtClean="0">
                              <a:solidFill>
                                <a:schemeClr val="tx1"/>
                              </a:solidFill>
                              <a:latin typeface="Cambria Math" panose="02040503050406030204" pitchFamily="18" charset="0"/>
                            </a:rPr>
                            <m:t>; </m:t>
                          </m:r>
                          <m:r>
                            <m:rPr>
                              <m:sty m:val="p"/>
                            </m:rPr>
                            <a:rPr lang="en-US" sz="2200" b="0" i="0" smtClean="0">
                              <a:solidFill>
                                <a:schemeClr val="tx1"/>
                              </a:solidFill>
                              <a:latin typeface="Cambria Math" panose="02040503050406030204" pitchFamily="18" charset="0"/>
                            </a:rPr>
                            <m:t>n</m:t>
                          </m:r>
                          <m:r>
                            <a:rPr lang="en-US" sz="2200" b="0" i="0"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𝑝</m:t>
                          </m:r>
                        </m:e>
                      </m:d>
                      <m:r>
                        <a:rPr lang="en-US" sz="2200" b="0" i="1" smtClean="0">
                          <a:solidFill>
                            <a:schemeClr val="tx1"/>
                          </a:solidFill>
                          <a:latin typeface="Cambria Math" panose="02040503050406030204" pitchFamily="18" charset="0"/>
                          <a:ea typeface="Cambria Math" panose="02040503050406030204" pitchFamily="18" charset="0"/>
                        </a:rPr>
                        <m:t>= </m:t>
                      </m:r>
                      <m:r>
                        <m:rPr>
                          <m:sty m:val="p"/>
                        </m:rPr>
                        <a:rPr lang="en-US" sz="2200" b="0" i="0" smtClean="0">
                          <a:solidFill>
                            <a:schemeClr val="tx1"/>
                          </a:solidFill>
                          <a:latin typeface="Cambria Math" panose="02040503050406030204" pitchFamily="18" charset="0"/>
                        </a:rPr>
                        <m:t>P</m:t>
                      </m:r>
                      <m:d>
                        <m:dPr>
                          <m:ctrlPr>
                            <a:rPr lang="en-US" sz="2200" i="1" smtClean="0">
                              <a:solidFill>
                                <a:schemeClr val="tx1"/>
                              </a:solidFill>
                              <a:latin typeface="Cambria Math" panose="02040503050406030204" pitchFamily="18" charset="0"/>
                            </a:rPr>
                          </m:ctrlPr>
                        </m:dPr>
                        <m:e>
                          <m:r>
                            <m:rPr>
                              <m:sty m:val="p"/>
                            </m:rPr>
                            <a:rPr lang="en-US" sz="2200" b="0" i="0" smtClean="0">
                              <a:solidFill>
                                <a:schemeClr val="tx1"/>
                              </a:solidFill>
                              <a:latin typeface="Cambria Math" panose="02040503050406030204" pitchFamily="18" charset="0"/>
                            </a:rPr>
                            <m:t>X</m:t>
                          </m:r>
                          <m:r>
                            <a:rPr lang="en-US" sz="2200" b="0" i="0"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𝑥</m:t>
                          </m:r>
                        </m:e>
                      </m:d>
                      <m:r>
                        <a:rPr lang="en-US" sz="2200" b="0" i="0" smtClean="0">
                          <a:solidFill>
                            <a:schemeClr val="tx1"/>
                          </a:solidFill>
                          <a:latin typeface="Cambria Math" panose="02040503050406030204" pitchFamily="18" charset="0"/>
                        </a:rPr>
                        <m:t>=</m:t>
                      </m:r>
                      <m:sSub>
                        <m:sSubPr>
                          <m:ctrlPr>
                            <a:rPr lang="en-US" sz="2200" i="1" smtClean="0">
                              <a:solidFill>
                                <a:schemeClr val="tx1"/>
                              </a:solidFill>
                              <a:latin typeface="Cambria Math" panose="02040503050406030204" pitchFamily="18" charset="0"/>
                            </a:rPr>
                          </m:ctrlPr>
                        </m:sSubPr>
                        <m:e>
                          <m:sPre>
                            <m:sPrePr>
                              <m:ctrlPr>
                                <a:rPr lang="en-US" sz="2200" i="1" smtClean="0">
                                  <a:solidFill>
                                    <a:schemeClr val="tx1"/>
                                  </a:solidFill>
                                  <a:latin typeface="Cambria Math" panose="02040503050406030204" pitchFamily="18" charset="0"/>
                                </a:rPr>
                              </m:ctrlPr>
                            </m:sPrePr>
                            <m:sub/>
                            <m:sup>
                              <m:r>
                                <m:rPr>
                                  <m:sty m:val="p"/>
                                </m:rPr>
                                <a:rPr lang="en-US" sz="2200" b="0" i="0" smtClean="0">
                                  <a:solidFill>
                                    <a:schemeClr val="tx1"/>
                                  </a:solidFill>
                                  <a:latin typeface="Cambria Math" panose="02040503050406030204" pitchFamily="18" charset="0"/>
                                </a:rPr>
                                <m:t>n</m:t>
                              </m:r>
                            </m:sup>
                            <m:e>
                              <m:r>
                                <m:rPr>
                                  <m:sty m:val="p"/>
                                </m:rPr>
                                <a:rPr lang="en-US" sz="2200" b="0" i="0" smtClean="0">
                                  <a:solidFill>
                                    <a:schemeClr val="tx1"/>
                                  </a:solidFill>
                                  <a:latin typeface="Cambria Math" panose="02040503050406030204" pitchFamily="18" charset="0"/>
                                </a:rPr>
                                <m:t>C</m:t>
                              </m:r>
                            </m:e>
                          </m:sPre>
                        </m:e>
                        <m:sub>
                          <m:r>
                            <a:rPr lang="en-US" sz="2200" b="0" i="1" smtClean="0">
                              <a:solidFill>
                                <a:schemeClr val="tx1"/>
                              </a:solidFill>
                              <a:latin typeface="Cambria Math" panose="02040503050406030204" pitchFamily="18" charset="0"/>
                            </a:rPr>
                            <m:t>𝑥</m:t>
                          </m:r>
                        </m:sub>
                      </m:sSub>
                      <m:sSup>
                        <m:sSupPr>
                          <m:ctrlPr>
                            <a:rPr lang="en-US" sz="220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𝑝</m:t>
                          </m:r>
                        </m:e>
                        <m:sup>
                          <m:r>
                            <a:rPr lang="en-US" sz="2200" b="0" i="1" smtClean="0">
                              <a:solidFill>
                                <a:schemeClr val="tx1"/>
                              </a:solidFill>
                              <a:latin typeface="Cambria Math" panose="02040503050406030204" pitchFamily="18" charset="0"/>
                            </a:rPr>
                            <m:t>𝑥</m:t>
                          </m:r>
                        </m:sup>
                      </m:sSup>
                      <m:sSup>
                        <m:sSupPr>
                          <m:ctrlPr>
                            <a:rPr lang="en-US" sz="2200" i="1" smtClean="0">
                              <a:solidFill>
                                <a:schemeClr val="tx1"/>
                              </a:solidFill>
                              <a:latin typeface="Cambria Math" panose="02040503050406030204" pitchFamily="18" charset="0"/>
                            </a:rPr>
                          </m:ctrlPr>
                        </m:sSupPr>
                        <m:e>
                          <m:d>
                            <m:dPr>
                              <m:ctrlPr>
                                <a:rPr lang="en-US" sz="2200" i="1">
                                  <a:solidFill>
                                    <a:schemeClr val="tx1"/>
                                  </a:solidFill>
                                  <a:latin typeface="Cambria Math" panose="02040503050406030204" pitchFamily="18" charset="0"/>
                                </a:rPr>
                              </m:ctrlPr>
                            </m:dPr>
                            <m:e>
                              <m:r>
                                <a:rPr lang="en-US" sz="2200" b="0" i="1">
                                  <a:solidFill>
                                    <a:schemeClr val="tx1"/>
                                  </a:solidFill>
                                  <a:latin typeface="Cambria Math" panose="02040503050406030204" pitchFamily="18" charset="0"/>
                                </a:rPr>
                                <m:t>1−</m:t>
                              </m:r>
                              <m:r>
                                <a:rPr lang="en-US" sz="2200" b="0" i="1" smtClean="0">
                                  <a:solidFill>
                                    <a:schemeClr val="tx1"/>
                                  </a:solidFill>
                                  <a:latin typeface="Cambria Math" panose="02040503050406030204" pitchFamily="18" charset="0"/>
                                </a:rPr>
                                <m:t>𝑝</m:t>
                              </m:r>
                            </m:e>
                          </m:d>
                        </m:e>
                        <m:sup>
                          <m:r>
                            <a:rPr lang="en-US" sz="2200" b="0" i="1" smtClean="0">
                              <a:solidFill>
                                <a:schemeClr val="tx1"/>
                              </a:solidFill>
                              <a:latin typeface="Cambria Math" panose="02040503050406030204" pitchFamily="18" charset="0"/>
                            </a:rPr>
                            <m:t>𝑛</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𝑥</m:t>
                          </m:r>
                        </m:sup>
                      </m:sSup>
                      <m:r>
                        <a:rPr lang="en-US" sz="2200" b="0" i="0" smtClean="0">
                          <a:solidFill>
                            <a:schemeClr val="tx1"/>
                          </a:solidFill>
                          <a:latin typeface="Cambria Math" panose="02040503050406030204" pitchFamily="18" charset="0"/>
                        </a:rPr>
                        <m:t>, </m:t>
                      </m:r>
                    </m:oMath>
                  </m:oMathPara>
                </a14:m>
                <a:endParaRPr lang="en-US" sz="2200" b="0" i="0" dirty="0">
                  <a:solidFill>
                    <a:schemeClr val="tx1"/>
                  </a:solidFill>
                  <a:latin typeface="Cambria Math" panose="02040503050406030204" pitchFamily="18" charset="0"/>
                </a:endParaRPr>
              </a:p>
              <a:p>
                <a:pPr marL="520700" lvl="2" indent="-6350" algn="ctr" eaLnBrk="1" hangingPunct="1">
                  <a:buFontTx/>
                  <a:buNone/>
                </a:pPr>
                <a:r>
                  <a:rPr lang="en-US" sz="2200" b="0" dirty="0">
                    <a:solidFill>
                      <a:schemeClr val="tx1"/>
                    </a:solidFill>
                  </a:rPr>
                  <a:t>                                  </a:t>
                </a:r>
                <a14:m>
                  <m:oMath xmlns:m="http://schemas.openxmlformats.org/officeDocument/2006/math">
                    <m:r>
                      <a:rPr lang="en-US" sz="2200" b="0" i="1" smtClean="0">
                        <a:solidFill>
                          <a:schemeClr val="tx1"/>
                        </a:solidFill>
                        <a:latin typeface="Cambria Math" panose="02040503050406030204" pitchFamily="18" charset="0"/>
                      </a:rPr>
                      <m:t>𝑥</m:t>
                    </m:r>
                    <m:r>
                      <a:rPr lang="en-US" sz="2200" b="0" i="0" smtClean="0">
                        <a:solidFill>
                          <a:schemeClr val="tx1"/>
                        </a:solidFill>
                        <a:latin typeface="Cambria Math" panose="02040503050406030204" pitchFamily="18" charset="0"/>
                      </a:rPr>
                      <m:t>=0, 1, 2, …, </m:t>
                    </m:r>
                    <m:r>
                      <a:rPr lang="en-US" sz="2200" b="0" i="1" smtClean="0">
                        <a:solidFill>
                          <a:schemeClr val="tx1"/>
                        </a:solidFill>
                        <a:latin typeface="Cambria Math" panose="02040503050406030204" pitchFamily="18" charset="0"/>
                      </a:rPr>
                      <m:t>𝑛</m:t>
                    </m:r>
                  </m:oMath>
                </a14:m>
                <a:endParaRPr lang="en-US" sz="2200" i="1" dirty="0">
                  <a:solidFill>
                    <a:schemeClr val="tx1"/>
                  </a:solidFill>
                  <a:latin typeface="Calibri" panose="020F0502020204030204" pitchFamily="34" charset="0"/>
                </a:endParaRPr>
              </a:p>
            </p:txBody>
          </p:sp>
        </mc:Choice>
        <mc:Fallback xmlns="">
          <p:sp>
            <p:nvSpPr>
              <p:cNvPr id="22530" name="Rectangle 8"/>
              <p:cNvSpPr>
                <a:spLocks noGrp="1" noRot="1" noChangeAspect="1" noMove="1" noResize="1" noEditPoints="1" noAdjustHandles="1" noChangeArrowheads="1" noChangeShapeType="1" noTextEdit="1"/>
              </p:cNvSpPr>
              <p:nvPr>
                <p:ph idx="1"/>
              </p:nvPr>
            </p:nvSpPr>
            <p:spPr>
              <a:blipFill>
                <a:blip r:embed="rId3"/>
                <a:stretch>
                  <a:fillRect t="-1350" r="-1111"/>
                </a:stretch>
              </a:blipFill>
            </p:spPr>
            <p:txBody>
              <a:bodyPr/>
              <a:lstStyle/>
              <a:p>
                <a:r>
                  <a:rPr lang="en-US">
                    <a:noFill/>
                  </a:rPr>
                  <a:t> </a:t>
                </a:r>
              </a:p>
            </p:txBody>
          </p:sp>
        </mc:Fallback>
      </mc:AlternateContent>
      <p:sp>
        <p:nvSpPr>
          <p:cNvPr id="22532" name="Rectangle 6"/>
          <p:cNvSpPr>
            <a:spLocks noGrp="1"/>
          </p:cNvSpPr>
          <p:nvPr>
            <p:ph type="title"/>
          </p:nvPr>
        </p:nvSpPr>
        <p:spPr/>
        <p:txBody>
          <a:bodyPr/>
          <a:lstStyle/>
          <a:p>
            <a:pPr eaLnBrk="1" hangingPunct="1"/>
            <a:r>
              <a:rPr lang="en-US" b="1" dirty="0"/>
              <a:t>Probability of </a:t>
            </a:r>
            <a:r>
              <a:rPr lang="en-US" b="1" i="1" dirty="0"/>
              <a:t>x</a:t>
            </a:r>
            <a:r>
              <a:rPr lang="en-US" b="1" dirty="0"/>
              <a:t> Successes</a:t>
            </a:r>
          </a:p>
        </p:txBody>
      </p:sp>
      <p:sp>
        <p:nvSpPr>
          <p:cNvPr id="4" name="Slide Number Placeholder 3"/>
          <p:cNvSpPr>
            <a:spLocks noGrp="1"/>
          </p:cNvSpPr>
          <p:nvPr>
            <p:ph type="sldNum" sz="quarter" idx="11"/>
          </p:nvPr>
        </p:nvSpPr>
        <p:spPr/>
        <p:txBody>
          <a:bodyPr/>
          <a:lstStyle/>
          <a:p>
            <a:fld id="{169B2101-2E9F-420A-91A3-890890D84497}" type="slidenum">
              <a:rPr lang="en-US" sz="1200" smtClean="0"/>
              <a:pPr/>
              <a:t>12</a:t>
            </a:fld>
            <a:endParaRPr lang="en-US"/>
          </a:p>
        </p:txBody>
      </p:sp>
      <p:sp>
        <p:nvSpPr>
          <p:cNvPr id="3" name="Footer Placeholder 2"/>
          <p:cNvSpPr>
            <a:spLocks noGrp="1"/>
          </p:cNvSpPr>
          <p:nvPr>
            <p:ph type="ftr" sz="quarter" idx="12"/>
          </p:nvPr>
        </p:nvSpPr>
        <p:spPr/>
        <p:txBody>
          <a:bodyPr/>
          <a:lstStyle/>
          <a:p>
            <a:r>
              <a:rPr lang="en-US"/>
              <a:t>TMA1201 Discrete Structures &amp; Probability, Faculty of Computing &amp; Informatics, MMU</a:t>
            </a:r>
          </a:p>
        </p:txBody>
      </p:sp>
      <p:sp>
        <p:nvSpPr>
          <p:cNvPr id="2" name="Rectangle 1"/>
          <p:cNvSpPr/>
          <p:nvPr/>
        </p:nvSpPr>
        <p:spPr>
          <a:xfrm>
            <a:off x="1181100" y="2819400"/>
            <a:ext cx="6324600" cy="129540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ms-MY"/>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4" name="Rectangle 8"/>
              <p:cNvSpPr>
                <a:spLocks noGrp="1"/>
              </p:cNvSpPr>
              <p:nvPr>
                <p:ph idx="1"/>
              </p:nvPr>
            </p:nvSpPr>
            <p:spPr/>
            <p:txBody>
              <a:bodyPr/>
              <a:lstStyle/>
              <a:p>
                <a:pPr algn="just" eaLnBrk="1" hangingPunct="1">
                  <a:tabLst>
                    <a:tab pos="393700" algn="l"/>
                  </a:tabLst>
                  <a:defRPr/>
                </a:pPr>
                <a:r>
                  <a:rPr lang="en-US" dirty="0">
                    <a:solidFill>
                      <a:schemeClr val="tx1"/>
                    </a:solidFill>
                  </a:rPr>
                  <a:t>Binomial distribution is a commonly used discrete probability distribution since many statistical problems deal with the situations referred to as repeated trials. </a:t>
                </a:r>
              </a:p>
              <a:p>
                <a:pPr algn="just" eaLnBrk="1" hangingPunct="1">
                  <a:tabLst>
                    <a:tab pos="393700" algn="l"/>
                  </a:tabLst>
                  <a:defRPr/>
                </a:pPr>
                <a:r>
                  <a:rPr lang="en-US" dirty="0">
                    <a:solidFill>
                      <a:schemeClr val="tx1"/>
                    </a:solidFill>
                  </a:rPr>
                  <a:t>Those experiments that possess the following properties are called binomial experiments:</a:t>
                </a:r>
              </a:p>
              <a:p>
                <a:pPr marL="0" lvl="1" indent="0" algn="just" eaLnBrk="1" hangingPunct="1">
                  <a:buFontTx/>
                  <a:buNone/>
                  <a:tabLst>
                    <a:tab pos="393700" algn="l"/>
                  </a:tabLst>
                  <a:defRPr/>
                </a:pPr>
                <a:r>
                  <a:rPr lang="en-US" dirty="0">
                    <a:solidFill>
                      <a:schemeClr val="tx1"/>
                    </a:solidFill>
                  </a:rPr>
                  <a:t>       1) The experiment consists of a sequence of n identical trials.</a:t>
                </a:r>
              </a:p>
              <a:p>
                <a:pPr marL="0" lvl="1" indent="0" algn="just" eaLnBrk="1" hangingPunct="1">
                  <a:buFontTx/>
                  <a:buNone/>
                  <a:tabLst>
                    <a:tab pos="393700" algn="l"/>
                  </a:tabLst>
                  <a:defRPr/>
                </a:pPr>
                <a:r>
                  <a:rPr lang="en-US" dirty="0">
                    <a:solidFill>
                      <a:schemeClr val="tx1"/>
                    </a:solidFill>
                  </a:rPr>
                  <a:t>	2) Two outcomes, success and failure, are possible on each</a:t>
                </a:r>
              </a:p>
              <a:p>
                <a:pPr marL="0" lvl="1" indent="0" algn="just" eaLnBrk="1" hangingPunct="1">
                  <a:buFontTx/>
                  <a:buNone/>
                  <a:tabLst>
                    <a:tab pos="393700" algn="l"/>
                  </a:tabLst>
                  <a:defRPr/>
                </a:pPr>
                <a:r>
                  <a:rPr lang="en-US" dirty="0">
                    <a:solidFill>
                      <a:schemeClr val="tx1"/>
                    </a:solidFill>
                  </a:rPr>
                  <a:t>	     trial.</a:t>
                </a:r>
              </a:p>
              <a:p>
                <a:pPr marL="738188" lvl="1" indent="-738188" algn="just" eaLnBrk="1" hangingPunct="1">
                  <a:buFontTx/>
                  <a:buNone/>
                  <a:tabLst>
                    <a:tab pos="393700" algn="l"/>
                  </a:tabLst>
                  <a:defRPr/>
                </a:pPr>
                <a:r>
                  <a:rPr lang="en-US" dirty="0">
                    <a:solidFill>
                      <a:schemeClr val="tx1"/>
                    </a:solidFill>
                  </a:rPr>
                  <a:t>	3) The probability of a success, denoted by</a:t>
                </a:r>
                <a14:m>
                  <m:oMath xmlns:m="http://schemas.openxmlformats.org/officeDocument/2006/math">
                    <m:r>
                      <a:rPr lang="en-US" b="0" i="0" smtClean="0">
                        <a:solidFill>
                          <a:schemeClr val="tx1"/>
                        </a:solidFill>
                        <a:latin typeface="Cambria Math" panose="02040503050406030204" pitchFamily="18" charset="0"/>
                      </a:rPr>
                      <m:t> </m:t>
                    </m:r>
                    <m:r>
                      <a:rPr lang="el-GR" b="0" i="1" smtClean="0">
                        <a:solidFill>
                          <a:schemeClr val="tx1"/>
                        </a:solidFill>
                        <a:latin typeface="Cambria Math" panose="02040503050406030204" pitchFamily="18" charset="0"/>
                      </a:rPr>
                      <m:t>𝜋</m:t>
                    </m:r>
                  </m:oMath>
                </a14:m>
                <a:r>
                  <a:rPr lang="en-US" dirty="0">
                    <a:solidFill>
                      <a:schemeClr val="tx1"/>
                    </a:solidFill>
                  </a:rPr>
                  <a:t>, does not change from trial to trial.</a:t>
                </a:r>
              </a:p>
              <a:p>
                <a:pPr marL="361950" indent="-361950" algn="just" eaLnBrk="1" hangingPunct="1">
                  <a:buFontTx/>
                  <a:buNone/>
                  <a:tabLst>
                    <a:tab pos="361950" algn="l"/>
                  </a:tabLst>
                  <a:defRPr/>
                </a:pPr>
                <a:r>
                  <a:rPr lang="en-US" dirty="0">
                    <a:solidFill>
                      <a:schemeClr val="tx1"/>
                    </a:solidFill>
                  </a:rPr>
                  <a:t>	 4) The trials are independent.</a:t>
                </a:r>
              </a:p>
            </p:txBody>
          </p:sp>
        </mc:Choice>
        <mc:Fallback xmlns="">
          <p:sp>
            <p:nvSpPr>
              <p:cNvPr id="23554" name="Rectangle 8"/>
              <p:cNvSpPr>
                <a:spLocks noGrp="1" noRot="1" noChangeAspect="1" noMove="1" noResize="1" noEditPoints="1" noAdjustHandles="1" noChangeArrowheads="1" noChangeShapeType="1" noTextEdit="1"/>
              </p:cNvSpPr>
              <p:nvPr>
                <p:ph idx="1"/>
              </p:nvPr>
            </p:nvSpPr>
            <p:spPr>
              <a:blipFill>
                <a:blip r:embed="rId3"/>
                <a:stretch>
                  <a:fillRect l="-1185" t="-1350" r="-1111" b="-3779"/>
                </a:stretch>
              </a:blipFill>
            </p:spPr>
            <p:txBody>
              <a:bodyPr/>
              <a:lstStyle/>
              <a:p>
                <a:r>
                  <a:rPr lang="en-US">
                    <a:noFill/>
                  </a:rPr>
                  <a:t> </a:t>
                </a:r>
              </a:p>
            </p:txBody>
          </p:sp>
        </mc:Fallback>
      </mc:AlternateContent>
      <p:sp>
        <p:nvSpPr>
          <p:cNvPr id="28" name="Rectangle 6"/>
          <p:cNvSpPr>
            <a:spLocks noGrp="1"/>
          </p:cNvSpPr>
          <p:nvPr>
            <p:ph type="title"/>
          </p:nvPr>
        </p:nvSpPr>
        <p:spPr/>
        <p:txBody>
          <a:bodyPr>
            <a:noAutofit/>
          </a:bodyPr>
          <a:lstStyle/>
          <a:p>
            <a:pPr eaLnBrk="1" hangingPunct="1">
              <a:defRPr/>
            </a:pPr>
            <a:r>
              <a:rPr lang="en-US" sz="3200" b="1" dirty="0">
                <a:effectLst>
                  <a:outerShdw blurRad="38100" dist="38100" dir="2700000" algn="tl">
                    <a:srgbClr val="FFFFFF"/>
                  </a:outerShdw>
                </a:effectLst>
              </a:rPr>
              <a:t>A Quick Recap on Binomial Distribution</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13</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626" name="Rectangle 8"/>
              <p:cNvSpPr>
                <a:spLocks noGrp="1"/>
              </p:cNvSpPr>
              <p:nvPr>
                <p:ph idx="1"/>
              </p:nvPr>
            </p:nvSpPr>
            <p:spPr>
              <a:xfrm>
                <a:off x="21021" y="1469052"/>
                <a:ext cx="8229600" cy="4520365"/>
              </a:xfrm>
            </p:spPr>
            <p:txBody>
              <a:bodyPr/>
              <a:lstStyle/>
              <a:p>
                <a:pPr marL="520700" lvl="2" indent="-406400" algn="just" eaLnBrk="1" hangingPunct="1"/>
                <a:r>
                  <a:rPr lang="en-US" dirty="0"/>
                  <a:t>A software company ABC is concerned about a low retention rate for employees. On the basis of past experience, management has seen a turnover of 10% of the hourly employees annually. Thus, for any hourly employees chosen at random, management estimates a probability of 0.1 that the person will not be with the company next year. Choosing 3 hourly employees at random, what is the probability that one of them will leave the company this year? </a:t>
                </a:r>
              </a:p>
              <a:p>
                <a:pPr marL="520700" lvl="2" indent="-406400" algn="just" eaLnBrk="1" hangingPunct="1"/>
                <a:r>
                  <a:rPr lang="en-US" dirty="0"/>
                  <a:t>Solution</a:t>
                </a:r>
              </a:p>
              <a:p>
                <a:pPr marL="520700" lvl="2" indent="-406400" algn="just" eaLnBrk="1" hangingPunct="1">
                  <a:buFontTx/>
                  <a:buNone/>
                </a:pPr>
                <a:r>
                  <a:rPr lang="en-US" dirty="0"/>
                  <a:t>	Let X be the number among the 3 chosen hourly employees that will leave the company. Hence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𝐵𝑖𝑛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=0.1)</m:t>
                    </m:r>
                  </m:oMath>
                </a14:m>
                <a:r>
                  <a:rPr lang="en-US" dirty="0"/>
                  <a:t> and</a:t>
                </a:r>
              </a:p>
              <a:p>
                <a:pPr marL="520700" lvl="2" indent="-406400" algn="just" eaLnBrk="1" hangingPunct="1">
                  <a:buFontTx/>
                  <a:buNone/>
                </a:pPr>
                <a:endParaRPr lang="en-US" dirty="0"/>
              </a:p>
              <a:p>
                <a:pPr marL="520700" lvl="2" indent="-406400" algn="just" eaLnBrk="1" hangingPunct="1">
                  <a:buFontTx/>
                  <a:buNone/>
                </a:pPr>
                <a:endParaRPr lang="en-US" dirty="0"/>
              </a:p>
              <a:p>
                <a:pPr marL="520700" lvl="2" indent="-406400" algn="just" eaLnBrk="1" hangingPunct="1">
                  <a:buFontTx/>
                  <a:buNone/>
                </a:pPr>
                <a:endParaRPr lang="en-US" dirty="0"/>
              </a:p>
            </p:txBody>
          </p:sp>
        </mc:Choice>
        <mc:Fallback xmlns="">
          <p:sp>
            <p:nvSpPr>
              <p:cNvPr id="26626" name="Rectangle 8"/>
              <p:cNvSpPr>
                <a:spLocks noGrp="1" noRot="1" noChangeAspect="1" noMove="1" noResize="1" noEditPoints="1" noAdjustHandles="1" noChangeArrowheads="1" noChangeShapeType="1" noTextEdit="1"/>
              </p:cNvSpPr>
              <p:nvPr>
                <p:ph idx="1"/>
              </p:nvPr>
            </p:nvSpPr>
            <p:spPr>
              <a:xfrm>
                <a:off x="21021" y="1469052"/>
                <a:ext cx="8229600" cy="4520365"/>
              </a:xfrm>
              <a:blipFill>
                <a:blip r:embed="rId4"/>
                <a:stretch>
                  <a:fillRect t="-1213" r="-1185" b="-5391"/>
                </a:stretch>
              </a:blipFill>
            </p:spPr>
            <p:txBody>
              <a:bodyPr/>
              <a:lstStyle/>
              <a:p>
                <a:r>
                  <a:rPr lang="en-US">
                    <a:noFill/>
                  </a:rPr>
                  <a:t> </a:t>
                </a:r>
              </a:p>
            </p:txBody>
          </p:sp>
        </mc:Fallback>
      </mc:AlternateContent>
      <p:sp>
        <p:nvSpPr>
          <p:cNvPr id="26628" name="Rectangle 6"/>
          <p:cNvSpPr>
            <a:spLocks noGrp="1"/>
          </p:cNvSpPr>
          <p:nvPr>
            <p:ph type="title"/>
          </p:nvPr>
        </p:nvSpPr>
        <p:spPr/>
        <p:txBody>
          <a:bodyPr/>
          <a:lstStyle/>
          <a:p>
            <a:pPr eaLnBrk="1" hangingPunct="1"/>
            <a:r>
              <a:rPr lang="en-US" b="1" dirty="0"/>
              <a:t>Example 1</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14</a:t>
            </a:fld>
            <a:endParaRPr lang="en-US"/>
          </a:p>
        </p:txBody>
      </p:sp>
      <p:sp>
        <p:nvSpPr>
          <p:cNvPr id="2" name="Footer Placeholder 1"/>
          <p:cNvSpPr>
            <a:spLocks noGrp="1"/>
          </p:cNvSpPr>
          <p:nvPr>
            <p:ph type="ftr" sz="quarter" idx="12"/>
          </p:nvPr>
        </p:nvSpPr>
        <p:spPr/>
        <p:txBody>
          <a:bodyPr/>
          <a:lstStyle/>
          <a:p>
            <a:r>
              <a:rPr lang="en-US" dirty="0"/>
              <a:t>TMA1201 Discrete Structures &amp; Probability, Faculty of Computing &amp; Informatics, MMU</a:t>
            </a:r>
          </a:p>
        </p:txBody>
      </p:sp>
      <p:graphicFrame>
        <p:nvGraphicFramePr>
          <p:cNvPr id="26629" name="Object 5"/>
          <p:cNvGraphicFramePr>
            <a:graphicFrameLocks noChangeAspect="1"/>
          </p:cNvGraphicFramePr>
          <p:nvPr>
            <p:extLst>
              <p:ext uri="{D42A27DB-BD31-4B8C-83A1-F6EECF244321}">
                <p14:modId xmlns:p14="http://schemas.microsoft.com/office/powerpoint/2010/main" val="1411215983"/>
              </p:ext>
            </p:extLst>
          </p:nvPr>
        </p:nvGraphicFramePr>
        <p:xfrm>
          <a:off x="1752600" y="5749925"/>
          <a:ext cx="4094163" cy="415925"/>
        </p:xfrm>
        <a:graphic>
          <a:graphicData uri="http://schemas.openxmlformats.org/presentationml/2006/ole">
            <mc:AlternateContent xmlns:mc="http://schemas.openxmlformats.org/markup-compatibility/2006">
              <mc:Choice xmlns:v="urn:schemas-microsoft-com:vml" Requires="v">
                <p:oleObj name="Equation" r:id="rId5" imgW="2387520" imgH="241200" progId="Equation.3">
                  <p:embed/>
                </p:oleObj>
              </mc:Choice>
              <mc:Fallback>
                <p:oleObj name="Equation" r:id="rId5" imgW="2387520" imgH="241200" progId="Equation.3">
                  <p:embed/>
                  <p:pic>
                    <p:nvPicPr>
                      <p:cNvPr id="0" name="Picture 14"/>
                      <p:cNvPicPr>
                        <a:picLocks noChangeAspect="1" noChangeArrowheads="1"/>
                      </p:cNvPicPr>
                      <p:nvPr/>
                    </p:nvPicPr>
                    <p:blipFill>
                      <a:blip r:embed="rId6"/>
                      <a:srcRect/>
                      <a:stretch>
                        <a:fillRect/>
                      </a:stretch>
                    </p:blipFill>
                    <p:spPr bwMode="auto">
                      <a:xfrm>
                        <a:off x="1752600" y="5749925"/>
                        <a:ext cx="409416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4" name="Rectangle 8"/>
              <p:cNvSpPr>
                <a:spLocks noGrp="1"/>
              </p:cNvSpPr>
              <p:nvPr>
                <p:ph idx="1"/>
              </p:nvPr>
            </p:nvSpPr>
            <p:spPr/>
            <p:txBody>
              <a:bodyPr/>
              <a:lstStyle/>
              <a:p>
                <a:pPr eaLnBrk="1" hangingPunct="1"/>
                <a:r>
                  <a:rPr lang="en-US" dirty="0"/>
                  <a:t>The probability that a patient recovers from SARS is 0.4. If 15 people are known to have contracted this disease, what is the probability that: </a:t>
                </a:r>
              </a:p>
              <a:p>
                <a:pPr marL="0" indent="0" eaLnBrk="1" hangingPunct="1">
                  <a:buNone/>
                </a:pPr>
                <a:r>
                  <a:rPr lang="en-US" dirty="0"/>
                  <a:t>      (1) at least 13 survive? (2) at most 3 survive?  </a:t>
                </a:r>
              </a:p>
              <a:p>
                <a:pPr marL="0" indent="0" eaLnBrk="1" hangingPunct="1">
                  <a:buNone/>
                </a:pPr>
                <a:r>
                  <a:rPr lang="en-US" dirty="0"/>
                  <a:t>      (3) at most 13 die?</a:t>
                </a:r>
              </a:p>
              <a:p>
                <a:pPr eaLnBrk="1" hangingPunct="1"/>
                <a:r>
                  <a:rPr lang="en-US" dirty="0"/>
                  <a:t>Solution: </a:t>
                </a:r>
              </a:p>
              <a:p>
                <a:pPr marL="0" indent="0" eaLnBrk="1" hangingPunct="1">
                  <a:buNone/>
                </a:pPr>
                <a:r>
                  <a:rPr lang="en-US" i="1" dirty="0"/>
                  <a:t>      Let X be the number among 15 SARS patients recover from the disease.</a:t>
                </a:r>
              </a:p>
              <a:p>
                <a:pPr marL="0" indent="0" eaLnBrk="1" hangingPunct="1">
                  <a:buNone/>
                </a:pPr>
                <a:r>
                  <a:rPr lang="en-US" i="1" dirty="0"/>
                  <a: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𝐵𝑖𝑛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=15,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=0.4)</m:t>
                    </m:r>
                  </m:oMath>
                </a14:m>
                <a:r>
                  <a:rPr lang="en-US" i="1" dirty="0"/>
                  <a:t>.</a:t>
                </a:r>
              </a:p>
              <a:p>
                <a:pPr eaLnBrk="1" hangingPunct="1">
                  <a:buFontTx/>
                  <a:buNone/>
                </a:pPr>
                <a:r>
                  <a:rPr lang="en-US" dirty="0"/>
                  <a:t>	1) P(</a:t>
                </a:r>
                <a:r>
                  <a:rPr lang="en-US" i="1" dirty="0"/>
                  <a:t>X</a:t>
                </a:r>
                <a:r>
                  <a:rPr lang="en-US" dirty="0"/>
                  <a:t> </a:t>
                </a:r>
                <a:r>
                  <a:rPr lang="en-US" dirty="0">
                    <a:sym typeface="Symbol"/>
                  </a:rPr>
                  <a:t></a:t>
                </a:r>
                <a:r>
                  <a:rPr lang="en-US" dirty="0"/>
                  <a:t> 13) = P(</a:t>
                </a:r>
                <a:r>
                  <a:rPr lang="en-US" i="1" dirty="0"/>
                  <a:t>X</a:t>
                </a:r>
                <a:r>
                  <a:rPr lang="en-US" dirty="0"/>
                  <a:t> = 13) + P(</a:t>
                </a:r>
                <a:r>
                  <a:rPr lang="en-US" i="1" dirty="0"/>
                  <a:t>X</a:t>
                </a:r>
                <a:r>
                  <a:rPr lang="en-US" dirty="0"/>
                  <a:t> = 14) + P(</a:t>
                </a:r>
                <a:r>
                  <a:rPr lang="en-US" i="1" dirty="0"/>
                  <a:t>X</a:t>
                </a:r>
                <a:r>
                  <a:rPr lang="en-US" dirty="0"/>
                  <a:t> = 15)</a:t>
                </a:r>
              </a:p>
              <a:p>
                <a:pPr eaLnBrk="1" hangingPunct="1">
                  <a:buFontTx/>
                  <a:buNone/>
                </a:pPr>
                <a:r>
                  <a:rPr lang="en-US" sz="200" dirty="0"/>
                  <a:t> </a:t>
                </a:r>
              </a:p>
              <a:p>
                <a:pPr marL="627063" indent="-627063" eaLnBrk="1" hangingPunct="1">
                  <a:buFontTx/>
                  <a:buNone/>
                </a:pPr>
                <a:r>
                  <a:rPr lang="en-US" dirty="0"/>
                  <a:t>          =                                                                                                         = 0.0003 </a:t>
                </a:r>
              </a:p>
            </p:txBody>
          </p:sp>
        </mc:Choice>
        <mc:Fallback xmlns="">
          <p:sp>
            <p:nvSpPr>
              <p:cNvPr id="28674" name="Rectangle 8"/>
              <p:cNvSpPr>
                <a:spLocks noGrp="1" noRot="1" noChangeAspect="1" noMove="1" noResize="1" noEditPoints="1" noAdjustHandles="1" noChangeArrowheads="1" noChangeShapeType="1" noTextEdit="1"/>
              </p:cNvSpPr>
              <p:nvPr>
                <p:ph idx="1"/>
              </p:nvPr>
            </p:nvSpPr>
            <p:spPr>
              <a:blipFill>
                <a:blip r:embed="rId4"/>
                <a:stretch>
                  <a:fillRect l="-1185" t="-1350" r="-1407" b="-14305"/>
                </a:stretch>
              </a:blipFill>
            </p:spPr>
            <p:txBody>
              <a:bodyPr/>
              <a:lstStyle/>
              <a:p>
                <a:r>
                  <a:rPr lang="en-US">
                    <a:noFill/>
                  </a:rPr>
                  <a:t> </a:t>
                </a:r>
              </a:p>
            </p:txBody>
          </p:sp>
        </mc:Fallback>
      </mc:AlternateContent>
      <p:sp>
        <p:nvSpPr>
          <p:cNvPr id="28676" name="Rectangle 6"/>
          <p:cNvSpPr>
            <a:spLocks noGrp="1"/>
          </p:cNvSpPr>
          <p:nvPr>
            <p:ph type="title"/>
          </p:nvPr>
        </p:nvSpPr>
        <p:spPr/>
        <p:txBody>
          <a:bodyPr/>
          <a:lstStyle/>
          <a:p>
            <a:pPr eaLnBrk="1" hangingPunct="1"/>
            <a:r>
              <a:rPr lang="en-US" b="1" dirty="0"/>
              <a:t>Example 2</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15</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graphicFrame>
        <p:nvGraphicFramePr>
          <p:cNvPr id="28677" name="Object 1"/>
          <p:cNvGraphicFramePr>
            <a:graphicFrameLocks noChangeAspect="1"/>
          </p:cNvGraphicFramePr>
          <p:nvPr>
            <p:extLst>
              <p:ext uri="{D42A27DB-BD31-4B8C-83A1-F6EECF244321}">
                <p14:modId xmlns:p14="http://schemas.microsoft.com/office/powerpoint/2010/main" val="817682151"/>
              </p:ext>
            </p:extLst>
          </p:nvPr>
        </p:nvGraphicFramePr>
        <p:xfrm>
          <a:off x="1258942" y="5698707"/>
          <a:ext cx="5095875" cy="393700"/>
        </p:xfrm>
        <a:graphic>
          <a:graphicData uri="http://schemas.openxmlformats.org/presentationml/2006/ole">
            <mc:AlternateContent xmlns:mc="http://schemas.openxmlformats.org/markup-compatibility/2006">
              <mc:Choice xmlns:v="urn:schemas-microsoft-com:vml" Requires="v">
                <p:oleObj name="Equation" r:id="rId5" imgW="3276360" imgH="253800" progId="Equation.3">
                  <p:embed/>
                </p:oleObj>
              </mc:Choice>
              <mc:Fallback>
                <p:oleObj name="Equation" r:id="rId5" imgW="3276360" imgH="253800" progId="Equation.3">
                  <p:embed/>
                  <p:pic>
                    <p:nvPicPr>
                      <p:cNvPr id="0" name="Picture 14"/>
                      <p:cNvPicPr>
                        <a:picLocks noChangeAspect="1" noChangeArrowheads="1"/>
                      </p:cNvPicPr>
                      <p:nvPr/>
                    </p:nvPicPr>
                    <p:blipFill>
                      <a:blip r:embed="rId6"/>
                      <a:srcRect/>
                      <a:stretch>
                        <a:fillRect/>
                      </a:stretch>
                    </p:blipFill>
                    <p:spPr bwMode="auto">
                      <a:xfrm>
                        <a:off x="1258942" y="5698707"/>
                        <a:ext cx="50958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p:cNvSpPr>
          <p:nvPr>
            <p:ph idx="1"/>
          </p:nvPr>
        </p:nvSpPr>
        <p:spPr/>
        <p:txBody>
          <a:bodyPr/>
          <a:lstStyle/>
          <a:p>
            <a:pPr eaLnBrk="1" hangingPunct="1"/>
            <a:r>
              <a:rPr lang="en-US" dirty="0"/>
              <a:t>The probability that a patient recovers from SARS is 0.4. If 15 people are known to have contracted this disease, what is the probability that: </a:t>
            </a:r>
          </a:p>
          <a:p>
            <a:pPr marL="0" indent="0" eaLnBrk="1" hangingPunct="1">
              <a:buNone/>
            </a:pPr>
            <a:r>
              <a:rPr lang="en-US" dirty="0"/>
              <a:t>      (1) at least 13 survive? (2) at most 3 survive?  </a:t>
            </a:r>
          </a:p>
          <a:p>
            <a:pPr marL="0" indent="0" eaLnBrk="1" hangingPunct="1">
              <a:buNone/>
            </a:pPr>
            <a:r>
              <a:rPr lang="en-US" dirty="0"/>
              <a:t>      (3) at most 13 die?</a:t>
            </a:r>
          </a:p>
          <a:p>
            <a:pPr eaLnBrk="1" hangingPunct="1"/>
            <a:r>
              <a:rPr lang="en-US" dirty="0"/>
              <a:t>Solution: </a:t>
            </a:r>
          </a:p>
          <a:p>
            <a:pPr eaLnBrk="1" hangingPunct="1">
              <a:buFontTx/>
              <a:buNone/>
            </a:pPr>
            <a:r>
              <a:rPr lang="en-US" dirty="0"/>
              <a:t>	2) P(</a:t>
            </a:r>
            <a:r>
              <a:rPr lang="en-US" i="1" dirty="0"/>
              <a:t>X</a:t>
            </a:r>
            <a:r>
              <a:rPr lang="en-US" dirty="0"/>
              <a:t> </a:t>
            </a:r>
            <a:r>
              <a:rPr lang="en-US" dirty="0">
                <a:sym typeface="Symbol"/>
              </a:rPr>
              <a:t></a:t>
            </a:r>
            <a:r>
              <a:rPr lang="en-US" dirty="0"/>
              <a:t> 3) = P(</a:t>
            </a:r>
            <a:r>
              <a:rPr lang="en-US" i="1" dirty="0"/>
              <a:t>X</a:t>
            </a:r>
            <a:r>
              <a:rPr lang="en-US" dirty="0"/>
              <a:t> = 0) + P(</a:t>
            </a:r>
            <a:r>
              <a:rPr lang="en-US" i="1" dirty="0"/>
              <a:t>X</a:t>
            </a:r>
            <a:r>
              <a:rPr lang="en-US" dirty="0"/>
              <a:t> = 1) + P(</a:t>
            </a:r>
            <a:r>
              <a:rPr lang="en-US" i="1" dirty="0"/>
              <a:t>X</a:t>
            </a:r>
            <a:r>
              <a:rPr lang="en-US" dirty="0"/>
              <a:t> = 2) + P(</a:t>
            </a:r>
            <a:r>
              <a:rPr lang="en-US" i="1" dirty="0"/>
              <a:t>X</a:t>
            </a:r>
            <a:r>
              <a:rPr lang="en-US" dirty="0"/>
              <a:t> = 3) = 0.0905</a:t>
            </a:r>
          </a:p>
          <a:p>
            <a:pPr eaLnBrk="1" hangingPunct="1">
              <a:buFontTx/>
              <a:buNone/>
            </a:pPr>
            <a:endParaRPr lang="en-US" sz="300" dirty="0"/>
          </a:p>
          <a:p>
            <a:pPr eaLnBrk="1" hangingPunct="1">
              <a:buFontTx/>
              <a:buNone/>
            </a:pPr>
            <a:r>
              <a:rPr lang="en-US" dirty="0"/>
              <a:t>	3) At most 13 die is equivalent to at least 2 survive</a:t>
            </a:r>
          </a:p>
          <a:p>
            <a:pPr marL="627063" indent="-627063" eaLnBrk="1" hangingPunct="1">
              <a:buFontTx/>
              <a:buNone/>
            </a:pPr>
            <a:r>
              <a:rPr lang="en-US" dirty="0"/>
              <a:t>	P(</a:t>
            </a:r>
            <a:r>
              <a:rPr lang="en-US" i="1" dirty="0"/>
              <a:t>X</a:t>
            </a:r>
            <a:r>
              <a:rPr lang="en-US" dirty="0"/>
              <a:t> </a:t>
            </a:r>
            <a:r>
              <a:rPr lang="en-US" dirty="0">
                <a:sym typeface="Symbol"/>
              </a:rPr>
              <a:t></a:t>
            </a:r>
            <a:r>
              <a:rPr lang="en-US" dirty="0"/>
              <a:t> 2) = P(</a:t>
            </a:r>
            <a:r>
              <a:rPr lang="en-US" i="1" dirty="0"/>
              <a:t>X</a:t>
            </a:r>
            <a:r>
              <a:rPr lang="en-US" dirty="0"/>
              <a:t> = 2) + P(</a:t>
            </a:r>
            <a:r>
              <a:rPr lang="en-US" i="1" dirty="0"/>
              <a:t>X</a:t>
            </a:r>
            <a:r>
              <a:rPr lang="en-US" dirty="0"/>
              <a:t> = 3) + … + P(</a:t>
            </a:r>
            <a:r>
              <a:rPr lang="en-US" i="1" dirty="0"/>
              <a:t>X</a:t>
            </a:r>
            <a:r>
              <a:rPr lang="en-US" dirty="0"/>
              <a:t> = 15) = 0.9948, or </a:t>
            </a:r>
          </a:p>
          <a:p>
            <a:pPr marL="627063" indent="-627063" eaLnBrk="1" hangingPunct="1">
              <a:buFontTx/>
              <a:buNone/>
            </a:pPr>
            <a:r>
              <a:rPr lang="en-US" dirty="0"/>
              <a:t>	P(</a:t>
            </a:r>
            <a:r>
              <a:rPr lang="en-US" i="1" dirty="0"/>
              <a:t>X</a:t>
            </a:r>
            <a:r>
              <a:rPr lang="en-US" dirty="0"/>
              <a:t> </a:t>
            </a:r>
            <a:r>
              <a:rPr lang="en-US" dirty="0">
                <a:sym typeface="Symbol"/>
              </a:rPr>
              <a:t></a:t>
            </a:r>
            <a:r>
              <a:rPr lang="en-US" dirty="0"/>
              <a:t> 2) = 1 - P(</a:t>
            </a:r>
            <a:r>
              <a:rPr lang="en-US" i="1" dirty="0"/>
              <a:t>X</a:t>
            </a:r>
            <a:r>
              <a:rPr lang="en-US" dirty="0"/>
              <a:t> </a:t>
            </a:r>
            <a:r>
              <a:rPr lang="en-US" dirty="0">
                <a:sym typeface="Symbol"/>
              </a:rPr>
              <a:t></a:t>
            </a:r>
            <a:r>
              <a:rPr lang="en-US" dirty="0"/>
              <a:t> 2) = 1 - P(</a:t>
            </a:r>
            <a:r>
              <a:rPr lang="en-US" i="1" dirty="0"/>
              <a:t>X</a:t>
            </a:r>
            <a:r>
              <a:rPr lang="en-US" dirty="0"/>
              <a:t> = 0) - P(</a:t>
            </a:r>
            <a:r>
              <a:rPr lang="en-US" i="1" dirty="0"/>
              <a:t>X</a:t>
            </a:r>
            <a:r>
              <a:rPr lang="en-US" dirty="0"/>
              <a:t> = 1) = 0.9948</a:t>
            </a:r>
          </a:p>
          <a:p>
            <a:pPr marL="114300" lvl="2" indent="0" algn="just" eaLnBrk="1" hangingPunct="1">
              <a:buFontTx/>
              <a:buNone/>
            </a:pPr>
            <a:endParaRPr lang="en-US" dirty="0"/>
          </a:p>
        </p:txBody>
      </p:sp>
      <p:sp>
        <p:nvSpPr>
          <p:cNvPr id="28676" name="Rectangle 6"/>
          <p:cNvSpPr>
            <a:spLocks noGrp="1"/>
          </p:cNvSpPr>
          <p:nvPr>
            <p:ph type="title"/>
          </p:nvPr>
        </p:nvSpPr>
        <p:spPr/>
        <p:txBody>
          <a:bodyPr/>
          <a:lstStyle/>
          <a:p>
            <a:pPr eaLnBrk="1" hangingPunct="1"/>
            <a:r>
              <a:rPr lang="en-US" b="1" dirty="0"/>
              <a:t>Example 2 (Cont.)</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16</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extLst>
      <p:ext uri="{BB962C8B-B14F-4D97-AF65-F5344CB8AC3E}">
        <p14:creationId xmlns:p14="http://schemas.microsoft.com/office/powerpoint/2010/main" val="3863279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p:cNvSpPr>
            <a:spLocks noGrp="1"/>
          </p:cNvSpPr>
          <p:nvPr>
            <p:ph idx="1"/>
          </p:nvPr>
        </p:nvSpPr>
        <p:spPr/>
        <p:txBody>
          <a:bodyPr/>
          <a:lstStyle/>
          <a:p>
            <a:pPr marL="520700" lvl="2" indent="-406400" algn="just" eaLnBrk="1" hangingPunct="1"/>
            <a:r>
              <a:rPr lang="en-US" dirty="0"/>
              <a:t>The Poisson distribution is a discrete probability distribution.</a:t>
            </a:r>
          </a:p>
          <a:p>
            <a:pPr marL="520700" lvl="2" indent="-406400" algn="just" eaLnBrk="1" hangingPunct="1"/>
            <a:r>
              <a:rPr lang="en-US" dirty="0"/>
              <a:t>Applies to occurrences of some event over a specific interval. </a:t>
            </a:r>
          </a:p>
          <a:p>
            <a:pPr marL="520700" lvl="2" indent="-406400" algn="just" eaLnBrk="1" hangingPunct="1"/>
            <a:r>
              <a:rPr lang="en-US" dirty="0"/>
              <a:t>The random variable </a:t>
            </a:r>
            <a:r>
              <a:rPr lang="en-US" i="1" dirty="0"/>
              <a:t>X</a:t>
            </a:r>
            <a:r>
              <a:rPr lang="en-US" dirty="0"/>
              <a:t> is the number of occurrences of the event in an interval.</a:t>
            </a:r>
          </a:p>
          <a:p>
            <a:pPr marL="520700" lvl="2" indent="-406400" algn="just" eaLnBrk="1" hangingPunct="1"/>
            <a:r>
              <a:rPr lang="en-US" dirty="0"/>
              <a:t>The interval can be time, distance, area, volume, or some similar unit. </a:t>
            </a:r>
          </a:p>
        </p:txBody>
      </p:sp>
      <p:sp>
        <p:nvSpPr>
          <p:cNvPr id="29700" name="Rectangle 6"/>
          <p:cNvSpPr>
            <a:spLocks noGrp="1"/>
          </p:cNvSpPr>
          <p:nvPr>
            <p:ph type="title"/>
          </p:nvPr>
        </p:nvSpPr>
        <p:spPr/>
        <p:txBody>
          <a:bodyPr/>
          <a:lstStyle/>
          <a:p>
            <a:pPr eaLnBrk="1" hangingPunct="1"/>
            <a:r>
              <a:rPr lang="en-US" b="1" dirty="0"/>
              <a:t>Poisson Distribution</a:t>
            </a:r>
          </a:p>
        </p:txBody>
      </p:sp>
      <p:sp>
        <p:nvSpPr>
          <p:cNvPr id="29699" name="Slide Number Placeholder 6"/>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8408DF96-C17B-4465-8B9E-F84E3790A3E8}" type="slidenum">
              <a:rPr lang="en-US" smtClean="0">
                <a:cs typeface="Arial" charset="0"/>
              </a:rPr>
              <a:pPr fontAlgn="base">
                <a:spcBef>
                  <a:spcPct val="0"/>
                </a:spcBef>
                <a:spcAft>
                  <a:spcPct val="0"/>
                </a:spcAft>
              </a:pPr>
              <a:t>17</a:t>
            </a:fld>
            <a:endParaRPr lang="en-US">
              <a:cs typeface="Arial" charset="0"/>
            </a:endParaRPr>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6" name="Rectangle 8"/>
              <p:cNvSpPr>
                <a:spLocks noGrp="1"/>
              </p:cNvSpPr>
              <p:nvPr>
                <p:ph idx="1"/>
              </p:nvPr>
            </p:nvSpPr>
            <p:spPr/>
            <p:txBody>
              <a:bodyPr/>
              <a:lstStyle/>
              <a:p>
                <a:pPr algn="just" eaLnBrk="1" hangingPunct="1"/>
                <a:r>
                  <a:rPr lang="en-US" dirty="0">
                    <a:solidFill>
                      <a:schemeClr val="tx1"/>
                    </a:solidFill>
                  </a:rPr>
                  <a:t>The probability distribution of the Poisson random variable </a:t>
                </a:r>
                <a:r>
                  <a:rPr lang="en-US" i="1" dirty="0">
                    <a:solidFill>
                      <a:schemeClr val="tx1"/>
                    </a:solidFill>
                  </a:rPr>
                  <a:t>X</a:t>
                </a:r>
                <a:r>
                  <a:rPr lang="en-US" dirty="0">
                    <a:solidFill>
                      <a:schemeClr val="tx1"/>
                    </a:solidFill>
                  </a:rPr>
                  <a:t>, representing the number of outcomes occurring over an interval is</a:t>
                </a:r>
              </a:p>
              <a:p>
                <a:pPr marL="0" indent="0" algn="ctr" eaLnBrk="1" hangingPunct="1">
                  <a:buNone/>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p</m:t>
                      </m:r>
                      <m:d>
                        <m:dPr>
                          <m:ctrlPr>
                            <a:rPr lang="en-US" b="0" i="1" smtClean="0">
                              <a:solidFill>
                                <a:schemeClr val="tx1"/>
                              </a:solidFill>
                              <a:latin typeface="Cambria Math" panose="02040503050406030204" pitchFamily="18" charset="0"/>
                            </a:rPr>
                          </m:ctrlPr>
                        </m:dPr>
                        <m:e>
                          <m:r>
                            <m:rPr>
                              <m:sty m:val="p"/>
                            </m:rPr>
                            <a:rPr lang="en-US" b="0" i="0" smtClean="0">
                              <a:solidFill>
                                <a:schemeClr val="tx1"/>
                              </a:solidFill>
                              <a:latin typeface="Cambria Math" panose="02040503050406030204" pitchFamily="18" charset="0"/>
                            </a:rPr>
                            <m:t>x</m:t>
                          </m:r>
                          <m:r>
                            <a:rPr lang="en-US" b="0" i="0" smtClean="0">
                              <a:solidFill>
                                <a:schemeClr val="tx1"/>
                              </a:solidFill>
                              <a:latin typeface="Cambria Math" panose="02040503050406030204" pitchFamily="18" charset="0"/>
                            </a:rPr>
                            <m:t>; </m:t>
                          </m:r>
                          <m:r>
                            <a:rPr lang="el-GR" b="0" i="1" smtClean="0">
                              <a:solidFill>
                                <a:schemeClr val="tx1"/>
                              </a:solidFill>
                              <a:latin typeface="Cambria Math" panose="02040503050406030204" pitchFamily="18" charset="0"/>
                              <a:ea typeface="Cambria Math" panose="02040503050406030204" pitchFamily="18" charset="0"/>
                            </a:rPr>
                            <m:t>𝜇</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n-US" b="0" i="0" smtClean="0">
                          <a:solidFill>
                            <a:schemeClr val="tx1"/>
                          </a:solidFill>
                          <a:latin typeface="Cambria Math" panose="02040503050406030204" pitchFamily="18" charset="0"/>
                        </a:rPr>
                        <m:t>P</m:t>
                      </m:r>
                      <m:d>
                        <m:dPr>
                          <m:ctrlPr>
                            <a:rPr lang="en-US" i="1" smtClean="0">
                              <a:solidFill>
                                <a:schemeClr val="tx1"/>
                              </a:solidFill>
                              <a:latin typeface="Cambria Math" panose="02040503050406030204" pitchFamily="18" charset="0"/>
                            </a:rPr>
                          </m:ctrlPr>
                        </m:dPr>
                        <m:e>
                          <m:r>
                            <m:rPr>
                              <m:sty m:val="p"/>
                            </m:rPr>
                            <a:rPr lang="en-US" b="0" i="0" smtClean="0">
                              <a:solidFill>
                                <a:schemeClr val="tx1"/>
                              </a:solidFill>
                              <a:latin typeface="Cambria Math" panose="02040503050406030204" pitchFamily="18" charset="0"/>
                            </a:rPr>
                            <m:t>X</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0"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m:rPr>
                                  <m:sty m:val="p"/>
                                </m:rPr>
                                <a:rPr lang="en-US" b="0" i="0" smtClean="0">
                                  <a:solidFill>
                                    <a:schemeClr val="tx1"/>
                                  </a:solidFill>
                                  <a:latin typeface="Cambria Math" panose="02040503050406030204" pitchFamily="18" charset="0"/>
                                </a:rPr>
                                <m:t>e</m:t>
                              </m:r>
                            </m:e>
                            <m:sup>
                              <m:r>
                                <a:rPr lang="en-US" b="0" i="0" smtClean="0">
                                  <a:solidFill>
                                    <a:schemeClr val="tx1"/>
                                  </a:solidFill>
                                  <a:latin typeface="Cambria Math" panose="02040503050406030204" pitchFamily="18" charset="0"/>
                                </a:rPr>
                                <m:t>−</m:t>
                              </m:r>
                              <m:r>
                                <a:rPr lang="el-GR" i="1">
                                  <a:solidFill>
                                    <a:schemeClr val="tx1"/>
                                  </a:solidFill>
                                  <a:latin typeface="Cambria Math" panose="02040503050406030204" pitchFamily="18" charset="0"/>
                                  <a:ea typeface="Cambria Math" panose="02040503050406030204" pitchFamily="18" charset="0"/>
                                </a:rPr>
                                <m:t>𝜇</m:t>
                              </m:r>
                            </m:sup>
                          </m:sSup>
                          <m:sSup>
                            <m:sSupPr>
                              <m:ctrlPr>
                                <a:rPr lang="en-US" i="1" smtClean="0">
                                  <a:solidFill>
                                    <a:schemeClr val="tx1"/>
                                  </a:solidFill>
                                  <a:latin typeface="Cambria Math" panose="02040503050406030204" pitchFamily="18" charset="0"/>
                                </a:rPr>
                              </m:ctrlPr>
                            </m:sSupPr>
                            <m:e>
                              <m:r>
                                <a:rPr lang="el-GR" i="1">
                                  <a:solidFill>
                                    <a:schemeClr val="tx1"/>
                                  </a:solidFill>
                                  <a:latin typeface="Cambria Math" panose="02040503050406030204" pitchFamily="18" charset="0"/>
                                  <a:ea typeface="Cambria Math" panose="02040503050406030204" pitchFamily="18" charset="0"/>
                                </a:rPr>
                                <m:t>𝜇</m:t>
                              </m:r>
                            </m:e>
                            <m:sup>
                              <m:r>
                                <a:rPr lang="en-US" b="0" i="1" smtClean="0">
                                  <a:solidFill>
                                    <a:schemeClr val="tx1"/>
                                  </a:solidFill>
                                  <a:latin typeface="Cambria Math" panose="02040503050406030204" pitchFamily="18" charset="0"/>
                                </a:rPr>
                                <m:t>𝑥</m:t>
                              </m:r>
                            </m:sup>
                          </m:sSup>
                        </m:num>
                        <m:den>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den>
                      </m:f>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=0,1,2,⋯;</m:t>
                      </m:r>
                      <m:r>
                        <a:rPr lang="el-GR" i="1">
                          <a:solidFill>
                            <a:schemeClr val="tx1"/>
                          </a:solidFill>
                          <a:latin typeface="Cambria Math" panose="02040503050406030204" pitchFamily="18" charset="0"/>
                          <a:ea typeface="Cambria Math" panose="02040503050406030204" pitchFamily="18" charset="0"/>
                        </a:rPr>
                        <m:t>𝜇</m:t>
                      </m:r>
                      <m:r>
                        <a:rPr lang="en-US" b="0" i="0" smtClean="0">
                          <a:solidFill>
                            <a:schemeClr val="tx1"/>
                          </a:solidFill>
                          <a:latin typeface="Cambria Math" panose="02040503050406030204" pitchFamily="18" charset="0"/>
                          <a:ea typeface="Cambria Math" panose="02040503050406030204" pitchFamily="18" charset="0"/>
                        </a:rPr>
                        <m:t>&gt;0</m:t>
                      </m:r>
                    </m:oMath>
                  </m:oMathPara>
                </a14:m>
                <a:endParaRPr lang="en-US" dirty="0">
                  <a:solidFill>
                    <a:schemeClr val="tx1"/>
                  </a:solidFill>
                </a:endParaRPr>
              </a:p>
              <a:p>
                <a:pPr algn="just" eaLnBrk="1" hangingPunct="1"/>
                <a:endParaRPr lang="en-US" dirty="0">
                  <a:solidFill>
                    <a:schemeClr val="tx1"/>
                  </a:solidFill>
                </a:endParaRPr>
              </a:p>
              <a:p>
                <a:pPr marL="0" indent="0" algn="just" eaLnBrk="1" hangingPunct="1">
                  <a:buNone/>
                </a:pPr>
                <a:r>
                  <a:rPr lang="en-US" dirty="0">
                    <a:solidFill>
                      <a:schemeClr val="tx1"/>
                    </a:solidFill>
                  </a:rPr>
                  <a:t>       </a:t>
                </a:r>
                <a14:m>
                  <m:oMath xmlns:m="http://schemas.openxmlformats.org/officeDocument/2006/math">
                    <m:r>
                      <a:rPr lang="el-GR" i="1">
                        <a:solidFill>
                          <a:schemeClr val="tx1"/>
                        </a:solidFill>
                        <a:latin typeface="Cambria Math" panose="02040503050406030204" pitchFamily="18" charset="0"/>
                        <a:ea typeface="Cambria Math" panose="02040503050406030204" pitchFamily="18" charset="0"/>
                      </a:rPr>
                      <m:t>𝜇</m:t>
                    </m:r>
                  </m:oMath>
                </a14:m>
                <a:r>
                  <a:rPr lang="en-US" dirty="0">
                    <a:solidFill>
                      <a:schemeClr val="tx1"/>
                    </a:solidFill>
                  </a:rPr>
                  <a:t>  is the average number of occurrence in a given interval</a:t>
                </a:r>
              </a:p>
              <a:p>
                <a:pPr marL="0" indent="0" algn="just" eaLnBrk="1" hangingPunct="1">
                  <a:buNone/>
                </a:pPr>
                <a:endParaRPr lang="en-US" dirty="0">
                  <a:solidFill>
                    <a:schemeClr val="tx1"/>
                  </a:solidFill>
                </a:endParaRPr>
              </a:p>
              <a:p>
                <a:pPr algn="just" eaLnBrk="1" hangingPunct="1"/>
                <a:r>
                  <a:rPr lang="en-US" dirty="0">
                    <a:solidFill>
                      <a:schemeClr val="tx1"/>
                    </a:solidFill>
                  </a:rPr>
                  <a:t>A short notation to designate that </a:t>
                </a:r>
                <a:r>
                  <a:rPr lang="en-US" i="1" dirty="0">
                    <a:solidFill>
                      <a:schemeClr val="tx1"/>
                    </a:solidFill>
                  </a:rPr>
                  <a:t>X</a:t>
                </a:r>
                <a:r>
                  <a:rPr lang="en-US" dirty="0">
                    <a:solidFill>
                      <a:schemeClr val="tx1"/>
                    </a:solidFill>
                  </a:rPr>
                  <a:t> has the Poisson distribution with parameter </a:t>
                </a:r>
                <a14:m>
                  <m:oMath xmlns:m="http://schemas.openxmlformats.org/officeDocument/2006/math">
                    <m:r>
                      <a:rPr lang="el-GR" i="1">
                        <a:solidFill>
                          <a:schemeClr val="tx1"/>
                        </a:solidFill>
                        <a:latin typeface="Cambria Math" panose="02040503050406030204" pitchFamily="18" charset="0"/>
                        <a:ea typeface="Cambria Math" panose="02040503050406030204" pitchFamily="18" charset="0"/>
                      </a:rPr>
                      <m:t>𝜇</m:t>
                    </m:r>
                  </m:oMath>
                </a14:m>
                <a:r>
                  <a:rPr lang="en-US" i="1" dirty="0">
                    <a:solidFill>
                      <a:schemeClr val="tx1"/>
                    </a:solidFill>
                    <a:sym typeface="Symbol" pitchFamily="18" charset="2"/>
                  </a:rPr>
                  <a:t> </a:t>
                </a:r>
                <a:r>
                  <a:rPr lang="en-US" dirty="0">
                    <a:solidFill>
                      <a:schemeClr val="tx1"/>
                    </a:solidFill>
                  </a:rPr>
                  <a:t> is </a:t>
                </a:r>
                <a14:m>
                  <m:oMath xmlns:m="http://schemas.openxmlformats.org/officeDocument/2006/math">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𝑃𝑜𝑖</m:t>
                    </m:r>
                    <m:d>
                      <m:dPr>
                        <m:ctrlPr>
                          <a:rPr lang="en-US" i="1" smtClean="0">
                            <a:solidFill>
                              <a:schemeClr val="tx1"/>
                            </a:solidFill>
                            <a:latin typeface="Cambria Math" panose="02040503050406030204" pitchFamily="18" charset="0"/>
                          </a:rPr>
                        </m:ctrlPr>
                      </m:dPr>
                      <m:e>
                        <m:r>
                          <a:rPr lang="el-GR" i="1">
                            <a:solidFill>
                              <a:schemeClr val="tx1"/>
                            </a:solidFill>
                            <a:latin typeface="Cambria Math" panose="02040503050406030204" pitchFamily="18" charset="0"/>
                            <a:ea typeface="Cambria Math" panose="02040503050406030204" pitchFamily="18" charset="0"/>
                          </a:rPr>
                          <m:t>𝜇</m:t>
                        </m:r>
                      </m:e>
                    </m:d>
                  </m:oMath>
                </a14:m>
                <a:endParaRPr lang="en-US" dirty="0">
                  <a:solidFill>
                    <a:schemeClr val="tx1"/>
                  </a:solidFill>
                </a:endParaRPr>
              </a:p>
              <a:p>
                <a:pPr algn="just" eaLnBrk="1" hangingPunct="1"/>
                <a:endParaRPr lang="en-US" dirty="0">
                  <a:solidFill>
                    <a:schemeClr val="tx1"/>
                  </a:solidFill>
                </a:endParaRPr>
              </a:p>
              <a:p>
                <a:pPr algn="just" eaLnBrk="1" hangingPunct="1"/>
                <a:r>
                  <a:rPr lang="en-US" dirty="0">
                    <a:solidFill>
                      <a:schemeClr val="tx1"/>
                    </a:solidFill>
                  </a:rPr>
                  <a:t>If </a:t>
                </a:r>
                <a14:m>
                  <m:oMath xmlns:m="http://schemas.openxmlformats.org/officeDocument/2006/math">
                    <m:r>
                      <a:rPr lang="en-US" b="0" i="1">
                        <a:solidFill>
                          <a:schemeClr val="tx1"/>
                        </a:solidFill>
                        <a:latin typeface="Cambria Math" panose="02040503050406030204" pitchFamily="18" charset="0"/>
                      </a:rPr>
                      <m:t>𝑋</m:t>
                    </m:r>
                    <m:r>
                      <a:rPr lang="en-US" b="0"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𝑃𝑜𝑖</m:t>
                    </m:r>
                    <m:d>
                      <m:dPr>
                        <m:ctrlPr>
                          <a:rPr lang="en-US" i="1">
                            <a:solidFill>
                              <a:schemeClr val="tx1"/>
                            </a:solidFill>
                            <a:latin typeface="Cambria Math" panose="02040503050406030204" pitchFamily="18" charset="0"/>
                          </a:rPr>
                        </m:ctrlPr>
                      </m:dPr>
                      <m:e>
                        <m:r>
                          <a:rPr lang="el-GR" i="1">
                            <a:solidFill>
                              <a:schemeClr val="tx1"/>
                            </a:solidFill>
                            <a:latin typeface="Cambria Math" panose="02040503050406030204" pitchFamily="18" charset="0"/>
                            <a:ea typeface="Cambria Math" panose="02040503050406030204" pitchFamily="18" charset="0"/>
                          </a:rPr>
                          <m:t>𝜇</m:t>
                        </m:r>
                      </m:e>
                    </m:d>
                  </m:oMath>
                </a14:m>
                <a:r>
                  <a:rPr lang="en-US" dirty="0">
                    <a:solidFill>
                      <a:schemeClr val="tx1"/>
                    </a:solidFill>
                  </a:rPr>
                  <a:t>, then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𝑋</m:t>
                        </m:r>
                      </m:sub>
                    </m:sSub>
                    <m:r>
                      <a:rPr lang="en-US" b="0" i="1" smtClean="0">
                        <a:solidFill>
                          <a:schemeClr val="tx1"/>
                        </a:solidFill>
                        <a:latin typeface="Cambria Math" panose="02040503050406030204" pitchFamily="18" charset="0"/>
                      </a:rPr>
                      <m:t>=</m:t>
                    </m:r>
                  </m:oMath>
                </a14:m>
                <a:r>
                  <a:rPr lang="el-GR" dirty="0">
                    <a:solidFill>
                      <a:schemeClr val="tx1"/>
                    </a:solidFill>
                    <a:ea typeface="Cambria Math" panose="02040503050406030204" pitchFamily="18" charset="0"/>
                  </a:rPr>
                  <a:t> </a:t>
                </a:r>
                <a14:m>
                  <m:oMath xmlns:m="http://schemas.openxmlformats.org/officeDocument/2006/math">
                    <m:r>
                      <a:rPr lang="el-GR" i="1">
                        <a:solidFill>
                          <a:schemeClr val="tx1"/>
                        </a:solidFill>
                        <a:latin typeface="Cambria Math" panose="02040503050406030204" pitchFamily="18" charset="0"/>
                        <a:ea typeface="Cambria Math" panose="02040503050406030204" pitchFamily="18" charset="0"/>
                      </a:rPr>
                      <m:t>𝜇</m:t>
                    </m:r>
                  </m:oMath>
                </a14:m>
                <a:r>
                  <a:rPr lang="en-US" dirty="0">
                    <a:solidFill>
                      <a:schemeClr val="tx1"/>
                    </a:solidFill>
                  </a:rPr>
                  <a:t>  and  </a:t>
                </a:r>
                <a14:m>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rPr>
                          <m:t>𝑋</m:t>
                        </m:r>
                      </m:sub>
                      <m:sup>
                        <m:r>
                          <a:rPr lang="en-US" b="0" i="1" smtClean="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a14:m>
                <a:r>
                  <a:rPr lang="el-GR" dirty="0">
                    <a:solidFill>
                      <a:schemeClr val="tx1"/>
                    </a:solidFill>
                    <a:ea typeface="Cambria Math" panose="02040503050406030204" pitchFamily="18" charset="0"/>
                  </a:rPr>
                  <a:t> </a:t>
                </a:r>
                <a14:m>
                  <m:oMath xmlns:m="http://schemas.openxmlformats.org/officeDocument/2006/math">
                    <m:r>
                      <a:rPr lang="el-GR" i="1">
                        <a:solidFill>
                          <a:schemeClr val="tx1"/>
                        </a:solidFill>
                        <a:latin typeface="Cambria Math" panose="02040503050406030204" pitchFamily="18" charset="0"/>
                        <a:ea typeface="Cambria Math" panose="02040503050406030204" pitchFamily="18" charset="0"/>
                      </a:rPr>
                      <m:t>𝜇</m:t>
                    </m:r>
                  </m:oMath>
                </a14:m>
                <a:endParaRPr lang="en-US" dirty="0">
                  <a:solidFill>
                    <a:schemeClr val="tx1"/>
                  </a:solidFill>
                </a:endParaRPr>
              </a:p>
              <a:p>
                <a:pPr algn="just" eaLnBrk="1" hangingPunct="1"/>
                <a:endParaRPr lang="en-US" dirty="0">
                  <a:solidFill>
                    <a:schemeClr val="tx1"/>
                  </a:solidFill>
                </a:endParaRPr>
              </a:p>
              <a:p>
                <a:pPr algn="just" eaLnBrk="1" hangingPunct="1">
                  <a:buFontTx/>
                  <a:buNone/>
                </a:pPr>
                <a:endParaRPr lang="en-US" dirty="0">
                  <a:solidFill>
                    <a:schemeClr val="tx1"/>
                  </a:solidFill>
                </a:endParaRPr>
              </a:p>
              <a:p>
                <a:pPr algn="just" eaLnBrk="1" hangingPunct="1">
                  <a:buFontTx/>
                  <a:buNone/>
                </a:pPr>
                <a:endParaRPr lang="ms-MY" dirty="0">
                  <a:solidFill>
                    <a:schemeClr val="tx1"/>
                  </a:solidFill>
                </a:endParaRPr>
              </a:p>
            </p:txBody>
          </p:sp>
        </mc:Choice>
        <mc:Fallback xmlns="">
          <p:sp>
            <p:nvSpPr>
              <p:cNvPr id="31746" name="Rectangle 8"/>
              <p:cNvSpPr>
                <a:spLocks noGrp="1" noRot="1" noChangeAspect="1" noMove="1" noResize="1" noEditPoints="1" noAdjustHandles="1" noChangeArrowheads="1" noChangeShapeType="1" noTextEdit="1"/>
              </p:cNvSpPr>
              <p:nvPr>
                <p:ph idx="1"/>
              </p:nvPr>
            </p:nvSpPr>
            <p:spPr>
              <a:blipFill>
                <a:blip r:embed="rId3"/>
                <a:stretch>
                  <a:fillRect l="-1185" t="-1350" r="-1111" b="-11606"/>
                </a:stretch>
              </a:blipFill>
            </p:spPr>
            <p:txBody>
              <a:bodyPr/>
              <a:lstStyle/>
              <a:p>
                <a:r>
                  <a:rPr lang="en-US">
                    <a:noFill/>
                  </a:rPr>
                  <a:t> </a:t>
                </a:r>
              </a:p>
            </p:txBody>
          </p:sp>
        </mc:Fallback>
      </mc:AlternateContent>
      <p:sp>
        <p:nvSpPr>
          <p:cNvPr id="13" name="Rectangle 6"/>
          <p:cNvSpPr>
            <a:spLocks noGrp="1"/>
          </p:cNvSpPr>
          <p:nvPr>
            <p:ph type="title"/>
          </p:nvPr>
        </p:nvSpPr>
        <p:spPr/>
        <p:txBody>
          <a:bodyPr/>
          <a:lstStyle/>
          <a:p>
            <a:pPr eaLnBrk="1" hangingPunct="1"/>
            <a:r>
              <a:rPr lang="en-US" b="1" dirty="0"/>
              <a:t>Poisson Distribution</a:t>
            </a:r>
          </a:p>
        </p:txBody>
      </p:sp>
      <p:sp>
        <p:nvSpPr>
          <p:cNvPr id="31747" name="Slide Number Placeholder 6"/>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461B5393-E1AF-4243-88F0-2187952C1593}" type="slidenum">
              <a:rPr lang="en-US" smtClean="0">
                <a:cs typeface="Arial" charset="0"/>
              </a:rPr>
              <a:pPr fontAlgn="base">
                <a:spcBef>
                  <a:spcPct val="0"/>
                </a:spcBef>
                <a:spcAft>
                  <a:spcPct val="0"/>
                </a:spcAft>
              </a:pPr>
              <a:t>18</a:t>
            </a:fld>
            <a:endParaRPr lang="en-US">
              <a:cs typeface="Arial" charset="0"/>
            </a:endParaRPr>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
        <p:nvSpPr>
          <p:cNvPr id="3" name="Rectangle 2"/>
          <p:cNvSpPr/>
          <p:nvPr/>
        </p:nvSpPr>
        <p:spPr>
          <a:xfrm>
            <a:off x="876300" y="2590800"/>
            <a:ext cx="6934200" cy="83820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ms-MY">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0" name="Rectangle 8"/>
              <p:cNvSpPr>
                <a:spLocks noGrp="1"/>
              </p:cNvSpPr>
              <p:nvPr>
                <p:ph idx="1"/>
              </p:nvPr>
            </p:nvSpPr>
            <p:spPr/>
            <p:txBody>
              <a:bodyPr/>
              <a:lstStyle/>
              <a:p>
                <a:pPr algn="just" eaLnBrk="1" hangingPunct="1"/>
                <a:r>
                  <a:rPr lang="en-US" dirty="0">
                    <a:solidFill>
                      <a:schemeClr val="tx1"/>
                    </a:solidFill>
                  </a:rPr>
                  <a:t>Patients arrive at the emergency room of </a:t>
                </a:r>
                <a:r>
                  <a:rPr lang="en-US" dirty="0" err="1">
                    <a:solidFill>
                      <a:schemeClr val="tx1"/>
                    </a:solidFill>
                  </a:rPr>
                  <a:t>Putrajaya</a:t>
                </a:r>
                <a:r>
                  <a:rPr lang="en-US" dirty="0">
                    <a:solidFill>
                      <a:schemeClr val="tx1"/>
                    </a:solidFill>
                  </a:rPr>
                  <a:t> Hospital at the average rate of 6 per hour on weekend evenings. What is the probability of 4 arrivals in an hour during a weekend evening?</a:t>
                </a:r>
              </a:p>
              <a:p>
                <a:pPr algn="just" eaLnBrk="1" hangingPunct="1"/>
                <a:r>
                  <a:rPr lang="en-US" dirty="0">
                    <a:solidFill>
                      <a:schemeClr val="tx1"/>
                    </a:solidFill>
                  </a:rPr>
                  <a:t>Solution</a:t>
                </a:r>
              </a:p>
              <a:p>
                <a:pPr algn="just" eaLnBrk="1" hangingPunct="1">
                  <a:buNone/>
                </a:pPr>
                <a:r>
                  <a:rPr lang="en-US" dirty="0">
                    <a:solidFill>
                      <a:schemeClr val="tx1"/>
                    </a:solidFill>
                  </a:rPr>
                  <a:t>	Let X be number of arrivals to the emergency room of Putrajaya Hospital in a weekend evening  during one hour interval. </a:t>
                </a:r>
              </a:p>
              <a:p>
                <a:pPr algn="just" eaLnBrk="1" hangingPunct="1">
                  <a:buNone/>
                </a:pPr>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𝑃𝑜𝑖</m:t>
                    </m:r>
                    <m:r>
                      <a:rPr lang="en-US" b="0" i="1" smtClean="0">
                        <a:solidFill>
                          <a:schemeClr val="tx1"/>
                        </a:solidFill>
                        <a:latin typeface="Cambria Math" panose="02040503050406030204" pitchFamily="18" charset="0"/>
                        <a:ea typeface="Cambria Math" panose="02040503050406030204" pitchFamily="18" charset="0"/>
                      </a:rPr>
                      <m:t>(</m:t>
                    </m:r>
                    <m:r>
                      <a:rPr lang="el-GR" i="1">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ea typeface="Cambria Math" panose="02040503050406030204" pitchFamily="18" charset="0"/>
                      </a:rPr>
                      <m:t>=6)</m:t>
                    </m:r>
                  </m:oMath>
                </a14:m>
                <a:r>
                  <a:rPr lang="en-US" dirty="0">
                    <a:solidFill>
                      <a:schemeClr val="tx1"/>
                    </a:solidFill>
                  </a:rPr>
                  <a:t> </a:t>
                </a:r>
                <a:endParaRPr lang="ms-MY" sz="2400" dirty="0">
                  <a:solidFill>
                    <a:schemeClr val="tx1"/>
                  </a:solidFill>
                </a:endParaRPr>
              </a:p>
            </p:txBody>
          </p:sp>
        </mc:Choice>
        <mc:Fallback xmlns="">
          <p:sp>
            <p:nvSpPr>
              <p:cNvPr id="32770" name="Rectangle 8"/>
              <p:cNvSpPr>
                <a:spLocks noGrp="1" noRot="1" noChangeAspect="1" noMove="1" noResize="1" noEditPoints="1" noAdjustHandles="1" noChangeArrowheads="1" noChangeShapeType="1" noTextEdit="1"/>
              </p:cNvSpPr>
              <p:nvPr>
                <p:ph idx="1"/>
              </p:nvPr>
            </p:nvSpPr>
            <p:spPr>
              <a:blipFill>
                <a:blip r:embed="rId4"/>
                <a:stretch>
                  <a:fillRect l="-1185" t="-1350" r="-1111"/>
                </a:stretch>
              </a:blipFill>
            </p:spPr>
            <p:txBody>
              <a:bodyPr/>
              <a:lstStyle/>
              <a:p>
                <a:r>
                  <a:rPr lang="en-US">
                    <a:noFill/>
                  </a:rPr>
                  <a:t> </a:t>
                </a:r>
              </a:p>
            </p:txBody>
          </p:sp>
        </mc:Fallback>
      </mc:AlternateContent>
      <p:sp>
        <p:nvSpPr>
          <p:cNvPr id="32772" name="Rectangle 6"/>
          <p:cNvSpPr>
            <a:spLocks noGrp="1"/>
          </p:cNvSpPr>
          <p:nvPr>
            <p:ph type="title"/>
          </p:nvPr>
        </p:nvSpPr>
        <p:spPr/>
        <p:txBody>
          <a:bodyPr/>
          <a:lstStyle/>
          <a:p>
            <a:pPr eaLnBrk="1" hangingPunct="1"/>
            <a:r>
              <a:rPr lang="en-US" b="1" dirty="0"/>
              <a:t>Example 3</a:t>
            </a:r>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graphicFrame>
        <p:nvGraphicFramePr>
          <p:cNvPr id="32773" name="Object 1"/>
          <p:cNvGraphicFramePr>
            <a:graphicFrameLocks noChangeAspect="1"/>
          </p:cNvGraphicFramePr>
          <p:nvPr>
            <p:extLst>
              <p:ext uri="{D42A27DB-BD31-4B8C-83A1-F6EECF244321}">
                <p14:modId xmlns:p14="http://schemas.microsoft.com/office/powerpoint/2010/main" val="2397931656"/>
              </p:ext>
            </p:extLst>
          </p:nvPr>
        </p:nvGraphicFramePr>
        <p:xfrm>
          <a:off x="2286000" y="5289133"/>
          <a:ext cx="3330575" cy="666750"/>
        </p:xfrm>
        <a:graphic>
          <a:graphicData uri="http://schemas.openxmlformats.org/presentationml/2006/ole">
            <mc:AlternateContent xmlns:mc="http://schemas.openxmlformats.org/markup-compatibility/2006">
              <mc:Choice xmlns:v="urn:schemas-microsoft-com:vml" Requires="v">
                <p:oleObj name="Equation" r:id="rId5" imgW="1676160" imgH="419040" progId="Equation.3">
                  <p:embed/>
                </p:oleObj>
              </mc:Choice>
              <mc:Fallback>
                <p:oleObj name="Equation" r:id="rId5" imgW="1676160" imgH="419040" progId="Equation.3">
                  <p:embed/>
                  <p:pic>
                    <p:nvPicPr>
                      <p:cNvPr id="0" name="Picture 14"/>
                      <p:cNvPicPr>
                        <a:picLocks noChangeAspect="1" noChangeArrowheads="1"/>
                      </p:cNvPicPr>
                      <p:nvPr/>
                    </p:nvPicPr>
                    <p:blipFill>
                      <a:blip r:embed="rId6"/>
                      <a:srcRect/>
                      <a:stretch>
                        <a:fillRect/>
                      </a:stretch>
                    </p:blipFill>
                    <p:spPr bwMode="auto">
                      <a:xfrm>
                        <a:off x="2286000" y="5289133"/>
                        <a:ext cx="33305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8"/>
          <p:cNvSpPr>
            <a:spLocks noGrp="1"/>
          </p:cNvSpPr>
          <p:nvPr>
            <p:ph idx="1"/>
          </p:nvPr>
        </p:nvSpPr>
        <p:spPr/>
        <p:txBody>
          <a:bodyPr/>
          <a:lstStyle/>
          <a:p>
            <a:pPr eaLnBrk="1" hangingPunct="1"/>
            <a:r>
              <a:rPr lang="en-US" dirty="0"/>
              <a:t>The Bernoulli distribution</a:t>
            </a:r>
          </a:p>
          <a:p>
            <a:pPr eaLnBrk="1" hangingPunct="1"/>
            <a:r>
              <a:rPr lang="en-US" dirty="0"/>
              <a:t>The Binomial distribution</a:t>
            </a:r>
          </a:p>
          <a:p>
            <a:pPr lvl="1" eaLnBrk="1" hangingPunct="1"/>
            <a:r>
              <a:rPr lang="en-US" dirty="0"/>
              <a:t>Parameters to define Binomial</a:t>
            </a:r>
          </a:p>
          <a:p>
            <a:pPr lvl="1" eaLnBrk="1" hangingPunct="1"/>
            <a:r>
              <a:rPr lang="en-US" dirty="0"/>
              <a:t>Mean and variance of Binomial</a:t>
            </a:r>
          </a:p>
          <a:p>
            <a:pPr lvl="1" eaLnBrk="1" hangingPunct="1"/>
            <a:r>
              <a:rPr lang="en-US" dirty="0"/>
              <a:t>Probabilities of Binomial experiments</a:t>
            </a:r>
          </a:p>
          <a:p>
            <a:pPr eaLnBrk="1" hangingPunct="1"/>
            <a:r>
              <a:rPr lang="en-US" dirty="0"/>
              <a:t>The Poisson distribution</a:t>
            </a:r>
          </a:p>
          <a:p>
            <a:pPr lvl="1" eaLnBrk="1" hangingPunct="1"/>
            <a:r>
              <a:rPr lang="en-US" dirty="0"/>
              <a:t>Poisson distribution</a:t>
            </a:r>
          </a:p>
          <a:p>
            <a:pPr lvl="1" eaLnBrk="1" hangingPunct="1"/>
            <a:r>
              <a:rPr lang="en-US" dirty="0"/>
              <a:t>Poisson distribution as a limit</a:t>
            </a:r>
          </a:p>
          <a:p>
            <a:pPr lvl="1" eaLnBrk="1" hangingPunct="1"/>
            <a:r>
              <a:rPr lang="en-US" dirty="0"/>
              <a:t>Poisson Distribution respective to time interval t</a:t>
            </a:r>
          </a:p>
        </p:txBody>
      </p:sp>
      <p:sp>
        <p:nvSpPr>
          <p:cNvPr id="12293" name="Rectangle 6"/>
          <p:cNvSpPr>
            <a:spLocks noGrp="1"/>
          </p:cNvSpPr>
          <p:nvPr>
            <p:ph type="title"/>
          </p:nvPr>
        </p:nvSpPr>
        <p:spPr/>
        <p:txBody>
          <a:bodyPr/>
          <a:lstStyle/>
          <a:p>
            <a:pPr eaLnBrk="1" hangingPunct="1"/>
            <a:r>
              <a:rPr lang="en-US"/>
              <a:t>What you will learn in this lecture:</a:t>
            </a:r>
          </a:p>
        </p:txBody>
      </p:sp>
      <p:sp>
        <p:nvSpPr>
          <p:cNvPr id="12292" name="Slide Number Placeholder 6"/>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fld id="{B2E528BD-C5EA-458D-B3F6-6D7230361966}" type="slidenum">
              <a:rPr lang="en-US" smtClean="0"/>
              <a:pPr eaLnBrk="1" fontAlgn="base" hangingPunct="1">
                <a:spcBef>
                  <a:spcPct val="0"/>
                </a:spcBef>
                <a:spcAft>
                  <a:spcPct val="0"/>
                </a:spcAft>
                <a:defRPr/>
              </a:pPr>
              <a:t>2</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The rationale for using the Poisson distribution in many situations is provided by the following proposition.</a:t>
                </a:r>
              </a:p>
              <a:p>
                <a:endParaRPr lang="en-US" dirty="0"/>
              </a:p>
              <a:p>
                <a:r>
                  <a:rPr lang="en-US" dirty="0"/>
                  <a:t>Suppose that in the binomial </a:t>
                </a:r>
                <a:r>
                  <a:rPr lang="en-US" dirty="0" err="1"/>
                  <a:t>pmf</a:t>
                </a:r>
                <a:r>
                  <a:rPr lang="en-US" dirty="0"/>
                  <a:t> b(x; n, p), we let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→0 </m:t>
                    </m:r>
                  </m:oMath>
                </a14:m>
                <a:r>
                  <a:rPr lang="en-US" dirty="0"/>
                  <a:t>in such a way that np approaches a value </a:t>
                </a:r>
                <a14:m>
                  <m:oMath xmlns:m="http://schemas.openxmlformats.org/officeDocument/2006/math">
                    <m:r>
                      <a:rPr lang="el-GR"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&gt;0</m:t>
                    </m:r>
                  </m:oMath>
                </a14:m>
                <a:r>
                  <a:rPr lang="en-US" dirty="0"/>
                  <a:t>. Then </a:t>
                </a:r>
              </a:p>
              <a:p>
                <a:pPr marL="914400" indent="0">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 → </m:t>
                      </m:r>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l-GR" i="1">
                          <a:latin typeface="Cambria Math" panose="02040503050406030204" pitchFamily="18" charset="0"/>
                          <a:ea typeface="Cambria Math" panose="02040503050406030204" pitchFamily="18" charset="0"/>
                        </a:rPr>
                        <m:t>𝜇</m:t>
                      </m:r>
                      <m:r>
                        <a:rPr lang="en-US" b="0" i="1" dirty="0"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r>
                  <a:rPr lang="en-US" dirty="0"/>
                  <a:t>According to this proposition, in any binomial experiment in which n is large and p is small, </a:t>
                </a:r>
                <a14:m>
                  <m:oMath xmlns:m="http://schemas.openxmlformats.org/officeDocument/2006/math">
                    <m:r>
                      <a:rPr lang="en-US" i="1" dirty="0">
                        <a:latin typeface="Cambria Math" panose="02040503050406030204" pitchFamily="18" charset="0"/>
                      </a:rPr>
                      <m:t>𝑏</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 ≈ </m:t>
                    </m:r>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l-GR" i="1">
                        <a:latin typeface="Cambria Math" panose="02040503050406030204" pitchFamily="18" charset="0"/>
                        <a:ea typeface="Cambria Math" panose="02040503050406030204" pitchFamily="18" charset="0"/>
                      </a:rPr>
                      <m:t>𝜇</m:t>
                    </m:r>
                    <m:r>
                      <a:rPr lang="en-US" i="1" dirty="0">
                        <a:latin typeface="Cambria Math" panose="02040503050406030204" pitchFamily="18" charset="0"/>
                        <a:ea typeface="Cambria Math" panose="02040503050406030204" pitchFamily="18" charset="0"/>
                      </a:rPr>
                      <m:t>)</m:t>
                    </m:r>
                  </m:oMath>
                </a14:m>
                <a:r>
                  <a:rPr lang="en-US" dirty="0"/>
                  <a:t> , where . </a:t>
                </a:r>
                <a14:m>
                  <m:oMath xmlns:m="http://schemas.openxmlformats.org/officeDocument/2006/math">
                    <m:r>
                      <a:rPr lang="el-GR" i="1">
                        <a:latin typeface="Cambria Math" panose="02040503050406030204" pitchFamily="18" charset="0"/>
                        <a:ea typeface="Cambria Math" panose="02040503050406030204" pitchFamily="18" charset="0"/>
                      </a:rPr>
                      <m:t>𝜇</m:t>
                    </m:r>
                    <m:r>
                      <a:rPr lang="el-GR" i="1">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𝑛𝑝</m:t>
                    </m:r>
                  </m:oMath>
                </a14:m>
                <a:r>
                  <a:rPr lang="en-US" dirty="0"/>
                  <a:t>. </a:t>
                </a:r>
              </a:p>
              <a:p>
                <a:r>
                  <a:rPr lang="en-US" dirty="0"/>
                  <a:t>As a rule of thumb, this approximation can safely be applied if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&gt;50 </m:t>
                    </m:r>
                  </m:oMath>
                </a14:m>
                <a:r>
                  <a:rPr lang="en-US" dirty="0"/>
                  <a:t>and </a:t>
                </a:r>
                <a14:m>
                  <m:oMath xmlns:m="http://schemas.openxmlformats.org/officeDocument/2006/math">
                    <m:r>
                      <a:rPr lang="en-US" b="0" i="1" smtClean="0">
                        <a:latin typeface="Cambria Math" panose="02040503050406030204" pitchFamily="18" charset="0"/>
                      </a:rPr>
                      <m:t>𝑛𝑝</m:t>
                    </m:r>
                    <m:r>
                      <a:rPr lang="en-US" b="0" i="1" smtClean="0">
                        <a:latin typeface="Cambria Math" panose="02040503050406030204" pitchFamily="18" charset="0"/>
                      </a:rPr>
                      <m:t>&lt;5</m:t>
                    </m:r>
                  </m:oMath>
                </a14:m>
                <a:r>
                  <a:rPr lang="en-US"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185" t="-1350" r="-4667" b="-10256"/>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The Poisson Distribution as a Limit</a:t>
            </a:r>
          </a:p>
        </p:txBody>
      </p:sp>
      <p:sp>
        <p:nvSpPr>
          <p:cNvPr id="4" name="Slide Number Placeholder 3"/>
          <p:cNvSpPr>
            <a:spLocks noGrp="1"/>
          </p:cNvSpPr>
          <p:nvPr>
            <p:ph type="sldNum" sz="quarter" idx="11"/>
          </p:nvPr>
        </p:nvSpPr>
        <p:spPr/>
        <p:txBody>
          <a:bodyPr/>
          <a:lstStyle/>
          <a:p>
            <a:pPr>
              <a:defRPr/>
            </a:pPr>
            <a:fld id="{F404E906-E1F5-4599-96CA-F699CAF1D38D}" type="slidenum">
              <a:rPr lang="en-US" smtClean="0"/>
              <a:pPr>
                <a:defRPr/>
              </a:pPr>
              <a:t>20</a:t>
            </a:fld>
            <a:endParaRPr lang="en-US"/>
          </a:p>
        </p:txBody>
      </p:sp>
      <p:sp>
        <p:nvSpPr>
          <p:cNvPr id="5" name="Footer Placeholder 4"/>
          <p:cNvSpPr>
            <a:spLocks noGrp="1"/>
          </p:cNvSpPr>
          <p:nvPr>
            <p:ph type="ftr" sz="quarter" idx="12"/>
          </p:nvPr>
        </p:nvSpPr>
        <p:spPr/>
        <p:txBody>
          <a:bodyPr/>
          <a:lstStyle/>
          <a:p>
            <a:r>
              <a:rPr lang="en-US"/>
              <a:t>TMA1201 Discrete Structures &amp; Probability, Faculty of Computing &amp; Informatics, MMU</a:t>
            </a:r>
          </a:p>
        </p:txBody>
      </p:sp>
    </p:spTree>
    <p:extLst>
      <p:ext uri="{BB962C8B-B14F-4D97-AF65-F5344CB8AC3E}">
        <p14:creationId xmlns:p14="http://schemas.microsoft.com/office/powerpoint/2010/main" val="2982542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3" name="Title 2"/>
          <p:cNvSpPr>
            <a:spLocks noGrp="1"/>
          </p:cNvSpPr>
          <p:nvPr>
            <p:ph type="title"/>
          </p:nvPr>
        </p:nvSpPr>
        <p:spPr>
          <a:xfrm>
            <a:off x="164432" y="56357"/>
            <a:ext cx="8293768" cy="781049"/>
          </a:xfrm>
        </p:spPr>
        <p:txBody>
          <a:bodyPr/>
          <a:lstStyle/>
          <a:p>
            <a:r>
              <a:rPr lang="en-US" dirty="0"/>
              <a:t>Example 4</a:t>
            </a:r>
            <a:endParaRPr lang="ms-MY" dirty="0"/>
          </a:p>
        </p:txBody>
      </p:sp>
      <p:sp>
        <p:nvSpPr>
          <p:cNvPr id="4" name="Slide Number Placeholder 3"/>
          <p:cNvSpPr>
            <a:spLocks noGrp="1"/>
          </p:cNvSpPr>
          <p:nvPr>
            <p:ph type="sldNum" sz="quarter" idx="11"/>
          </p:nvPr>
        </p:nvSpPr>
        <p:spPr/>
        <p:txBody>
          <a:bodyPr/>
          <a:lstStyle/>
          <a:p>
            <a:pPr>
              <a:defRPr/>
            </a:pPr>
            <a:fld id="{F404E906-E1F5-4599-96CA-F699CAF1D38D}" type="slidenum">
              <a:rPr lang="en-US" smtClean="0"/>
              <a:pPr>
                <a:defRPr/>
              </a:pPr>
              <a:t>21</a:t>
            </a:fld>
            <a:endParaRPr lang="en-US"/>
          </a:p>
        </p:txBody>
      </p:sp>
      <p:sp>
        <p:nvSpPr>
          <p:cNvPr id="7" name="Footer Placeholder 6"/>
          <p:cNvSpPr>
            <a:spLocks noGrp="1"/>
          </p:cNvSpPr>
          <p:nvPr>
            <p:ph type="ftr" sz="quarter" idx="12"/>
          </p:nvPr>
        </p:nvSpPr>
        <p:spPr/>
        <p:txBody>
          <a:bodyPr/>
          <a:lstStyle/>
          <a:p>
            <a:r>
              <a:rPr lang="en-US"/>
              <a:t>TMA1201 Discrete Structures &amp; Probability, Faculty of Computing &amp; Informatics, MMU</a:t>
            </a:r>
          </a:p>
        </p:txBody>
      </p:sp>
      <p:pic>
        <p:nvPicPr>
          <p:cNvPr id="5" name="Picture 4"/>
          <p:cNvPicPr>
            <a:picLocks noChangeAspect="1"/>
          </p:cNvPicPr>
          <p:nvPr/>
        </p:nvPicPr>
        <p:blipFill>
          <a:blip r:embed="rId2"/>
          <a:stretch>
            <a:fillRect/>
          </a:stretch>
        </p:blipFill>
        <p:spPr>
          <a:xfrm>
            <a:off x="309562" y="838200"/>
            <a:ext cx="8301038" cy="1469288"/>
          </a:xfrm>
          <a:prstGeom prst="rect">
            <a:avLst/>
          </a:prstGeom>
        </p:spPr>
      </p:pic>
      <p:pic>
        <p:nvPicPr>
          <p:cNvPr id="6" name="Picture 5"/>
          <p:cNvPicPr>
            <a:picLocks noChangeAspect="1"/>
          </p:cNvPicPr>
          <p:nvPr/>
        </p:nvPicPr>
        <p:blipFill>
          <a:blip r:embed="rId3"/>
          <a:stretch>
            <a:fillRect/>
          </a:stretch>
        </p:blipFill>
        <p:spPr>
          <a:xfrm>
            <a:off x="457200" y="2307488"/>
            <a:ext cx="8098028" cy="4301275"/>
          </a:xfrm>
          <a:prstGeom prst="rect">
            <a:avLst/>
          </a:prstGeom>
        </p:spPr>
      </p:pic>
    </p:spTree>
    <p:extLst>
      <p:ext uri="{BB962C8B-B14F-4D97-AF65-F5344CB8AC3E}">
        <p14:creationId xmlns:p14="http://schemas.microsoft.com/office/powerpoint/2010/main" val="55708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p:cNvSpPr>
          <p:nvPr>
            <p:ph idx="1"/>
          </p:nvPr>
        </p:nvSpPr>
        <p:spPr/>
        <p:txBody>
          <a:bodyPr/>
          <a:lstStyle/>
          <a:p>
            <a:pPr marL="0" indent="0" eaLnBrk="1" hangingPunct="1">
              <a:buFontTx/>
              <a:buNone/>
              <a:defRPr/>
            </a:pPr>
            <a:r>
              <a:rPr lang="en-US" dirty="0"/>
              <a:t>Poisson process is process satisfy the following properties:</a:t>
            </a:r>
          </a:p>
          <a:p>
            <a:pPr marL="457200" indent="-457200" eaLnBrk="1" hangingPunct="1">
              <a:buFont typeface="+mj-lt"/>
              <a:buAutoNum type="arabicPeriod"/>
              <a:tabLst>
                <a:tab pos="361950" algn="l"/>
              </a:tabLst>
              <a:defRPr/>
            </a:pPr>
            <a:r>
              <a:rPr lang="en-US" dirty="0"/>
              <a:t>The number of outcomes occurring in one time interval or speciﬁed region of space is independent of the number that occur in any other disjoint time interval or region. </a:t>
            </a:r>
          </a:p>
          <a:p>
            <a:pPr marL="457200" indent="-457200" eaLnBrk="1" hangingPunct="1">
              <a:buFont typeface="+mj-lt"/>
              <a:buAutoNum type="arabicPeriod"/>
              <a:tabLst>
                <a:tab pos="361950" algn="l"/>
              </a:tabLst>
              <a:defRPr/>
            </a:pPr>
            <a:r>
              <a:rPr lang="en-US" dirty="0"/>
              <a:t>The probability that a single outcome will occur during a very short time interval or in a small region is proportional to the length of the time interval or the size of the region and does not depend on the number of outcomes occurring outside this time interval or region.</a:t>
            </a:r>
          </a:p>
          <a:p>
            <a:pPr marL="457200" indent="-457200" eaLnBrk="1" hangingPunct="1">
              <a:buFont typeface="+mj-lt"/>
              <a:buAutoNum type="arabicPeriod"/>
              <a:tabLst>
                <a:tab pos="361950" algn="l"/>
              </a:tabLst>
              <a:defRPr/>
            </a:pPr>
            <a:r>
              <a:rPr lang="en-US" dirty="0"/>
              <a:t>The probability that more than one outcome will occur in such a short time interval or fall in such a small region is negligible.</a:t>
            </a:r>
            <a:endParaRPr lang="en-US" sz="2400" dirty="0"/>
          </a:p>
        </p:txBody>
      </p:sp>
      <p:sp>
        <p:nvSpPr>
          <p:cNvPr id="3" name="Title 2"/>
          <p:cNvSpPr>
            <a:spLocks noGrp="1"/>
          </p:cNvSpPr>
          <p:nvPr>
            <p:ph type="title"/>
          </p:nvPr>
        </p:nvSpPr>
        <p:spPr/>
        <p:txBody>
          <a:bodyPr/>
          <a:lstStyle/>
          <a:p>
            <a:r>
              <a:rPr lang="en-US" b="1" dirty="0"/>
              <a:t>The Poisson Process</a:t>
            </a:r>
            <a:endParaRPr lang="en-US" dirty="0"/>
          </a:p>
        </p:txBody>
      </p:sp>
      <p:sp>
        <p:nvSpPr>
          <p:cNvPr id="30723" name="Slide Number Placeholder 6"/>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F83D56F2-9784-45B6-9CB9-D63AFE6AEC0C}" type="slidenum">
              <a:rPr lang="en-US" smtClean="0">
                <a:cs typeface="Arial" charset="0"/>
              </a:rPr>
              <a:pPr fontAlgn="base">
                <a:spcBef>
                  <a:spcPct val="0"/>
                </a:spcBef>
                <a:spcAft>
                  <a:spcPct val="0"/>
                </a:spcAft>
              </a:pPr>
              <a:t>22</a:t>
            </a:fld>
            <a:endParaRPr lang="en-US">
              <a:cs typeface="Arial" charset="0"/>
            </a:endParaRPr>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The probability distribution of the Poisson random variable X, representing the number of outcomes occurring in a given time interval or speciﬁed region denoted by t, is</a:t>
                </a:r>
              </a:p>
              <a:p>
                <a:pPr marL="0" indent="0">
                  <a:buNone/>
                </a:pPr>
                <a:r>
                  <a:rPr lang="en-US" b="0"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𝑡</m:t>
                            </m:r>
                          </m:sup>
                        </m:sSup>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𝑡</m:t>
                                </m:r>
                              </m:e>
                            </m:d>
                          </m:e>
                          <m:sup>
                            <m:r>
                              <a:rPr lang="en-US" b="0" i="1" smtClean="0">
                                <a:latin typeface="Cambria Math" panose="02040503050406030204" pitchFamily="18" charset="0"/>
                                <a:ea typeface="Cambria Math" panose="02040503050406030204" pitchFamily="18" charset="0"/>
                              </a:rPr>
                              <m:t>𝑥</m:t>
                            </m:r>
                          </m:sup>
                        </m:sSup>
                      </m:num>
                      <m:den>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en>
                    </m:f>
                  </m:oMath>
                </a14:m>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 1, 2, ⋯</m:t>
                    </m:r>
                  </m:oMath>
                </a14:m>
                <a:endParaRPr lang="en-US" dirty="0"/>
              </a:p>
              <a:p>
                <a:pPr indent="0">
                  <a:buNone/>
                </a:pPr>
                <a:r>
                  <a:rPr lang="en-US" dirty="0"/>
                  <a:t>where λ is the average number of outcomes per unit time, distance, area, or volume and e =2.71828....</a:t>
                </a:r>
              </a:p>
              <a:p>
                <a:pPr indent="0">
                  <a:buNone/>
                </a:pPr>
                <a:endParaRPr lang="en-US" dirty="0"/>
              </a:p>
              <a:p>
                <a:r>
                  <a:rPr lang="en-US" dirty="0"/>
                  <a:t>Both the mean and the variance of the Poisson distribution p(x; </a:t>
                </a:r>
                <a:r>
                  <a:rPr lang="en-US" dirty="0" err="1"/>
                  <a:t>λt</a:t>
                </a:r>
                <a:r>
                  <a:rPr lang="en-US" dirty="0"/>
                  <a:t>)  are    </a:t>
                </a:r>
                <a:r>
                  <a:rPr lang="en-US" dirty="0" err="1"/>
                  <a:t>λt</a:t>
                </a:r>
                <a:r>
                  <a:rPr lang="en-US"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185" t="-1350" r="-74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Poisson Distribution respective to time interval t</a:t>
            </a:r>
          </a:p>
        </p:txBody>
      </p:sp>
      <p:sp>
        <p:nvSpPr>
          <p:cNvPr id="4" name="Slide Number Placeholder 3"/>
          <p:cNvSpPr>
            <a:spLocks noGrp="1"/>
          </p:cNvSpPr>
          <p:nvPr>
            <p:ph type="sldNum" sz="quarter" idx="11"/>
          </p:nvPr>
        </p:nvSpPr>
        <p:spPr/>
        <p:txBody>
          <a:bodyPr/>
          <a:lstStyle/>
          <a:p>
            <a:pPr>
              <a:defRPr/>
            </a:pPr>
            <a:fld id="{F404E906-E1F5-4599-96CA-F699CAF1D38D}" type="slidenum">
              <a:rPr lang="en-US" smtClean="0"/>
              <a:pPr>
                <a:defRPr/>
              </a:pPr>
              <a:t>23</a:t>
            </a:fld>
            <a:endParaRPr lang="en-US" dirty="0"/>
          </a:p>
        </p:txBody>
      </p:sp>
      <p:sp>
        <p:nvSpPr>
          <p:cNvPr id="5" name="Footer Placeholder 4"/>
          <p:cNvSpPr>
            <a:spLocks noGrp="1"/>
          </p:cNvSpPr>
          <p:nvPr>
            <p:ph type="ftr" sz="quarter" idx="12"/>
          </p:nvPr>
        </p:nvSpPr>
        <p:spPr/>
        <p:txBody>
          <a:bodyPr/>
          <a:lstStyle/>
          <a:p>
            <a:r>
              <a:rPr lang="en-US"/>
              <a:t>TMA1201 Discrete Structures &amp; Probability, Faculty of Computing &amp; Informatics, MMU</a:t>
            </a:r>
          </a:p>
        </p:txBody>
      </p:sp>
    </p:spTree>
    <p:extLst>
      <p:ext uri="{BB962C8B-B14F-4D97-AF65-F5344CB8AC3E}">
        <p14:creationId xmlns:p14="http://schemas.microsoft.com/office/powerpoint/2010/main" val="3302747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8"/>
              <p:cNvSpPr>
                <a:spLocks noGrp="1"/>
              </p:cNvSpPr>
              <p:nvPr>
                <p:ph idx="1"/>
              </p:nvPr>
            </p:nvSpPr>
            <p:spPr>
              <a:xfrm>
                <a:off x="295396" y="827882"/>
                <a:ext cx="8229600" cy="4520365"/>
              </a:xfrm>
            </p:spPr>
            <p:txBody>
              <a:bodyPr/>
              <a:lstStyle/>
              <a:p>
                <a:pPr eaLnBrk="1" hangingPunct="1">
                  <a:defRPr/>
                </a:pPr>
                <a:r>
                  <a:rPr lang="en-US" sz="2200" dirty="0"/>
                  <a:t>Customers arrive randomly at a department store at an average rate of 3.4 per minute. Find the probability that</a:t>
                </a:r>
                <a:endParaRPr lang="ms-MY" sz="2200" dirty="0"/>
              </a:p>
              <a:p>
                <a:pPr eaLnBrk="1" hangingPunct="1">
                  <a:buFontTx/>
                  <a:buNone/>
                  <a:defRPr/>
                </a:pPr>
                <a:r>
                  <a:rPr lang="en-US" sz="2200" dirty="0"/>
                  <a:t>	1) No customer arrives in any particular minute.</a:t>
                </a:r>
                <a:endParaRPr lang="ms-MY" sz="2200" dirty="0"/>
              </a:p>
              <a:p>
                <a:pPr eaLnBrk="1" hangingPunct="1">
                  <a:buFontTx/>
                  <a:buNone/>
                  <a:defRPr/>
                </a:pPr>
                <a:r>
                  <a:rPr lang="en-US" sz="2200" dirty="0"/>
                  <a:t>	2) Two or more customers arrive in any particular minute.</a:t>
                </a:r>
                <a:endParaRPr lang="ms-MY" sz="2200" dirty="0"/>
              </a:p>
              <a:p>
                <a:pPr eaLnBrk="1" hangingPunct="1">
                  <a:buFontTx/>
                  <a:buNone/>
                  <a:defRPr/>
                </a:pPr>
                <a:r>
                  <a:rPr lang="en-US" sz="2200" dirty="0"/>
                  <a:t>	3) One or more customers arrive in any 30-second period.</a:t>
                </a:r>
                <a:endParaRPr lang="ms-MY" sz="2200" dirty="0"/>
              </a:p>
              <a:p>
                <a:pPr eaLnBrk="1" hangingPunct="1">
                  <a:defRPr/>
                </a:pPr>
                <a:r>
                  <a:rPr lang="en-US" sz="2200" dirty="0">
                    <a:sym typeface="Symbol" pitchFamily="18" charset="2"/>
                  </a:rPr>
                  <a:t>Solution</a:t>
                </a:r>
              </a:p>
              <a:p>
                <a:pPr eaLnBrk="1" hangingPunct="1">
                  <a:buNone/>
                  <a:defRPr/>
                </a:pPr>
                <a:r>
                  <a:rPr lang="en-US" sz="2200" dirty="0">
                    <a:sym typeface="Symbol" pitchFamily="18" charset="2"/>
                  </a:rPr>
                  <a:t>	Let X be number of customers arrived at a department store during a period of 1 minute.  </a:t>
                </a:r>
                <a:r>
                  <a:rPr lang="en-US" sz="2200" i="1" dirty="0"/>
                  <a:t>X </a:t>
                </a:r>
                <a:r>
                  <a:rPr lang="en-US" sz="2200" dirty="0"/>
                  <a:t>~ </a:t>
                </a:r>
                <a:r>
                  <a:rPr lang="en-US" sz="2200" i="1" dirty="0"/>
                  <a:t>Poi</a:t>
                </a:r>
                <a:r>
                  <a:rPr lang="en-US" sz="2200" dirty="0"/>
                  <a:t>(</a:t>
                </a:r>
                <a14:m>
                  <m:oMath xmlns:m="http://schemas.openxmlformats.org/officeDocument/2006/math">
                    <m:r>
                      <a:rPr lang="el-GR" sz="2200" i="1">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m:t>
                    </m:r>
                  </m:oMath>
                </a14:m>
                <a:r>
                  <a:rPr lang="en-US" sz="2200" dirty="0"/>
                  <a:t>3.4)</a:t>
                </a:r>
              </a:p>
              <a:p>
                <a:pPr eaLnBrk="1" hangingPunct="1">
                  <a:buFontTx/>
                  <a:buNone/>
                  <a:defRPr/>
                </a:pPr>
                <a:r>
                  <a:rPr lang="en-US" sz="2200" dirty="0"/>
                  <a:t>      1) </a:t>
                </a:r>
                <a14:m>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𝑋</m:t>
                        </m:r>
                        <m:r>
                          <a:rPr lang="en-US" sz="2200" b="0" i="1" smtClean="0">
                            <a:latin typeface="Cambria Math" panose="02040503050406030204" pitchFamily="18" charset="0"/>
                          </a:rPr>
                          <m:t>=0</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−3.4</m:t>
                            </m:r>
                          </m:sup>
                        </m:sSup>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3.4</m:t>
                            </m:r>
                          </m:e>
                          <m:sup>
                            <m:r>
                              <a:rPr lang="en-US" sz="2200" b="0" i="1" smtClean="0">
                                <a:latin typeface="Cambria Math" panose="02040503050406030204" pitchFamily="18" charset="0"/>
                              </a:rPr>
                              <m:t>0</m:t>
                            </m:r>
                          </m:sup>
                        </m:sSup>
                      </m:num>
                      <m:den>
                        <m:r>
                          <a:rPr lang="en-US" sz="2200" b="0" i="1" smtClean="0">
                            <a:latin typeface="Cambria Math" panose="02040503050406030204" pitchFamily="18" charset="0"/>
                          </a:rPr>
                          <m:t>0!</m:t>
                        </m:r>
                      </m:den>
                    </m:f>
                  </m:oMath>
                </a14:m>
                <a:r>
                  <a:rPr lang="en-US" sz="2200" i="1" dirty="0"/>
                  <a:t>=0.0334</a:t>
                </a:r>
                <a:endParaRPr lang="en-US" sz="2200" dirty="0"/>
              </a:p>
              <a:p>
                <a:pPr eaLnBrk="1" hangingPunct="1">
                  <a:buFontTx/>
                  <a:buNone/>
                  <a:defRPr/>
                </a:pPr>
                <a:r>
                  <a:rPr lang="en-US" sz="2200" dirty="0"/>
                  <a:t>	2) </a:t>
                </a:r>
                <a:r>
                  <a:rPr lang="en-US" sz="2200" i="1" dirty="0"/>
                  <a:t>P</a:t>
                </a:r>
                <a:r>
                  <a:rPr lang="en-US" sz="2200" dirty="0"/>
                  <a:t>(</a:t>
                </a:r>
                <a:r>
                  <a:rPr lang="en-US" sz="2200" i="1" dirty="0"/>
                  <a:t>X</a:t>
                </a:r>
                <a:r>
                  <a:rPr lang="en-US" sz="2200" dirty="0"/>
                  <a:t> </a:t>
                </a:r>
                <a:r>
                  <a:rPr lang="en-US" sz="2200" dirty="0">
                    <a:sym typeface="Symbol" pitchFamily="18" charset="2"/>
                  </a:rPr>
                  <a:t> </a:t>
                </a:r>
                <a:r>
                  <a:rPr lang="en-US" sz="2200" dirty="0"/>
                  <a:t>2) = 1 </a:t>
                </a:r>
                <a:r>
                  <a:rPr lang="en-US" sz="2200" dirty="0">
                    <a:sym typeface="Symbol" pitchFamily="18" charset="2"/>
                  </a:rPr>
                  <a:t></a:t>
                </a:r>
                <a:r>
                  <a:rPr lang="en-US" sz="2200" dirty="0"/>
                  <a:t> </a:t>
                </a:r>
                <a:r>
                  <a:rPr lang="en-US" sz="2200" i="1" dirty="0"/>
                  <a:t>P</a:t>
                </a:r>
                <a:r>
                  <a:rPr lang="en-US" sz="2200" dirty="0"/>
                  <a:t>(</a:t>
                </a:r>
                <a:r>
                  <a:rPr lang="en-US" sz="2200" i="1" dirty="0"/>
                  <a:t>X </a:t>
                </a:r>
                <a:r>
                  <a:rPr lang="en-US" sz="2200" dirty="0">
                    <a:sym typeface="Symbol" pitchFamily="18" charset="2"/>
                  </a:rPr>
                  <a:t> </a:t>
                </a:r>
                <a:r>
                  <a:rPr lang="en-US" sz="2200" dirty="0"/>
                  <a:t>1) =                                      = 0.8516</a:t>
                </a:r>
                <a:endParaRPr lang="ms-MY" sz="2200" dirty="0"/>
              </a:p>
              <a:p>
                <a:pPr>
                  <a:buNone/>
                  <a:defRPr/>
                </a:pPr>
                <a:r>
                  <a:rPr lang="en-US" sz="2200" i="1" dirty="0"/>
                  <a:t>	</a:t>
                </a:r>
                <a:r>
                  <a:rPr lang="en-US" sz="2200" dirty="0"/>
                  <a:t>3) Let </a:t>
                </a:r>
                <a:r>
                  <a:rPr lang="en-US" sz="2200" dirty="0">
                    <a:sym typeface="Symbol" pitchFamily="18" charset="2"/>
                  </a:rPr>
                  <a:t>Y be number of customers arrived at a department store during a period of 30-second. </a:t>
                </a:r>
                <a:r>
                  <a:rPr lang="en-US" sz="2200" i="1" dirty="0"/>
                  <a:t>Y</a:t>
                </a:r>
                <a:r>
                  <a:rPr lang="en-US" sz="2200" dirty="0"/>
                  <a:t> ~ </a:t>
                </a:r>
                <a:r>
                  <a:rPr lang="en-US" sz="2200" i="1" dirty="0"/>
                  <a:t>Poi</a:t>
                </a:r>
                <a:r>
                  <a:rPr lang="en-US" sz="2200" dirty="0"/>
                  <a:t>(</a:t>
                </a:r>
                <a14:m>
                  <m:oMath xmlns:m="http://schemas.openxmlformats.org/officeDocument/2006/math">
                    <m:r>
                      <a:rPr lang="el-GR" sz="2200" i="1">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3.4</m:t>
                        </m:r>
                      </m:num>
                      <m:den>
                        <m:r>
                          <a:rPr lang="en-US" sz="2200" b="0" i="1" smtClean="0">
                            <a:latin typeface="Cambria Math" panose="02040503050406030204" pitchFamily="18" charset="0"/>
                            <a:ea typeface="Cambria Math" panose="02040503050406030204" pitchFamily="18" charset="0"/>
                          </a:rPr>
                          <m:t>2</m:t>
                        </m:r>
                      </m:den>
                    </m:f>
                    <m:r>
                      <a:rPr lang="en-US" sz="2200" b="0" i="1" smtClean="0">
                        <a:latin typeface="Cambria Math" panose="02040503050406030204" pitchFamily="18" charset="0"/>
                        <a:ea typeface="Cambria Math" panose="02040503050406030204" pitchFamily="18" charset="0"/>
                      </a:rPr>
                      <m:t>=</m:t>
                    </m:r>
                  </m:oMath>
                </a14:m>
                <a:r>
                  <a:rPr lang="en-US" sz="2200" dirty="0"/>
                  <a:t>1.7),    </a:t>
                </a:r>
              </a:p>
              <a:p>
                <a:pPr>
                  <a:buNone/>
                  <a:defRPr/>
                </a:pPr>
                <a:r>
                  <a:rPr lang="en-US" sz="2200" i="1" dirty="0"/>
                  <a:t>               P</a:t>
                </a:r>
                <a:r>
                  <a:rPr lang="en-US" sz="2200" dirty="0"/>
                  <a:t>(</a:t>
                </a:r>
                <a:r>
                  <a:rPr lang="en-US" sz="2200" i="1" dirty="0"/>
                  <a:t>Y </a:t>
                </a:r>
                <a:r>
                  <a:rPr lang="en-US" sz="2200" dirty="0">
                    <a:sym typeface="Symbol" pitchFamily="18" charset="2"/>
                  </a:rPr>
                  <a:t> </a:t>
                </a:r>
                <a:r>
                  <a:rPr lang="en-US" sz="2200" dirty="0"/>
                  <a:t>1) = 1-P(Y=0</a:t>
                </a:r>
                <a:r>
                  <a:rPr lang="en-US" sz="2200"/>
                  <a:t>) =                                              = </a:t>
                </a:r>
                <a:r>
                  <a:rPr lang="en-US" sz="2200" dirty="0"/>
                  <a:t>0.8173</a:t>
                </a:r>
                <a:endParaRPr lang="ms-MY" sz="2200" dirty="0"/>
              </a:p>
              <a:p>
                <a:pPr marL="520700" lvl="2" indent="-406400" eaLnBrk="1" hangingPunct="1">
                  <a:defRPr/>
                </a:pPr>
                <a:endParaRPr lang="en-US" sz="2200" dirty="0"/>
              </a:p>
            </p:txBody>
          </p:sp>
        </mc:Choice>
        <mc:Fallback xmlns="">
          <p:sp>
            <p:nvSpPr>
              <p:cNvPr id="34818" name="Rectangle 8"/>
              <p:cNvSpPr>
                <a:spLocks noGrp="1" noRot="1" noChangeAspect="1" noMove="1" noResize="1" noEditPoints="1" noAdjustHandles="1" noChangeArrowheads="1" noChangeShapeType="1" noTextEdit="1"/>
              </p:cNvSpPr>
              <p:nvPr>
                <p:ph idx="1"/>
              </p:nvPr>
            </p:nvSpPr>
            <p:spPr>
              <a:xfrm>
                <a:off x="295396" y="827882"/>
                <a:ext cx="8229600" cy="4520365"/>
              </a:xfrm>
              <a:blipFill>
                <a:blip r:embed="rId3"/>
                <a:stretch>
                  <a:fillRect l="-963" t="-1080" r="-889" b="-22672"/>
                </a:stretch>
              </a:blipFill>
            </p:spPr>
            <p:txBody>
              <a:bodyPr/>
              <a:lstStyle/>
              <a:p>
                <a:r>
                  <a:rPr lang="en-US">
                    <a:noFill/>
                  </a:rPr>
                  <a:t> </a:t>
                </a:r>
              </a:p>
            </p:txBody>
          </p:sp>
        </mc:Fallback>
      </mc:AlternateContent>
      <p:sp>
        <p:nvSpPr>
          <p:cNvPr id="34820" name="Rectangle 6"/>
          <p:cNvSpPr>
            <a:spLocks noGrp="1"/>
          </p:cNvSpPr>
          <p:nvPr>
            <p:ph type="title"/>
          </p:nvPr>
        </p:nvSpPr>
        <p:spPr>
          <a:xfrm>
            <a:off x="231228" y="46833"/>
            <a:ext cx="8293768" cy="781049"/>
          </a:xfrm>
        </p:spPr>
        <p:txBody>
          <a:bodyPr/>
          <a:lstStyle/>
          <a:p>
            <a:pPr eaLnBrk="1" hangingPunct="1"/>
            <a:r>
              <a:rPr lang="en-US" b="1" dirty="0"/>
              <a:t>Example 4</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24</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2" name="Rectangle 8"/>
              <p:cNvSpPr>
                <a:spLocks noGrp="1"/>
              </p:cNvSpPr>
              <p:nvPr>
                <p:ph idx="1"/>
              </p:nvPr>
            </p:nvSpPr>
            <p:spPr/>
            <p:txBody>
              <a:bodyPr/>
              <a:lstStyle/>
              <a:p>
                <a:pPr marL="520700" lvl="2" indent="-406400" eaLnBrk="1" hangingPunct="1"/>
                <a:r>
                  <a:rPr lang="en-US" dirty="0"/>
                  <a:t>Binomial distribution is defined by two parameters </a:t>
                </a:r>
                <a:r>
                  <a:rPr lang="en-US" i="1" dirty="0"/>
                  <a:t>n</a:t>
                </a:r>
                <a:r>
                  <a:rPr lang="en-US" dirty="0"/>
                  <a:t> and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t>.</a:t>
                </a:r>
              </a:p>
              <a:p>
                <a:pPr marL="520700" lvl="2" indent="-406400" eaLnBrk="1" hangingPunct="1"/>
                <a:r>
                  <a:rPr lang="en-US" dirty="0"/>
                  <a:t>The mean of the Binomial is np</a:t>
                </a:r>
                <a:r>
                  <a:rPr lang="en-US" i="1" dirty="0"/>
                  <a:t>.</a:t>
                </a:r>
              </a:p>
              <a:p>
                <a:pPr marL="520700" lvl="2" indent="-406400" eaLnBrk="1" hangingPunct="1"/>
                <a:r>
                  <a:rPr lang="en-US" dirty="0"/>
                  <a:t>The variance of the Binomial is np(1-p).</a:t>
                </a:r>
              </a:p>
              <a:p>
                <a:pPr marL="520700" lvl="2" indent="-406400" eaLnBrk="1" hangingPunct="1"/>
                <a:r>
                  <a:rPr lang="en-US" dirty="0"/>
                  <a:t>Three conditions for Binomial</a:t>
                </a:r>
              </a:p>
              <a:p>
                <a:pPr marL="520700" lvl="2" indent="-406400" defTabSz="341313" eaLnBrk="1" hangingPunct="1">
                  <a:buFontTx/>
                  <a:buNone/>
                </a:pPr>
                <a:r>
                  <a:rPr lang="en-US" dirty="0"/>
                  <a:t>		1) Outcome is binary.</a:t>
                </a:r>
              </a:p>
              <a:p>
                <a:pPr marL="520700" lvl="2" indent="-406400" defTabSz="341313" eaLnBrk="1" hangingPunct="1">
                  <a:buFontTx/>
                  <a:buNone/>
                </a:pPr>
                <a:r>
                  <a:rPr lang="en-US" dirty="0"/>
                  <a:t>		2) We have </a:t>
                </a:r>
                <a:r>
                  <a:rPr lang="en-US" i="1" dirty="0"/>
                  <a:t>n</a:t>
                </a:r>
                <a:r>
                  <a:rPr lang="en-US" dirty="0"/>
                  <a:t> independent trials.</a:t>
                </a:r>
              </a:p>
              <a:p>
                <a:pPr marL="520700" lvl="2" indent="-406400" defTabSz="341313" eaLnBrk="1" hangingPunct="1">
                  <a:buFontTx/>
                  <a:buNone/>
                </a:pPr>
                <a:r>
                  <a:rPr lang="en-US" dirty="0"/>
                  <a:t>		3) Probability of success must stay constant.</a:t>
                </a:r>
              </a:p>
              <a:p>
                <a:pPr marL="520700" lvl="2" indent="-406400" eaLnBrk="1" hangingPunct="1"/>
                <a:r>
                  <a:rPr lang="en-US" dirty="0"/>
                  <a:t>Poisson distribution is defined by the parameter </a:t>
                </a:r>
                <a14:m>
                  <m:oMath xmlns:m="http://schemas.openxmlformats.org/officeDocument/2006/math">
                    <m:r>
                      <a:rPr lang="el-GR" i="1">
                        <a:latin typeface="Cambria Math" panose="02040503050406030204" pitchFamily="18" charset="0"/>
                        <a:ea typeface="Cambria Math" panose="02040503050406030204" pitchFamily="18" charset="0"/>
                      </a:rPr>
                      <m:t>𝜇</m:t>
                    </m:r>
                  </m:oMath>
                </a14:m>
                <a:r>
                  <a:rPr lang="en-US" dirty="0">
                    <a:sym typeface="Symbol" pitchFamily="18" charset="2"/>
                  </a:rPr>
                  <a:t>. </a:t>
                </a:r>
              </a:p>
              <a:p>
                <a:pPr marL="520700" lvl="2" indent="-406400" eaLnBrk="1" hangingPunct="1"/>
                <a:r>
                  <a:rPr lang="en-US" dirty="0"/>
                  <a:t>Both mean and variance of the Poisson is </a:t>
                </a:r>
                <a14:m>
                  <m:oMath xmlns:m="http://schemas.openxmlformats.org/officeDocument/2006/math">
                    <m:r>
                      <a:rPr lang="el-GR" i="1">
                        <a:latin typeface="Cambria Math" panose="02040503050406030204" pitchFamily="18" charset="0"/>
                        <a:ea typeface="Cambria Math" panose="02040503050406030204" pitchFamily="18" charset="0"/>
                      </a:rPr>
                      <m:t>𝜇</m:t>
                    </m:r>
                  </m:oMath>
                </a14:m>
                <a:r>
                  <a:rPr lang="en-US" dirty="0">
                    <a:sym typeface="Symbol" pitchFamily="18" charset="2"/>
                  </a:rPr>
                  <a:t>.</a:t>
                </a:r>
                <a:endParaRPr lang="en-US" dirty="0"/>
              </a:p>
              <a:p>
                <a:pPr marL="536575" indent="-441325" eaLnBrk="1" hangingPunct="1"/>
                <a:r>
                  <a:rPr lang="en-US" dirty="0"/>
                  <a:t>The Poisson is used to find the probability of certain number of outcomes occurring over an interval.</a:t>
                </a:r>
              </a:p>
              <a:p>
                <a:pPr marL="520700" lvl="2" indent="-406400" eaLnBrk="1" hangingPunct="1">
                  <a:buFontTx/>
                  <a:buNone/>
                </a:pPr>
                <a:endParaRPr lang="en-US" dirty="0"/>
              </a:p>
            </p:txBody>
          </p:sp>
        </mc:Choice>
        <mc:Fallback xmlns="">
          <p:sp>
            <p:nvSpPr>
              <p:cNvPr id="35842" name="Rectangle 8"/>
              <p:cNvSpPr>
                <a:spLocks noGrp="1" noRot="1" noChangeAspect="1" noMove="1" noResize="1" noEditPoints="1" noAdjustHandles="1" noChangeArrowheads="1" noChangeShapeType="1" noTextEdit="1"/>
              </p:cNvSpPr>
              <p:nvPr>
                <p:ph idx="1"/>
              </p:nvPr>
            </p:nvSpPr>
            <p:spPr>
              <a:blipFill>
                <a:blip r:embed="rId3"/>
                <a:stretch>
                  <a:fillRect t="-1350" r="-1556" b="-8637"/>
                </a:stretch>
              </a:blipFill>
            </p:spPr>
            <p:txBody>
              <a:bodyPr/>
              <a:lstStyle/>
              <a:p>
                <a:r>
                  <a:rPr lang="en-US">
                    <a:noFill/>
                  </a:rPr>
                  <a:t> </a:t>
                </a:r>
              </a:p>
            </p:txBody>
          </p:sp>
        </mc:Fallback>
      </mc:AlternateContent>
      <p:sp>
        <p:nvSpPr>
          <p:cNvPr id="35844" name="Rectangle 6"/>
          <p:cNvSpPr>
            <a:spLocks noGrp="1"/>
          </p:cNvSpPr>
          <p:nvPr>
            <p:ph type="title"/>
          </p:nvPr>
        </p:nvSpPr>
        <p:spPr/>
        <p:txBody>
          <a:bodyPr/>
          <a:lstStyle/>
          <a:p>
            <a:pPr eaLnBrk="1" hangingPunct="1"/>
            <a:r>
              <a:rPr lang="en-US" b="1" dirty="0"/>
              <a:t>Summary</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25</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p:cNvSpPr>
          <p:nvPr>
            <p:ph idx="1"/>
          </p:nvPr>
        </p:nvSpPr>
        <p:spPr/>
        <p:txBody>
          <a:bodyPr/>
          <a:lstStyle/>
          <a:p>
            <a:pPr marL="93663" lvl="2" indent="20638" algn="just" eaLnBrk="1" hangingPunct="1">
              <a:buFontTx/>
              <a:buNone/>
            </a:pPr>
            <a:r>
              <a:rPr lang="en-US" dirty="0"/>
              <a:t>A report suggests that 75% of Asian children under 20 live with both parents. A random sample of 25 Asian children under 20 is selected, and </a:t>
            </a:r>
            <a:r>
              <a:rPr lang="en-US" i="1" dirty="0"/>
              <a:t>X</a:t>
            </a:r>
            <a:r>
              <a:rPr lang="en-US" dirty="0"/>
              <a:t> is the binomial random variable for the number of these 25 who live with both parents.</a:t>
            </a:r>
          </a:p>
          <a:p>
            <a:pPr marL="520700" lvl="2" indent="-406400" algn="just" eaLnBrk="1" hangingPunct="1">
              <a:buFontTx/>
              <a:buNone/>
            </a:pPr>
            <a:r>
              <a:rPr lang="en-US" dirty="0"/>
              <a:t>1) Define the parameters of the distribution of </a:t>
            </a:r>
            <a:r>
              <a:rPr lang="en-US" i="1" dirty="0"/>
              <a:t>X.</a:t>
            </a:r>
          </a:p>
          <a:p>
            <a:pPr marL="520700" lvl="2" indent="-406400" algn="just" eaLnBrk="1" hangingPunct="1">
              <a:buFontTx/>
              <a:buNone/>
            </a:pPr>
            <a:r>
              <a:rPr lang="en-US" dirty="0"/>
              <a:t>2) Find P(</a:t>
            </a:r>
            <a:r>
              <a:rPr lang="en-US" i="1" dirty="0"/>
              <a:t>X</a:t>
            </a:r>
            <a:r>
              <a:rPr lang="en-US" dirty="0"/>
              <a:t> = 15).</a:t>
            </a:r>
          </a:p>
          <a:p>
            <a:pPr marL="520700" lvl="2" indent="-406400" algn="just" eaLnBrk="1" hangingPunct="1">
              <a:buFontTx/>
              <a:buNone/>
            </a:pPr>
            <a:r>
              <a:rPr lang="en-US" dirty="0"/>
              <a:t>3) Find the probability that 11 or fewer live with both parents.</a:t>
            </a:r>
          </a:p>
        </p:txBody>
      </p:sp>
      <p:sp>
        <p:nvSpPr>
          <p:cNvPr id="36868" name="Rectangle 6"/>
          <p:cNvSpPr>
            <a:spLocks noGrp="1"/>
          </p:cNvSpPr>
          <p:nvPr>
            <p:ph type="title"/>
          </p:nvPr>
        </p:nvSpPr>
        <p:spPr/>
        <p:txBody>
          <a:bodyPr/>
          <a:lstStyle/>
          <a:p>
            <a:pPr eaLnBrk="1" hangingPunct="1"/>
            <a:r>
              <a:rPr lang="en-US" b="1" dirty="0"/>
              <a:t>Exercise 1</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26</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Grp="1"/>
          </p:cNvSpPr>
          <p:nvPr>
            <p:ph idx="1"/>
          </p:nvPr>
        </p:nvSpPr>
        <p:spPr/>
        <p:txBody>
          <a:bodyPr/>
          <a:lstStyle/>
          <a:p>
            <a:pPr marL="0" lvl="2" indent="0" algn="just" eaLnBrk="1" hangingPunct="1">
              <a:buFontTx/>
              <a:buNone/>
            </a:pPr>
            <a:r>
              <a:rPr lang="en-US" dirty="0"/>
              <a:t>A study indicates that 4% of American teenagers have tattoos. A sample of 30 teenagers is randomly selected. Let </a:t>
            </a:r>
            <a:r>
              <a:rPr lang="en-US" i="1" dirty="0"/>
              <a:t>X</a:t>
            </a:r>
            <a:r>
              <a:rPr lang="en-US" dirty="0"/>
              <a:t>  be the number of teenagers who have tattoos.</a:t>
            </a:r>
          </a:p>
          <a:p>
            <a:pPr marL="457200" lvl="2" indent="-457200" algn="just" eaLnBrk="1" hangingPunct="1">
              <a:buFontTx/>
              <a:buAutoNum type="alphaLcParenBoth"/>
            </a:pPr>
            <a:r>
              <a:rPr lang="en-US" dirty="0"/>
              <a:t>Define the parameters of the distribution of </a:t>
            </a:r>
            <a:r>
              <a:rPr lang="en-US" i="1" dirty="0"/>
              <a:t>X.</a:t>
            </a:r>
          </a:p>
          <a:p>
            <a:pPr marL="457200" lvl="2" indent="-457200" algn="just" eaLnBrk="1" hangingPunct="1">
              <a:buFontTx/>
              <a:buAutoNum type="alphaLcParenBoth"/>
            </a:pPr>
            <a:r>
              <a:rPr lang="en-US" dirty="0"/>
              <a:t>What values do </a:t>
            </a:r>
            <a:r>
              <a:rPr lang="en-US" i="1" dirty="0"/>
              <a:t>X</a:t>
            </a:r>
            <a:r>
              <a:rPr lang="en-US" dirty="0"/>
              <a:t> take on?</a:t>
            </a:r>
          </a:p>
          <a:p>
            <a:pPr marL="457200" lvl="2" indent="-457200" algn="just" eaLnBrk="1" hangingPunct="1">
              <a:buFontTx/>
              <a:buAutoNum type="alphaLcParenBoth"/>
            </a:pPr>
            <a:r>
              <a:rPr lang="en-US" dirty="0"/>
              <a:t>Find the probability that exactly 3 teenagers have tattoos.</a:t>
            </a:r>
          </a:p>
          <a:p>
            <a:pPr marL="457200" lvl="2" indent="-457200" algn="just" eaLnBrk="1" hangingPunct="1">
              <a:buFontTx/>
              <a:buAutoNum type="alphaLcParenBoth"/>
            </a:pPr>
            <a:r>
              <a:rPr lang="en-US" dirty="0"/>
              <a:t>Find the mean and variance of </a:t>
            </a:r>
            <a:r>
              <a:rPr lang="en-US" i="1" dirty="0"/>
              <a:t>X</a:t>
            </a:r>
            <a:r>
              <a:rPr lang="en-US" dirty="0"/>
              <a:t>.</a:t>
            </a:r>
          </a:p>
          <a:p>
            <a:pPr marL="457200" lvl="2" indent="-457200" algn="just" eaLnBrk="1" hangingPunct="1">
              <a:buFontTx/>
              <a:buAutoNum type="alphaLcParenBoth"/>
            </a:pPr>
            <a:endParaRPr lang="en-US" dirty="0"/>
          </a:p>
          <a:p>
            <a:pPr marL="0" lvl="2" indent="0" algn="just" eaLnBrk="1" hangingPunct="1">
              <a:buFontTx/>
              <a:buNone/>
            </a:pPr>
            <a:endParaRPr lang="en-US" dirty="0"/>
          </a:p>
        </p:txBody>
      </p:sp>
      <p:sp>
        <p:nvSpPr>
          <p:cNvPr id="37892" name="Rectangle 6"/>
          <p:cNvSpPr>
            <a:spLocks noGrp="1"/>
          </p:cNvSpPr>
          <p:nvPr>
            <p:ph type="title"/>
          </p:nvPr>
        </p:nvSpPr>
        <p:spPr/>
        <p:txBody>
          <a:bodyPr/>
          <a:lstStyle/>
          <a:p>
            <a:pPr eaLnBrk="1" hangingPunct="1"/>
            <a:r>
              <a:rPr lang="en-US" b="1" dirty="0"/>
              <a:t>Exercise 2</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27</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Grp="1"/>
          </p:cNvSpPr>
          <p:nvPr>
            <p:ph idx="1"/>
          </p:nvPr>
        </p:nvSpPr>
        <p:spPr/>
        <p:txBody>
          <a:bodyPr/>
          <a:lstStyle/>
          <a:p>
            <a:pPr marL="0" lvl="2" indent="0" algn="just" eaLnBrk="1" hangingPunct="1">
              <a:buFontTx/>
              <a:buNone/>
            </a:pPr>
            <a:r>
              <a:rPr lang="en-US" dirty="0"/>
              <a:t>A clothing store has determined that 30% of the people who enter the store will make a purchase. Eight people enter the store during a one-hour period. Find</a:t>
            </a:r>
          </a:p>
          <a:p>
            <a:pPr marL="457200" lvl="2" indent="-457200" algn="just" eaLnBrk="1" hangingPunct="1">
              <a:buFontTx/>
              <a:buAutoNum type="alphaLcParenBoth"/>
            </a:pPr>
            <a:r>
              <a:rPr lang="en-US" dirty="0"/>
              <a:t>the probability that exactly four people will make a purchase.</a:t>
            </a:r>
          </a:p>
          <a:p>
            <a:pPr marL="457200" lvl="2" indent="-457200" algn="just" eaLnBrk="1" hangingPunct="1">
              <a:buFontTx/>
              <a:buAutoNum type="alphaLcParenBoth"/>
            </a:pPr>
            <a:r>
              <a:rPr lang="en-US" dirty="0"/>
              <a:t>the probability that at least one person will make a purchase.</a:t>
            </a:r>
          </a:p>
          <a:p>
            <a:pPr marL="457200" lvl="2" indent="-457200" algn="just" eaLnBrk="1" hangingPunct="1">
              <a:buFontTx/>
              <a:buAutoNum type="alphaLcParenBoth"/>
            </a:pPr>
            <a:r>
              <a:rPr lang="en-US" dirty="0"/>
              <a:t>the mean and variance.</a:t>
            </a:r>
          </a:p>
        </p:txBody>
      </p:sp>
      <p:sp>
        <p:nvSpPr>
          <p:cNvPr id="37892" name="Rectangle 6"/>
          <p:cNvSpPr>
            <a:spLocks noGrp="1"/>
          </p:cNvSpPr>
          <p:nvPr>
            <p:ph type="title"/>
          </p:nvPr>
        </p:nvSpPr>
        <p:spPr/>
        <p:txBody>
          <a:bodyPr/>
          <a:lstStyle/>
          <a:p>
            <a:pPr eaLnBrk="1" hangingPunct="1"/>
            <a:r>
              <a:rPr lang="en-US" b="1" dirty="0"/>
              <a:t>Exercise 3</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28</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extLst>
      <p:ext uri="{BB962C8B-B14F-4D97-AF65-F5344CB8AC3E}">
        <p14:creationId xmlns:p14="http://schemas.microsoft.com/office/powerpoint/2010/main" val="150395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Grp="1"/>
          </p:cNvSpPr>
          <p:nvPr>
            <p:ph idx="1"/>
          </p:nvPr>
        </p:nvSpPr>
        <p:spPr/>
        <p:txBody>
          <a:bodyPr/>
          <a:lstStyle/>
          <a:p>
            <a:pPr marL="0" lvl="2" indent="0" algn="just" eaLnBrk="1" hangingPunct="1">
              <a:buFontTx/>
              <a:buNone/>
            </a:pPr>
            <a:r>
              <a:rPr lang="en-US" dirty="0"/>
              <a:t>The number of calls coming per minute into a hotel reservation counter is Poisson random variable with mean 3. Find</a:t>
            </a:r>
          </a:p>
          <a:p>
            <a:pPr marL="457200" lvl="2" indent="-457200" algn="just" eaLnBrk="1" hangingPunct="1">
              <a:buFontTx/>
              <a:buAutoNum type="alphaLcParenBoth"/>
            </a:pPr>
            <a:r>
              <a:rPr lang="en-US" dirty="0"/>
              <a:t>the probability that no calls come in a given 1 minute period.</a:t>
            </a:r>
          </a:p>
          <a:p>
            <a:pPr marL="457200" lvl="2" indent="-457200" algn="just" eaLnBrk="1" hangingPunct="1">
              <a:buFontTx/>
              <a:buAutoNum type="alphaLcParenBoth"/>
            </a:pPr>
            <a:r>
              <a:rPr lang="en-US" dirty="0"/>
              <a:t>the probability that no more than 8 calls come in any 2-minute period.</a:t>
            </a:r>
            <a:endParaRPr lang="ms-MY" dirty="0"/>
          </a:p>
          <a:p>
            <a:pPr marL="457200" lvl="2" indent="-457200" algn="just" eaLnBrk="1" hangingPunct="1">
              <a:buFontTx/>
              <a:buAutoNum type="alphaLcParenBoth"/>
            </a:pPr>
            <a:r>
              <a:rPr lang="en-US" dirty="0"/>
              <a:t>the probability that exactly  2 calls in any 30-second period.</a:t>
            </a:r>
            <a:endParaRPr lang="ms-MY" dirty="0"/>
          </a:p>
          <a:p>
            <a:pPr marL="457200" lvl="2" indent="-457200" algn="just" eaLnBrk="1" hangingPunct="1">
              <a:buFontTx/>
              <a:buAutoNum type="alphaLcParenBoth"/>
            </a:pPr>
            <a:r>
              <a:rPr lang="en-US" dirty="0"/>
              <a:t>the mean and variance.</a:t>
            </a:r>
          </a:p>
        </p:txBody>
      </p:sp>
      <p:sp>
        <p:nvSpPr>
          <p:cNvPr id="37892" name="Rectangle 6"/>
          <p:cNvSpPr>
            <a:spLocks noGrp="1"/>
          </p:cNvSpPr>
          <p:nvPr>
            <p:ph type="title"/>
          </p:nvPr>
        </p:nvSpPr>
        <p:spPr/>
        <p:txBody>
          <a:bodyPr/>
          <a:lstStyle/>
          <a:p>
            <a:pPr eaLnBrk="1" hangingPunct="1"/>
            <a:r>
              <a:rPr lang="en-US" b="1" dirty="0"/>
              <a:t>Exercise 4</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29</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extLst>
      <p:ext uri="{BB962C8B-B14F-4D97-AF65-F5344CB8AC3E}">
        <p14:creationId xmlns:p14="http://schemas.microsoft.com/office/powerpoint/2010/main" val="129353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4" name="Rectangle 8"/>
              <p:cNvSpPr>
                <a:spLocks noGrp="1"/>
              </p:cNvSpPr>
              <p:nvPr>
                <p:ph idx="1"/>
              </p:nvPr>
            </p:nvSpPr>
            <p:spPr/>
            <p:txBody>
              <a:bodyPr/>
              <a:lstStyle/>
              <a:p>
                <a:pPr marL="519113" lvl="2" indent="-404813" algn="just" eaLnBrk="1" hangingPunct="1"/>
                <a:r>
                  <a:rPr lang="en-US" dirty="0">
                    <a:solidFill>
                      <a:schemeClr val="tx1"/>
                    </a:solidFill>
                  </a:rPr>
                  <a:t>Arises when investigating proportions.</a:t>
                </a:r>
              </a:p>
              <a:p>
                <a:pPr marL="804863" lvl="3" indent="-233363" algn="just" eaLnBrk="1" hangingPunct="1"/>
                <a:r>
                  <a:rPr lang="en-US" dirty="0">
                    <a:solidFill>
                      <a:schemeClr val="tx1"/>
                    </a:solidFill>
                  </a:rPr>
                  <a:t>E.g., proportion of TMA1201 students who wear glasses.</a:t>
                </a:r>
              </a:p>
              <a:p>
                <a:pPr marL="804863" lvl="3" indent="-233363" algn="just" eaLnBrk="1" hangingPunct="1"/>
                <a:r>
                  <a:rPr lang="en-US" dirty="0">
                    <a:solidFill>
                      <a:schemeClr val="tx1"/>
                    </a:solidFill>
                  </a:rPr>
                  <a:t>Each student either wears or does not wear glasses (binary outcome).</a:t>
                </a:r>
              </a:p>
              <a:p>
                <a:pPr marL="520700" lvl="2" indent="-406400" algn="just" eaLnBrk="1" hangingPunct="1"/>
                <a:r>
                  <a:rPr lang="en-US" dirty="0">
                    <a:solidFill>
                      <a:schemeClr val="tx1"/>
                    </a:solidFill>
                  </a:rPr>
                  <a:t>Let </a:t>
                </a:r>
                <a:r>
                  <a:rPr lang="en-US" i="1" dirty="0">
                    <a:solidFill>
                      <a:schemeClr val="tx1"/>
                    </a:solidFill>
                  </a:rPr>
                  <a:t>Y</a:t>
                </a:r>
                <a:r>
                  <a:rPr lang="en-US" dirty="0">
                    <a:solidFill>
                      <a:schemeClr val="tx1"/>
                    </a:solidFill>
                  </a:rPr>
                  <a:t> be the random variable for an individual outcome of a person in the population that we are interested in.</a:t>
                </a:r>
              </a:p>
              <a:p>
                <a:pPr marL="520700" lvl="2" indent="-406400" algn="just" eaLnBrk="1" hangingPunct="1"/>
                <a:r>
                  <a:rPr lang="en-US" dirty="0">
                    <a:solidFill>
                      <a:schemeClr val="tx1"/>
                    </a:solidFill>
                  </a:rPr>
                  <a:t>There are two outcomes: </a:t>
                </a:r>
                <a:r>
                  <a:rPr lang="en-US" i="1" dirty="0">
                    <a:solidFill>
                      <a:schemeClr val="tx1"/>
                    </a:solidFill>
                  </a:rPr>
                  <a:t>Y</a:t>
                </a:r>
                <a:r>
                  <a:rPr lang="en-US" dirty="0">
                    <a:solidFill>
                      <a:schemeClr val="tx1"/>
                    </a:solidFill>
                  </a:rPr>
                  <a:t> = 1 and </a:t>
                </a:r>
                <a:r>
                  <a:rPr lang="en-US" i="1" dirty="0">
                    <a:solidFill>
                      <a:schemeClr val="tx1"/>
                    </a:solidFill>
                  </a:rPr>
                  <a:t>Y</a:t>
                </a:r>
                <a:r>
                  <a:rPr lang="en-US" dirty="0">
                    <a:solidFill>
                      <a:schemeClr val="tx1"/>
                    </a:solidFill>
                  </a:rPr>
                  <a:t> = 0. Generally speaking, these refer to “Success” and “Failure” respectively.</a:t>
                </a:r>
              </a:p>
              <a:p>
                <a:pPr marL="520700" lvl="2" indent="-406400" algn="just" eaLnBrk="1" hangingPunct="1"/>
                <a:r>
                  <a:rPr lang="en-US" dirty="0">
                    <a:solidFill>
                      <a:schemeClr val="tx1"/>
                    </a:solidFill>
                  </a:rPr>
                  <a:t>The parameter</a:t>
                </a:r>
                <a14:m>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 </m:t>
                    </m:r>
                    <m:r>
                      <a:rPr lang="el-GR" b="0"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represents the unknown proportion of 1's occurring.</a:t>
                </a:r>
              </a:p>
            </p:txBody>
          </p:sp>
        </mc:Choice>
        <mc:Fallback xmlns="">
          <p:sp>
            <p:nvSpPr>
              <p:cNvPr id="13314" name="Rectangle 8"/>
              <p:cNvSpPr>
                <a:spLocks noGrp="1" noRot="1" noChangeAspect="1" noMove="1" noResize="1" noEditPoints="1" noAdjustHandles="1" noChangeArrowheads="1" noChangeShapeType="1" noTextEdit="1"/>
              </p:cNvSpPr>
              <p:nvPr>
                <p:ph idx="1"/>
              </p:nvPr>
            </p:nvSpPr>
            <p:spPr>
              <a:blipFill>
                <a:blip r:embed="rId3"/>
                <a:stretch>
                  <a:fillRect t="-1350" r="-1111" b="-2159"/>
                </a:stretch>
              </a:blipFill>
            </p:spPr>
            <p:txBody>
              <a:bodyPr/>
              <a:lstStyle/>
              <a:p>
                <a:r>
                  <a:rPr lang="en-US">
                    <a:noFill/>
                  </a:rPr>
                  <a:t> </a:t>
                </a:r>
              </a:p>
            </p:txBody>
          </p:sp>
        </mc:Fallback>
      </mc:AlternateContent>
      <p:sp>
        <p:nvSpPr>
          <p:cNvPr id="13316" name="Rectangle 6"/>
          <p:cNvSpPr>
            <a:spLocks noGrp="1"/>
          </p:cNvSpPr>
          <p:nvPr>
            <p:ph type="title"/>
          </p:nvPr>
        </p:nvSpPr>
        <p:spPr/>
        <p:txBody>
          <a:bodyPr/>
          <a:lstStyle/>
          <a:p>
            <a:pPr eaLnBrk="1" hangingPunct="1"/>
            <a:r>
              <a:rPr lang="en-US" b="1" dirty="0"/>
              <a:t>Bernoulli Distribution</a:t>
            </a:r>
          </a:p>
        </p:txBody>
      </p:sp>
      <p:sp>
        <p:nvSpPr>
          <p:cNvPr id="13315" name="Slide Number Placeholder 6"/>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fld id="{F178AC56-8768-46BF-9470-E734BCEEE46D}" type="slidenum">
              <a:rPr lang="en-US" smtClean="0"/>
              <a:pPr eaLnBrk="1" fontAlgn="base" hangingPunct="1">
                <a:spcBef>
                  <a:spcPct val="0"/>
                </a:spcBef>
                <a:spcAft>
                  <a:spcPct val="0"/>
                </a:spcAft>
                <a:defRPr/>
              </a:pPr>
              <a:t>3</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p:cNvSpPr>
          <p:nvPr>
            <p:ph idx="1"/>
          </p:nvPr>
        </p:nvSpPr>
        <p:spPr/>
        <p:txBody>
          <a:bodyPr/>
          <a:lstStyle/>
          <a:p>
            <a:pPr marL="520700" lvl="2" indent="-406400" eaLnBrk="1" hangingPunct="1"/>
            <a:r>
              <a:rPr lang="en-US" dirty="0"/>
              <a:t>The probability distribution of </a:t>
            </a:r>
            <a:r>
              <a:rPr lang="en-US" i="1" dirty="0"/>
              <a:t>Y</a:t>
            </a:r>
            <a:r>
              <a:rPr lang="en-US" dirty="0"/>
              <a:t> is:</a:t>
            </a:r>
          </a:p>
        </p:txBody>
      </p:sp>
      <p:sp>
        <p:nvSpPr>
          <p:cNvPr id="9" name="Rectangle 6"/>
          <p:cNvSpPr>
            <a:spLocks noGrp="1"/>
          </p:cNvSpPr>
          <p:nvPr>
            <p:ph type="title"/>
          </p:nvPr>
        </p:nvSpPr>
        <p:spPr/>
        <p:txBody>
          <a:bodyPr/>
          <a:lstStyle/>
          <a:p>
            <a:pPr eaLnBrk="1" hangingPunct="1"/>
            <a:r>
              <a:rPr lang="en-US" b="1" dirty="0"/>
              <a:t>Bernoulli Distribution</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4</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mc:AlternateContent xmlns:mc="http://schemas.openxmlformats.org/markup-compatibility/2006">
        <mc:Choice xmlns:a14="http://schemas.microsoft.com/office/drawing/2010/main" Requires="a14">
          <p:graphicFrame>
            <p:nvGraphicFramePr>
              <p:cNvPr id="105559" name="Group 87"/>
              <p:cNvGraphicFramePr>
                <a:graphicFrameLocks noGrp="1"/>
              </p:cNvGraphicFramePr>
              <p:nvPr>
                <p:extLst>
                  <p:ext uri="{D42A27DB-BD31-4B8C-83A1-F6EECF244321}">
                    <p14:modId xmlns:p14="http://schemas.microsoft.com/office/powerpoint/2010/main" val="597806726"/>
                  </p:ext>
                </p:extLst>
              </p:nvPr>
            </p:nvGraphicFramePr>
            <p:xfrm>
              <a:off x="1080868" y="2362200"/>
              <a:ext cx="5029200" cy="114300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rebuchet MS" pitchFamily="34" charset="0"/>
                            </a:rPr>
                            <a:t>Y</a:t>
                          </a:r>
                          <a:r>
                            <a:rPr kumimoji="0" lang="en-US" sz="2000" b="0" i="0" u="none" strike="noStrike" cap="none" normalizeH="0" baseline="0" dirty="0">
                              <a:ln>
                                <a:noFill/>
                              </a:ln>
                              <a:solidFill>
                                <a:schemeClr val="tx1"/>
                              </a:solidFill>
                              <a:effectLst/>
                              <a:latin typeface="Trebuchet MS" pitchFamily="34" charset="0"/>
                            </a:rPr>
                            <a:t> = </a:t>
                          </a:r>
                          <a:r>
                            <a:rPr kumimoji="0" lang="en-US" sz="2000" b="0" i="1" u="none" strike="noStrike" cap="none" normalizeH="0" baseline="0" dirty="0">
                              <a:ln>
                                <a:noFill/>
                              </a:ln>
                              <a:solidFill>
                                <a:schemeClr val="tx1"/>
                              </a:solidFill>
                              <a:effectLst/>
                              <a:latin typeface="Trebuchet MS" pitchFamily="34" charset="0"/>
                            </a:rPr>
                            <a:t>y</a:t>
                          </a:r>
                          <a:endParaRPr kumimoji="0" lang="en-US" sz="2000" b="0" i="0" u="none" strike="noStrike" cap="none" normalizeH="0" baseline="-2500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rebuchet MS" pitchFamily="34" charset="0"/>
                            </a:rPr>
                            <a:t>1 (Success)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rebuchet MS" pitchFamily="34" charset="0"/>
                            </a:rPr>
                            <a:t>0 (Failure)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rebuchet MS" pitchFamily="34" charset="0"/>
                            </a:rPr>
                            <a:t>P(</a:t>
                          </a:r>
                          <a:r>
                            <a:rPr kumimoji="0" lang="en-US" sz="2000" b="0" i="1" u="none" strike="noStrike" cap="none" normalizeH="0" baseline="0" dirty="0">
                              <a:ln>
                                <a:noFill/>
                              </a:ln>
                              <a:solidFill>
                                <a:schemeClr val="tx1"/>
                              </a:solidFill>
                              <a:effectLst/>
                              <a:latin typeface="Trebuchet MS" pitchFamily="34" charset="0"/>
                            </a:rPr>
                            <a:t>Y</a:t>
                          </a:r>
                          <a:r>
                            <a:rPr kumimoji="0" lang="en-US" sz="2000" b="0" i="0" u="none" strike="noStrike" cap="none" normalizeH="0" baseline="0" dirty="0">
                              <a:ln>
                                <a:noFill/>
                              </a:ln>
                              <a:solidFill>
                                <a:schemeClr val="tx1"/>
                              </a:solidFill>
                              <a:effectLst/>
                              <a:latin typeface="Trebuchet MS" pitchFamily="34" charset="0"/>
                            </a:rPr>
                            <a:t> = </a:t>
                          </a:r>
                          <a:r>
                            <a:rPr kumimoji="0" lang="en-US" sz="2000" b="0" i="1" u="none" strike="noStrike" cap="none" normalizeH="0" baseline="0" dirty="0">
                              <a:ln>
                                <a:noFill/>
                              </a:ln>
                              <a:solidFill>
                                <a:schemeClr val="tx1"/>
                              </a:solidFill>
                              <a:effectLst/>
                              <a:latin typeface="Trebuchet MS" pitchFamily="34" charset="0"/>
                            </a:rPr>
                            <a:t>y</a:t>
                          </a:r>
                          <a:r>
                            <a:rPr kumimoji="0" lang="en-US" sz="2000" b="0" i="0" u="none" strike="noStrike" cap="none" normalizeH="0" baseline="0" dirty="0">
                              <a:ln>
                                <a:noFill/>
                              </a:ln>
                              <a:solidFill>
                                <a:schemeClr val="tx1"/>
                              </a:solidFill>
                              <a:effectLst/>
                              <a:latin typeface="Trebuchet MS"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panose="02040503050406030204" pitchFamily="18" charset="0"/>
                                  </a:rPr>
                                  <m:t>𝑝</m:t>
                                </m:r>
                              </m:oMath>
                            </m:oMathPara>
                          </a14:m>
                          <a:endParaRPr kumimoji="0" lang="en-US" sz="2000" b="0" i="1"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sz="2000" b="0" i="1" u="none" strike="noStrike" cap="none" normalizeH="0" baseline="0" smtClean="0">
                                    <a:ln>
                                      <a:noFill/>
                                    </a:ln>
                                    <a:solidFill>
                                      <a:schemeClr val="tx1"/>
                                    </a:solidFill>
                                    <a:effectLst/>
                                    <a:latin typeface="Cambria Math" panose="02040503050406030204" pitchFamily="18" charset="0"/>
                                  </a:rPr>
                                  <m:t>1−</m:t>
                                </m:r>
                                <m:r>
                                  <a:rPr kumimoji="0" lang="en-US" sz="2000" b="0" i="1" u="none" strike="noStrike" cap="none" normalizeH="0" baseline="0" smtClean="0">
                                    <a:ln>
                                      <a:noFill/>
                                    </a:ln>
                                    <a:solidFill>
                                      <a:schemeClr val="tx1"/>
                                    </a:solidFill>
                                    <a:effectLst/>
                                    <a:latin typeface="Cambria Math" panose="02040503050406030204" pitchFamily="18" charset="0"/>
                                  </a:rPr>
                                  <m:t>𝑝</m:t>
                                </m:r>
                              </m:oMath>
                            </m:oMathPara>
                          </a14:m>
                          <a:endParaRPr kumimoji="0" lang="en-US" sz="2000" b="0" i="1"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Choice>
        <mc:Fallback>
          <p:graphicFrame>
            <p:nvGraphicFramePr>
              <p:cNvPr id="105559" name="Group 87"/>
              <p:cNvGraphicFramePr>
                <a:graphicFrameLocks noGrp="1"/>
              </p:cNvGraphicFramePr>
              <p:nvPr>
                <p:extLst>
                  <p:ext uri="{D42A27DB-BD31-4B8C-83A1-F6EECF244321}">
                    <p14:modId xmlns:p14="http://schemas.microsoft.com/office/powerpoint/2010/main" val="597806726"/>
                  </p:ext>
                </p:extLst>
              </p:nvPr>
            </p:nvGraphicFramePr>
            <p:xfrm>
              <a:off x="1080868" y="2362200"/>
              <a:ext cx="5029200" cy="114300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rebuchet MS" pitchFamily="34" charset="0"/>
                            </a:rPr>
                            <a:t>Y</a:t>
                          </a:r>
                          <a:r>
                            <a:rPr kumimoji="0" lang="en-US" sz="2000" b="0" i="0" u="none" strike="noStrike" cap="none" normalizeH="0" baseline="0" dirty="0">
                              <a:ln>
                                <a:noFill/>
                              </a:ln>
                              <a:solidFill>
                                <a:schemeClr val="tx1"/>
                              </a:solidFill>
                              <a:effectLst/>
                              <a:latin typeface="Trebuchet MS" pitchFamily="34" charset="0"/>
                            </a:rPr>
                            <a:t> = </a:t>
                          </a:r>
                          <a:r>
                            <a:rPr kumimoji="0" lang="en-US" sz="2000" b="0" i="1" u="none" strike="noStrike" cap="none" normalizeH="0" baseline="0" dirty="0">
                              <a:ln>
                                <a:noFill/>
                              </a:ln>
                              <a:solidFill>
                                <a:schemeClr val="tx1"/>
                              </a:solidFill>
                              <a:effectLst/>
                              <a:latin typeface="Trebuchet MS" pitchFamily="34" charset="0"/>
                            </a:rPr>
                            <a:t>y</a:t>
                          </a:r>
                          <a:endParaRPr kumimoji="0" lang="en-US" sz="2000" b="0" i="0" u="none" strike="noStrike" cap="none" normalizeH="0" baseline="-2500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rebuchet MS" pitchFamily="34" charset="0"/>
                            </a:rPr>
                            <a:t>1 (Success)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rebuchet MS" pitchFamily="34" charset="0"/>
                            </a:rPr>
                            <a:t>0 (Failure)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rebuchet MS" pitchFamily="34" charset="0"/>
                            </a:rPr>
                            <a:t>P(</a:t>
                          </a:r>
                          <a:r>
                            <a:rPr kumimoji="0" lang="en-US" sz="2000" b="0" i="1" u="none" strike="noStrike" cap="none" normalizeH="0" baseline="0" dirty="0">
                              <a:ln>
                                <a:noFill/>
                              </a:ln>
                              <a:solidFill>
                                <a:schemeClr val="tx1"/>
                              </a:solidFill>
                              <a:effectLst/>
                              <a:latin typeface="Trebuchet MS" pitchFamily="34" charset="0"/>
                            </a:rPr>
                            <a:t>Y</a:t>
                          </a:r>
                          <a:r>
                            <a:rPr kumimoji="0" lang="en-US" sz="2000" b="0" i="0" u="none" strike="noStrike" cap="none" normalizeH="0" baseline="0" dirty="0">
                              <a:ln>
                                <a:noFill/>
                              </a:ln>
                              <a:solidFill>
                                <a:schemeClr val="tx1"/>
                              </a:solidFill>
                              <a:effectLst/>
                              <a:latin typeface="Trebuchet MS" pitchFamily="34" charset="0"/>
                            </a:rPr>
                            <a:t> = </a:t>
                          </a:r>
                          <a:r>
                            <a:rPr kumimoji="0" lang="en-US" sz="2000" b="0" i="1" u="none" strike="noStrike" cap="none" normalizeH="0" baseline="0" dirty="0">
                              <a:ln>
                                <a:noFill/>
                              </a:ln>
                              <a:solidFill>
                                <a:schemeClr val="tx1"/>
                              </a:solidFill>
                              <a:effectLst/>
                              <a:latin typeface="Trebuchet MS" pitchFamily="34" charset="0"/>
                            </a:rPr>
                            <a:t>y</a:t>
                          </a:r>
                          <a:r>
                            <a:rPr kumimoji="0" lang="en-US" sz="2000" b="0" i="0" u="none" strike="noStrike" cap="none" normalizeH="0" baseline="0" dirty="0">
                              <a:ln>
                                <a:noFill/>
                              </a:ln>
                              <a:solidFill>
                                <a:schemeClr val="tx1"/>
                              </a:solidFill>
                              <a:effectLst/>
                              <a:latin typeface="Trebuchet MS"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00000" t="-94000" r="-100362" b="-3000"/>
                          </a:stretch>
                        </a:blip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200727" t="-94000" r="-727" b="-3000"/>
                          </a:stretch>
                        </a:blipFill>
                      </a:tcPr>
                    </a:tc>
                    <a:extLst>
                      <a:ext uri="{0D108BD9-81ED-4DB2-BD59-A6C34878D82A}">
                        <a16:rowId xmlns:a16="http://schemas.microsoft.com/office/drawing/2014/main" val="10001"/>
                      </a:ext>
                    </a:extLst>
                  </a:tr>
                </a:tbl>
              </a:graphicData>
            </a:graphic>
          </p:graphicFrame>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362" name="Rectangle 8"/>
              <p:cNvSpPr>
                <a:spLocks noGrp="1"/>
              </p:cNvSpPr>
              <p:nvPr>
                <p:ph idx="1"/>
              </p:nvPr>
            </p:nvSpPr>
            <p:spPr/>
            <p:txBody>
              <a:bodyPr/>
              <a:lstStyle/>
              <a:p>
                <a:pPr eaLnBrk="1" hangingPunct="1"/>
                <a:r>
                  <a:rPr lang="en-US" dirty="0">
                    <a:solidFill>
                      <a:schemeClr val="tx1"/>
                    </a:solidFill>
                  </a:rPr>
                  <a:t>We can find the mean of the Bernoulli distribution.</a:t>
                </a:r>
              </a:p>
              <a:p>
                <a:pPr eaLnBrk="1" hangingPunct="1"/>
                <a:r>
                  <a:rPr lang="en-US" dirty="0">
                    <a:solidFill>
                      <a:schemeClr val="tx1"/>
                    </a:solidFill>
                  </a:rPr>
                  <a:t>The mean is colloquially defined as what is the average outcome of an event.</a:t>
                </a:r>
              </a:p>
              <a:p>
                <a:pPr marL="0" indent="0" eaLnBrk="1" hangingPunct="1">
                  <a:buNone/>
                </a:pPr>
                <a:endParaRPr lang="en-US" dirty="0">
                  <a:solidFill>
                    <a:schemeClr val="tx1"/>
                  </a:solidFill>
                </a:endParaRPr>
              </a:p>
              <a:p>
                <a:pPr eaLnBrk="1" hangingPunct="1">
                  <a:buFontTx/>
                  <a:buNone/>
                </a:pPr>
                <a:r>
                  <a:rPr lang="en-US" dirty="0">
                    <a:solidFill>
                      <a:schemeClr val="tx1"/>
                    </a:solidFill>
                  </a:rPr>
                  <a:t>		Mean = </a:t>
                </a:r>
                <a14:m>
                  <m:oMath xmlns:m="http://schemas.openxmlformats.org/officeDocument/2006/math">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i="1">
                        <a:solidFill>
                          <a:schemeClr val="tx1"/>
                        </a:solidFill>
                        <a:latin typeface="Cambria Math" panose="02040503050406030204" pitchFamily="18" charset="0"/>
                        <a:ea typeface="Cambria Math" panose="02040503050406030204" pitchFamily="18" charset="0"/>
                      </a:rPr>
                      <m:t>+0×</m:t>
                    </m:r>
                    <m:d>
                      <m:dPr>
                        <m:ctrlPr>
                          <a:rPr lang="en-US"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𝑝</m:t>
                        </m:r>
                      </m:e>
                    </m:d>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p</a:t>
                </a:r>
              </a:p>
              <a:p>
                <a:pPr eaLnBrk="1" hangingPunct="1">
                  <a:buFontTx/>
                  <a:buNone/>
                </a:pPr>
                <a:endParaRPr lang="en-US" i="1" dirty="0">
                  <a:solidFill>
                    <a:schemeClr val="tx1"/>
                  </a:solidFill>
                </a:endParaRPr>
              </a:p>
              <a:p>
                <a:pPr eaLnBrk="1" hangingPunct="1">
                  <a:buFontTx/>
                  <a:buNone/>
                </a:pPr>
                <a:endParaRPr lang="en-US" i="1" dirty="0">
                  <a:solidFill>
                    <a:schemeClr val="tx1"/>
                  </a:solidFill>
                </a:endParaRPr>
              </a:p>
              <a:p>
                <a:pPr eaLnBrk="1" hangingPunct="1"/>
                <a:r>
                  <a:rPr lang="en-US" dirty="0">
                    <a:solidFill>
                      <a:schemeClr val="tx1"/>
                    </a:solidFill>
                  </a:rPr>
                  <a:t>We can also find the variance of the Bernoulli distribution.</a:t>
                </a:r>
              </a:p>
              <a:p>
                <a:pPr eaLnBrk="1" hangingPunct="1"/>
                <a:endParaRPr lang="en-US" dirty="0">
                  <a:solidFill>
                    <a:schemeClr val="tx1"/>
                  </a:solidFill>
                </a:endParaRPr>
              </a:p>
              <a:p>
                <a:pPr eaLnBrk="1" hangingPunct="1">
                  <a:buFontTx/>
                  <a:buNone/>
                </a:pPr>
                <a:r>
                  <a:rPr lang="en-US" dirty="0">
                    <a:solidFill>
                      <a:schemeClr val="tx1"/>
                    </a:solidFill>
                  </a:rPr>
                  <a:t>	Variance = </a:t>
                </a:r>
                <a14:m>
                  <m:oMath xmlns:m="http://schemas.openxmlformats.org/officeDocument/2006/math">
                    <m:sSup>
                      <m:sSupPr>
                        <m:ctrlPr>
                          <a:rPr lang="en-US" i="1" smtClean="0">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e>
                        </m:d>
                      </m:e>
                      <m:sup>
                        <m:r>
                          <a:rPr lang="en-US" b="0" i="1" smtClean="0">
                            <a:solidFill>
                              <a:schemeClr val="tx1"/>
                            </a:solidFill>
                            <a:latin typeface="Cambria Math" panose="02040503050406030204" pitchFamily="18" charset="0"/>
                          </a:rPr>
                          <m:t>2</m:t>
                        </m:r>
                      </m:sup>
                    </m:sSup>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0−</m:t>
                            </m:r>
                            <m:r>
                              <a:rPr lang="en-US" b="0" i="1" smtClean="0">
                                <a:solidFill>
                                  <a:schemeClr val="tx1"/>
                                </a:solidFill>
                                <a:latin typeface="Cambria Math" panose="02040503050406030204" pitchFamily="18" charset="0"/>
                                <a:ea typeface="Cambria Math" panose="02040503050406030204" pitchFamily="18" charset="0"/>
                              </a:rPr>
                              <m:t>𝑝</m:t>
                            </m:r>
                          </m:e>
                        </m:d>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𝑝</m:t>
                        </m:r>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𝑝</m:t>
                        </m:r>
                      </m:e>
                    </m:d>
                  </m:oMath>
                </a14:m>
                <a:endParaRPr lang="en-US" dirty="0">
                  <a:solidFill>
                    <a:schemeClr val="tx1"/>
                  </a:solidFill>
                </a:endParaRPr>
              </a:p>
            </p:txBody>
          </p:sp>
        </mc:Choice>
        <mc:Fallback xmlns="">
          <p:sp>
            <p:nvSpPr>
              <p:cNvPr id="15362" name="Rectangle 8"/>
              <p:cNvSpPr>
                <a:spLocks noGrp="1" noRot="1" noChangeAspect="1" noMove="1" noResize="1" noEditPoints="1" noAdjustHandles="1" noChangeArrowheads="1" noChangeShapeType="1" noTextEdit="1"/>
              </p:cNvSpPr>
              <p:nvPr>
                <p:ph idx="1"/>
              </p:nvPr>
            </p:nvSpPr>
            <p:spPr>
              <a:blipFill>
                <a:blip r:embed="rId3"/>
                <a:stretch>
                  <a:fillRect l="-1185" t="-1350"/>
                </a:stretch>
              </a:blipFill>
            </p:spPr>
            <p:txBody>
              <a:bodyPr/>
              <a:lstStyle/>
              <a:p>
                <a:r>
                  <a:rPr lang="en-US">
                    <a:noFill/>
                  </a:rPr>
                  <a:t> </a:t>
                </a:r>
              </a:p>
            </p:txBody>
          </p:sp>
        </mc:Fallback>
      </mc:AlternateContent>
      <p:sp>
        <p:nvSpPr>
          <p:cNvPr id="28" name="Rectangle 6"/>
          <p:cNvSpPr>
            <a:spLocks noGrp="1"/>
          </p:cNvSpPr>
          <p:nvPr>
            <p:ph type="title"/>
          </p:nvPr>
        </p:nvSpPr>
        <p:spPr/>
        <p:txBody>
          <a:bodyPr>
            <a:normAutofit/>
          </a:bodyPr>
          <a:lstStyle/>
          <a:p>
            <a:pPr eaLnBrk="1" hangingPunct="1">
              <a:defRPr/>
            </a:pPr>
            <a:r>
              <a:rPr lang="en-US" b="1" dirty="0">
                <a:effectLst>
                  <a:outerShdw blurRad="38100" dist="38100" dir="2700000" algn="tl">
                    <a:srgbClr val="FFFFFF"/>
                  </a:outerShdw>
                </a:effectLst>
              </a:rPr>
              <a:t>Mean and Variance of Bernoulli</a:t>
            </a:r>
          </a:p>
        </p:txBody>
      </p:sp>
      <p:sp>
        <p:nvSpPr>
          <p:cNvPr id="17411" name="Slide Number Placeholder 6"/>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fld id="{D15F6CB1-4142-49BB-9C70-4D7FC02AAB27}" type="slidenum">
              <a:rPr lang="en-US" smtClean="0"/>
              <a:pPr eaLnBrk="1" fontAlgn="base" hangingPunct="1">
                <a:spcBef>
                  <a:spcPct val="0"/>
                </a:spcBef>
                <a:spcAft>
                  <a:spcPct val="0"/>
                </a:spcAft>
                <a:defRPr/>
              </a:pPr>
              <a:t>5</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p:cNvSpPr>
          <p:nvPr>
            <p:ph idx="1"/>
          </p:nvPr>
        </p:nvSpPr>
        <p:spPr/>
        <p:txBody>
          <a:bodyPr/>
          <a:lstStyle/>
          <a:p>
            <a:pPr marL="520700" lvl="2" indent="-406400" eaLnBrk="1" hangingPunct="1"/>
            <a:r>
              <a:rPr lang="en-US" dirty="0"/>
              <a:t>Suppose we take a sample of size </a:t>
            </a:r>
            <a:r>
              <a:rPr lang="en-US" i="1" dirty="0"/>
              <a:t>n</a:t>
            </a:r>
            <a:r>
              <a:rPr lang="en-US" dirty="0"/>
              <a:t> from the underlying population and look at the distribution of the number of successes.</a:t>
            </a:r>
          </a:p>
          <a:p>
            <a:pPr marL="520700" lvl="2" indent="-406400" eaLnBrk="1" hangingPunct="1"/>
            <a:r>
              <a:rPr lang="en-US" dirty="0"/>
              <a:t>Total number of successes:</a:t>
            </a:r>
          </a:p>
          <a:p>
            <a:pPr marL="520700" lvl="2" indent="-406400" eaLnBrk="1" hangingPunct="1"/>
            <a:endParaRPr lang="en-US" dirty="0"/>
          </a:p>
          <a:p>
            <a:pPr marL="520700" lvl="2" indent="-406400" eaLnBrk="1" hangingPunct="1">
              <a:buFontTx/>
              <a:buNone/>
            </a:pPr>
            <a:r>
              <a:rPr lang="en-US" dirty="0"/>
              <a:t>			</a:t>
            </a:r>
            <a:r>
              <a:rPr lang="en-US" i="1" dirty="0"/>
              <a:t>X</a:t>
            </a:r>
            <a:r>
              <a:rPr lang="en-US" dirty="0"/>
              <a:t> = </a:t>
            </a:r>
            <a:r>
              <a:rPr lang="en-US" i="1" dirty="0"/>
              <a:t>Y</a:t>
            </a:r>
            <a:r>
              <a:rPr lang="en-US" baseline="-25000" dirty="0"/>
              <a:t>1</a:t>
            </a:r>
            <a:r>
              <a:rPr lang="en-US" dirty="0"/>
              <a:t> + </a:t>
            </a:r>
            <a:r>
              <a:rPr lang="en-US" i="1" dirty="0"/>
              <a:t>Y</a:t>
            </a:r>
            <a:r>
              <a:rPr lang="en-US" baseline="-25000" dirty="0"/>
              <a:t>2</a:t>
            </a:r>
            <a:r>
              <a:rPr lang="en-US" dirty="0"/>
              <a:t> + </a:t>
            </a:r>
            <a:r>
              <a:rPr lang="en-US" i="1" dirty="0"/>
              <a:t>Y</a:t>
            </a:r>
            <a:r>
              <a:rPr lang="en-US" baseline="-25000" dirty="0"/>
              <a:t>3</a:t>
            </a:r>
            <a:r>
              <a:rPr lang="en-US" dirty="0"/>
              <a:t> + … + </a:t>
            </a:r>
            <a:r>
              <a:rPr lang="en-US" i="1" dirty="0" err="1"/>
              <a:t>Y</a:t>
            </a:r>
            <a:r>
              <a:rPr lang="en-US" baseline="-25000" dirty="0" err="1"/>
              <a:t>n</a:t>
            </a:r>
            <a:endParaRPr lang="en-US" baseline="-25000" dirty="0"/>
          </a:p>
          <a:p>
            <a:pPr marL="520700" lvl="2" indent="-406400" eaLnBrk="1" hangingPunct="1">
              <a:buFontTx/>
              <a:buNone/>
            </a:pPr>
            <a:endParaRPr lang="en-US" baseline="-25000" dirty="0"/>
          </a:p>
          <a:p>
            <a:pPr marL="520700" lvl="2" indent="-406400" eaLnBrk="1" hangingPunct="1">
              <a:buFontTx/>
              <a:buNone/>
            </a:pPr>
            <a:r>
              <a:rPr lang="en-US" dirty="0"/>
              <a:t>	where all the </a:t>
            </a:r>
            <a:r>
              <a:rPr lang="en-US" i="1" dirty="0"/>
              <a:t>Y</a:t>
            </a:r>
            <a:r>
              <a:rPr lang="en-US" dirty="0"/>
              <a:t>i 's are independent of each other.</a:t>
            </a:r>
          </a:p>
          <a:p>
            <a:pPr marL="0" lvl="1" indent="0" eaLnBrk="1" hangingPunct="1">
              <a:buFontTx/>
              <a:buNone/>
            </a:pPr>
            <a:endParaRPr lang="en-US" dirty="0"/>
          </a:p>
          <a:p>
            <a:pPr marL="0" lvl="1" indent="0" eaLnBrk="1" hangingPunct="1">
              <a:buFontTx/>
              <a:buNone/>
            </a:pPr>
            <a:endParaRPr lang="en-US" dirty="0"/>
          </a:p>
        </p:txBody>
      </p:sp>
      <p:sp>
        <p:nvSpPr>
          <p:cNvPr id="16388" name="Rectangle 6"/>
          <p:cNvSpPr>
            <a:spLocks noGrp="1"/>
          </p:cNvSpPr>
          <p:nvPr>
            <p:ph type="title"/>
          </p:nvPr>
        </p:nvSpPr>
        <p:spPr/>
        <p:txBody>
          <a:bodyPr/>
          <a:lstStyle/>
          <a:p>
            <a:pPr eaLnBrk="1" hangingPunct="1"/>
            <a:r>
              <a:rPr lang="en-US" b="1" dirty="0"/>
              <a:t>Binomial Distribution</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6</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0" name="Rectangle 8"/>
              <p:cNvSpPr>
                <a:spLocks noGrp="1"/>
              </p:cNvSpPr>
              <p:nvPr>
                <p:ph idx="1"/>
              </p:nvPr>
            </p:nvSpPr>
            <p:spPr/>
            <p:txBody>
              <a:bodyPr/>
              <a:lstStyle/>
              <a:p>
                <a:pPr eaLnBrk="1" hangingPunct="1"/>
                <a:r>
                  <a:rPr lang="en-US" dirty="0"/>
                  <a:t>Combining random variables gives the mean of </a:t>
                </a:r>
                <a:r>
                  <a:rPr lang="en-US" i="1" dirty="0"/>
                  <a:t>X</a:t>
                </a:r>
                <a:r>
                  <a:rPr lang="en-US" dirty="0"/>
                  <a:t> as</a:t>
                </a:r>
              </a:p>
              <a:p>
                <a:pPr eaLnBrk="1" hangingPunct="1"/>
                <a:endParaRPr lang="en-US" dirty="0"/>
              </a:p>
              <a:p>
                <a:pPr eaLnBrk="1" hangingPunct="1"/>
                <a:endParaRPr lang="en-US" dirty="0"/>
              </a:p>
              <a:p>
                <a:pPr eaLnBrk="1" hangingPunct="1"/>
                <a:r>
                  <a:rPr lang="en-US" dirty="0"/>
                  <a:t>The variance of </a:t>
                </a:r>
                <a:r>
                  <a:rPr lang="en-US" i="1" dirty="0"/>
                  <a:t>X</a:t>
                </a:r>
                <a:r>
                  <a:rPr lang="en-US" dirty="0"/>
                  <a:t> is given as	</a:t>
                </a:r>
              </a:p>
              <a:p>
                <a:pPr eaLnBrk="1" hangingPunct="1"/>
                <a:endParaRPr lang="en-US" dirty="0"/>
              </a:p>
              <a:p>
                <a:pPr eaLnBrk="1" hangingPunct="1"/>
                <a:endParaRPr lang="en-US" dirty="0"/>
              </a:p>
              <a:p>
                <a:pPr eaLnBrk="1" hangingPunct="1"/>
                <a:endParaRPr lang="en-US" dirty="0"/>
              </a:p>
              <a:p>
                <a:pPr eaLnBrk="1" hangingPunct="1"/>
                <a:r>
                  <a:rPr lang="en-US" dirty="0"/>
                  <a:t>Since all the </a:t>
                </a:r>
                <a:r>
                  <a:rPr lang="en-US" i="1" dirty="0"/>
                  <a:t>Y</a:t>
                </a:r>
                <a:r>
                  <a:rPr lang="en-US" dirty="0"/>
                  <a:t>'s come from the same population then</a:t>
                </a:r>
              </a:p>
              <a:p>
                <a:pPr marL="0" indent="0" eaLnBrk="1" hangingPunct="1">
                  <a:buNone/>
                </a:pPr>
                <a:r>
                  <a:rPr lang="en-US" dirty="0"/>
                  <a:t>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𝜇</m:t>
                        </m:r>
                      </m:e>
                      <m: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1</m:t>
                            </m:r>
                          </m:sub>
                        </m:sSub>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𝜇</m:t>
                        </m:r>
                      </m:e>
                      <m:sub>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2</m:t>
                            </m:r>
                          </m:sub>
                        </m:sSub>
                      </m:sub>
                    </m:sSub>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𝜇</m:t>
                        </m:r>
                      </m:e>
                      <m:sub>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𝑛</m:t>
                            </m:r>
                          </m:sub>
                        </m:sSub>
                      </m:sub>
                    </m:sSub>
                    <m:r>
                      <a:rPr lang="en-US" sz="2200" b="0" i="1" smtClean="0">
                        <a:latin typeface="Cambria Math" panose="02040503050406030204" pitchFamily="18" charset="0"/>
                      </a:rPr>
                      <m:t>=</m:t>
                    </m:r>
                  </m:oMath>
                </a14:m>
                <a:r>
                  <a:rPr lang="en-US" sz="2200" dirty="0"/>
                  <a:t> </a:t>
                </a:r>
                <a14:m>
                  <m:oMath xmlns:m="http://schemas.openxmlformats.org/officeDocument/2006/math">
                    <m:r>
                      <m:rPr>
                        <m:sty m:val="p"/>
                      </m:rPr>
                      <a:rPr lang="en-US" sz="2400" b="0" i="0" smtClean="0">
                        <a:latin typeface="Cambria Math" panose="02040503050406030204" pitchFamily="18" charset="0"/>
                        <a:ea typeface="Cambria Math" panose="02040503050406030204" pitchFamily="18" charset="0"/>
                      </a:rPr>
                      <m:t>p</m:t>
                    </m:r>
                  </m:oMath>
                </a14:m>
                <a:endParaRPr lang="en-US" sz="2200" dirty="0"/>
              </a:p>
              <a:p>
                <a:pPr marL="0" indent="0" eaLnBrk="1" hangingPunct="1">
                  <a:buNone/>
                </a:pPr>
                <a:endParaRPr lang="en-US" sz="2200" dirty="0"/>
              </a:p>
              <a:p>
                <a:pPr marL="0" indent="0" eaLnBrk="1" hangingPunct="1">
                  <a:buNone/>
                </a:pPr>
                <a:r>
                  <a:rPr lang="en-US" sz="2200" dirty="0"/>
                  <a:t>		</a:t>
                </a:r>
                <a14:m>
                  <m:oMath xmlns:m="http://schemas.openxmlformats.org/officeDocument/2006/math">
                    <m:sSubSup>
                      <m:sSubSupPr>
                        <m:ctrlPr>
                          <a:rPr lang="en-US" sz="2200" i="1" smtClean="0">
                            <a:latin typeface="Cambria Math" panose="02040503050406030204" pitchFamily="18" charset="0"/>
                          </a:rPr>
                        </m:ctrlPr>
                      </m:sSubSupPr>
                      <m:e>
                        <m:r>
                          <a:rPr lang="en-US" sz="2200" i="1" smtClean="0">
                            <a:latin typeface="Cambria Math" panose="02040503050406030204" pitchFamily="18" charset="0"/>
                            <a:ea typeface="Cambria Math" panose="02040503050406030204" pitchFamily="18" charset="0"/>
                          </a:rPr>
                          <m:t>𝜎</m:t>
                        </m:r>
                      </m:e>
                      <m: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1</m:t>
                            </m:r>
                          </m:sub>
                        </m:sSub>
                      </m:sub>
                      <m:sup>
                        <m:r>
                          <a:rPr lang="en-US" sz="2200" b="0" i="1" smtClean="0">
                            <a:latin typeface="Cambria Math" panose="02040503050406030204" pitchFamily="18" charset="0"/>
                          </a:rPr>
                          <m:t>2</m:t>
                        </m:r>
                      </m:sup>
                    </m:sSubSup>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2</m:t>
                            </m:r>
                          </m:sub>
                        </m:sSub>
                      </m:sub>
                      <m:sup>
                        <m:r>
                          <a:rPr lang="en-US" sz="2200" i="1">
                            <a:latin typeface="Cambria Math" panose="02040503050406030204" pitchFamily="18" charset="0"/>
                          </a:rPr>
                          <m:t>2</m:t>
                        </m:r>
                      </m:sup>
                    </m:sSubSup>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b="0" i="1" smtClean="0">
                                <a:latin typeface="Cambria Math" panose="02040503050406030204" pitchFamily="18" charset="0"/>
                              </a:rPr>
                              <m:t>𝑛</m:t>
                            </m:r>
                          </m:sub>
                        </m:sSub>
                      </m:sub>
                      <m:sup>
                        <m:r>
                          <a:rPr lang="en-US" sz="2200" i="1">
                            <a:latin typeface="Cambria Math" panose="02040503050406030204" pitchFamily="18" charset="0"/>
                          </a:rPr>
                          <m:t>2</m:t>
                        </m:r>
                      </m:sup>
                    </m:sSubSup>
                    <m:r>
                      <a:rPr lang="en-US" sz="2200" b="0" i="1" smtClean="0">
                        <a:latin typeface="Cambria Math" panose="02040503050406030204" pitchFamily="18" charset="0"/>
                      </a:rPr>
                      <m:t>=</m:t>
                    </m:r>
                  </m:oMath>
                </a14:m>
                <a:r>
                  <a:rPr lang="en-US" sz="2200" dirty="0"/>
                  <a:t>p(1-p)</a:t>
                </a:r>
              </a:p>
            </p:txBody>
          </p:sp>
        </mc:Choice>
        <mc:Fallback xmlns="">
          <p:sp>
            <p:nvSpPr>
              <p:cNvPr id="17410" name="Rectangle 8"/>
              <p:cNvSpPr>
                <a:spLocks noGrp="1" noRot="1" noChangeAspect="1" noMove="1" noResize="1" noEditPoints="1" noAdjustHandles="1" noChangeArrowheads="1" noChangeShapeType="1" noTextEdit="1"/>
              </p:cNvSpPr>
              <p:nvPr>
                <p:ph idx="1"/>
              </p:nvPr>
            </p:nvSpPr>
            <p:spPr>
              <a:blipFill>
                <a:blip r:embed="rId4"/>
                <a:stretch>
                  <a:fillRect l="-1185" t="-1350" b="-8907"/>
                </a:stretch>
              </a:blipFill>
            </p:spPr>
            <p:txBody>
              <a:bodyPr/>
              <a:lstStyle/>
              <a:p>
                <a:r>
                  <a:rPr lang="en-US">
                    <a:noFill/>
                  </a:rPr>
                  <a:t> </a:t>
                </a:r>
              </a:p>
            </p:txBody>
          </p:sp>
        </mc:Fallback>
      </mc:AlternateContent>
      <p:sp>
        <p:nvSpPr>
          <p:cNvPr id="28" name="Rectangle 6"/>
          <p:cNvSpPr>
            <a:spLocks noGrp="1"/>
          </p:cNvSpPr>
          <p:nvPr>
            <p:ph type="title"/>
          </p:nvPr>
        </p:nvSpPr>
        <p:spPr/>
        <p:txBody>
          <a:bodyPr>
            <a:normAutofit/>
          </a:bodyPr>
          <a:lstStyle/>
          <a:p>
            <a:pPr eaLnBrk="1" hangingPunct="1">
              <a:defRPr/>
            </a:pPr>
            <a:r>
              <a:rPr lang="en-US" b="1" dirty="0">
                <a:effectLst>
                  <a:outerShdw blurRad="38100" dist="38100" dir="2700000" algn="tl">
                    <a:srgbClr val="FFFFFF"/>
                  </a:outerShdw>
                </a:effectLst>
              </a:rPr>
              <a:t>Mean and Variance of Binomial</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7</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graphicFrame>
        <p:nvGraphicFramePr>
          <p:cNvPr id="17413" name="Object 5"/>
          <p:cNvGraphicFramePr>
            <a:graphicFrameLocks noChangeAspect="1"/>
          </p:cNvGraphicFramePr>
          <p:nvPr>
            <p:extLst>
              <p:ext uri="{D42A27DB-BD31-4B8C-83A1-F6EECF244321}">
                <p14:modId xmlns:p14="http://schemas.microsoft.com/office/powerpoint/2010/main" val="298311421"/>
              </p:ext>
            </p:extLst>
          </p:nvPr>
        </p:nvGraphicFramePr>
        <p:xfrm>
          <a:off x="1380707" y="2295441"/>
          <a:ext cx="3298825" cy="541337"/>
        </p:xfrm>
        <a:graphic>
          <a:graphicData uri="http://schemas.openxmlformats.org/presentationml/2006/ole">
            <mc:AlternateContent xmlns:mc="http://schemas.openxmlformats.org/markup-compatibility/2006">
              <mc:Choice xmlns:v="urn:schemas-microsoft-com:vml" Requires="v">
                <p:oleObj name="Equation" r:id="rId5" imgW="1701800" imgH="279400" progId="Equation.3">
                  <p:embed/>
                </p:oleObj>
              </mc:Choice>
              <mc:Fallback>
                <p:oleObj name="Equation" r:id="rId5" imgW="1701800" imgH="279400" progId="Equation.3">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0707" y="2295441"/>
                        <a:ext cx="3298825"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6"/>
          <p:cNvGraphicFramePr>
            <a:graphicFrameLocks noChangeAspect="1"/>
          </p:cNvGraphicFramePr>
          <p:nvPr>
            <p:extLst>
              <p:ext uri="{D42A27DB-BD31-4B8C-83A1-F6EECF244321}">
                <p14:modId xmlns:p14="http://schemas.microsoft.com/office/powerpoint/2010/main" val="786599494"/>
              </p:ext>
            </p:extLst>
          </p:nvPr>
        </p:nvGraphicFramePr>
        <p:xfrm>
          <a:off x="1334753" y="3437019"/>
          <a:ext cx="3429000" cy="660400"/>
        </p:xfrm>
        <a:graphic>
          <a:graphicData uri="http://schemas.openxmlformats.org/presentationml/2006/ole">
            <mc:AlternateContent xmlns:mc="http://schemas.openxmlformats.org/markup-compatibility/2006">
              <mc:Choice xmlns:v="urn:schemas-microsoft-com:vml" Requires="v">
                <p:oleObj name="Equation" r:id="rId7" imgW="1714500" imgH="330200" progId="Equation.3">
                  <p:embed/>
                </p:oleObj>
              </mc:Choice>
              <mc:Fallback>
                <p:oleObj name="Equation" r:id="rId7" imgW="1714500" imgH="330200" progId="Equation.3">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4753" y="3437019"/>
                        <a:ext cx="34290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4" name="Rectangle 8"/>
              <p:cNvSpPr>
                <a:spLocks noGrp="1"/>
              </p:cNvSpPr>
              <p:nvPr>
                <p:ph idx="1"/>
              </p:nvPr>
            </p:nvSpPr>
            <p:spPr/>
            <p:txBody>
              <a:bodyPr/>
              <a:lstStyle/>
              <a:p>
                <a:pPr eaLnBrk="1" hangingPunct="1"/>
                <a:r>
                  <a:rPr lang="en-US" dirty="0"/>
                  <a:t>Hence the mean of </a:t>
                </a:r>
                <a:r>
                  <a:rPr lang="en-US" i="1" dirty="0"/>
                  <a:t>X</a:t>
                </a:r>
                <a:r>
                  <a:rPr lang="en-US" dirty="0"/>
                  <a:t> is</a:t>
                </a:r>
              </a:p>
              <a:p>
                <a:pPr marL="0" indent="0" eaLnBrk="1" hangingPunct="1">
                  <a:buNone/>
                </a:pPr>
                <a:endParaRPr lang="en-US" dirty="0"/>
              </a:p>
              <a:p>
                <a:pPr marL="0" indent="0" eaLnBrk="1" hangingPunct="1">
                  <a:buNone/>
                </a:pPr>
                <a:r>
                  <a:rPr lang="en-US" dirty="0"/>
                  <a:t>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𝝁</m:t>
                        </m:r>
                      </m:e>
                      <m:sub>
                        <m:r>
                          <a:rPr lang="en-US" sz="2200" b="1" i="1" smtClean="0">
                            <a:latin typeface="Cambria Math" panose="02040503050406030204" pitchFamily="18" charset="0"/>
                          </a:rPr>
                          <m:t>𝑿</m:t>
                        </m:r>
                      </m:sub>
                    </m:sSub>
                    <m:r>
                      <a:rPr lang="en-US" sz="2200" b="1" i="1" smtClean="0">
                        <a:latin typeface="Cambria Math" panose="02040503050406030204" pitchFamily="18" charset="0"/>
                      </a:rPr>
                      <m:t>=</m:t>
                    </m:r>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𝝁</m:t>
                        </m:r>
                      </m:e>
                      <m:sub>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𝒀</m:t>
                            </m:r>
                          </m:e>
                          <m:sub>
                            <m:r>
                              <a:rPr lang="en-US" sz="2200" b="1" i="1" smtClean="0">
                                <a:latin typeface="Cambria Math" panose="02040503050406030204" pitchFamily="18" charset="0"/>
                              </a:rPr>
                              <m:t>𝟏</m:t>
                            </m:r>
                          </m:sub>
                        </m:sSub>
                      </m:sub>
                    </m:sSub>
                    <m:r>
                      <a:rPr lang="en-US" sz="2200" b="1" i="1" smtClean="0">
                        <a:latin typeface="Cambria Math" panose="02040503050406030204" pitchFamily="18" charset="0"/>
                      </a:rPr>
                      <m:t>+</m:t>
                    </m:r>
                    <m:sSub>
                      <m:sSubPr>
                        <m:ctrlPr>
                          <a:rPr lang="en-US" sz="2200" b="1" i="1">
                            <a:latin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𝝁</m:t>
                        </m:r>
                      </m:e>
                      <m:sub>
                        <m:sSub>
                          <m:sSubPr>
                            <m:ctrlPr>
                              <a:rPr lang="en-US" sz="2200" b="1" i="1">
                                <a:latin typeface="Cambria Math" panose="02040503050406030204" pitchFamily="18" charset="0"/>
                              </a:rPr>
                            </m:ctrlPr>
                          </m:sSubPr>
                          <m:e>
                            <m:r>
                              <a:rPr lang="en-US" sz="2200" b="1" i="1">
                                <a:latin typeface="Cambria Math" panose="02040503050406030204" pitchFamily="18" charset="0"/>
                              </a:rPr>
                              <m:t>𝒀</m:t>
                            </m:r>
                          </m:e>
                          <m:sub>
                            <m:r>
                              <a:rPr lang="en-US" sz="2200" b="1" i="1" smtClean="0">
                                <a:latin typeface="Cambria Math" panose="02040503050406030204" pitchFamily="18" charset="0"/>
                              </a:rPr>
                              <m:t>𝟐</m:t>
                            </m:r>
                          </m:sub>
                        </m:sSub>
                      </m:sub>
                    </m:sSub>
                    <m:r>
                      <a:rPr lang="en-US" sz="2200" b="1" i="1" smtClean="0">
                        <a:latin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𝝁</m:t>
                        </m:r>
                      </m:e>
                      <m:sub>
                        <m:sSub>
                          <m:sSubPr>
                            <m:ctrlPr>
                              <a:rPr lang="en-US" sz="2200" b="1" i="1">
                                <a:latin typeface="Cambria Math" panose="02040503050406030204" pitchFamily="18" charset="0"/>
                              </a:rPr>
                            </m:ctrlPr>
                          </m:sSubPr>
                          <m:e>
                            <m:r>
                              <a:rPr lang="en-US" sz="2200" b="1" i="1">
                                <a:latin typeface="Cambria Math" panose="02040503050406030204" pitchFamily="18" charset="0"/>
                              </a:rPr>
                              <m:t>𝒀</m:t>
                            </m:r>
                          </m:e>
                          <m:sub>
                            <m:r>
                              <a:rPr lang="en-US" sz="2200" b="1" i="1" smtClean="0">
                                <a:latin typeface="Cambria Math" panose="02040503050406030204" pitchFamily="18" charset="0"/>
                              </a:rPr>
                              <m:t>𝒏</m:t>
                            </m:r>
                          </m:sub>
                        </m:sSub>
                      </m:sub>
                    </m:sSub>
                    <m:r>
                      <a:rPr lang="en-US" sz="2200" b="1" i="1" smtClean="0">
                        <a:latin typeface="Cambria Math" panose="02040503050406030204" pitchFamily="18" charset="0"/>
                      </a:rPr>
                      <m:t>=</m:t>
                    </m:r>
                    <m:r>
                      <a:rPr lang="en-US" sz="2200" b="1" i="1" smtClean="0">
                        <a:latin typeface="Cambria Math" panose="02040503050406030204" pitchFamily="18" charset="0"/>
                      </a:rPr>
                      <m:t>𝒑</m:t>
                    </m:r>
                    <m:r>
                      <a:rPr lang="en-US" sz="2200" b="1" i="1" smtClean="0">
                        <a:latin typeface="Cambria Math" panose="02040503050406030204" pitchFamily="18" charset="0"/>
                      </a:rPr>
                      <m:t>+</m:t>
                    </m:r>
                    <m:r>
                      <a:rPr lang="en-US" sz="2200" b="1" i="1" smtClean="0">
                        <a:latin typeface="Cambria Math" panose="02040503050406030204" pitchFamily="18" charset="0"/>
                      </a:rPr>
                      <m:t>𝒑</m:t>
                    </m:r>
                    <m:r>
                      <a:rPr lang="en-US" sz="2200" b="1" i="1" smtClean="0">
                        <a:latin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𝒑</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𝒏</m:t>
                    </m:r>
                  </m:oMath>
                </a14:m>
                <a:r>
                  <a:rPr lang="en-US" sz="2200" b="1" dirty="0"/>
                  <a:t>p</a:t>
                </a:r>
              </a:p>
              <a:p>
                <a:pPr eaLnBrk="1" hangingPunct="1"/>
                <a:endParaRPr lang="en-US" dirty="0"/>
              </a:p>
              <a:p>
                <a:pPr eaLnBrk="1" hangingPunct="1"/>
                <a:r>
                  <a:rPr lang="en-US" dirty="0"/>
                  <a:t>The variance of </a:t>
                </a:r>
                <a:r>
                  <a:rPr lang="en-US" i="1" dirty="0"/>
                  <a:t>X</a:t>
                </a:r>
                <a:r>
                  <a:rPr lang="en-US" dirty="0"/>
                  <a:t> is</a:t>
                </a:r>
              </a:p>
              <a:p>
                <a:pPr eaLnBrk="1" hangingPunct="1"/>
                <a:endParaRPr lang="en-US" dirty="0"/>
              </a:p>
              <a:p>
                <a:pPr marL="457200" lvl="1" indent="0" eaLnBrk="1" hangingPunct="1">
                  <a:buNone/>
                </a:pPr>
                <a:r>
                  <a:rPr lang="en-US" dirty="0"/>
                  <a:t>	</a:t>
                </a:r>
                <a14:m>
                  <m:oMath xmlns:m="http://schemas.openxmlformats.org/officeDocument/2006/math">
                    <m:sSubSup>
                      <m:sSubSupPr>
                        <m:ctrlPr>
                          <a:rPr lang="en-US" sz="2200" b="1" i="1" smtClean="0">
                            <a:latin typeface="Cambria Math" panose="02040503050406030204" pitchFamily="18" charset="0"/>
                          </a:rPr>
                        </m:ctrlPr>
                      </m:sSubSupPr>
                      <m:e>
                        <m:r>
                          <a:rPr lang="en-US" sz="2200" b="1" i="1" smtClean="0">
                            <a:latin typeface="Cambria Math" panose="02040503050406030204" pitchFamily="18" charset="0"/>
                            <a:ea typeface="Cambria Math" panose="02040503050406030204" pitchFamily="18" charset="0"/>
                          </a:rPr>
                          <m:t>𝝈</m:t>
                        </m:r>
                      </m:e>
                      <m:sub>
                        <m:r>
                          <a:rPr lang="en-US" sz="2200" b="1" i="1" smtClean="0">
                            <a:latin typeface="Cambria Math" panose="02040503050406030204" pitchFamily="18" charset="0"/>
                          </a:rPr>
                          <m:t>𝑿</m:t>
                        </m:r>
                      </m:sub>
                      <m:sup>
                        <m:r>
                          <a:rPr lang="en-US" sz="2200" b="1" i="1" smtClean="0">
                            <a:latin typeface="Cambria Math" panose="02040503050406030204" pitchFamily="18" charset="0"/>
                          </a:rPr>
                          <m:t>𝟐</m:t>
                        </m:r>
                      </m:sup>
                    </m:sSubSup>
                    <m:r>
                      <a:rPr lang="en-US" sz="2200" b="1" i="1" smtClean="0">
                        <a:latin typeface="Cambria Math" panose="02040503050406030204" pitchFamily="18" charset="0"/>
                      </a:rPr>
                      <m:t>=</m:t>
                    </m:r>
                    <m:sSubSup>
                      <m:sSubSupPr>
                        <m:ctrlPr>
                          <a:rPr lang="en-US" sz="2200" b="1" i="1" smtClean="0">
                            <a:latin typeface="Cambria Math" panose="02040503050406030204" pitchFamily="18" charset="0"/>
                          </a:rPr>
                        </m:ctrlPr>
                      </m:sSubSupPr>
                      <m:e>
                        <m:r>
                          <a:rPr lang="en-US" sz="2200" b="1" i="1" smtClean="0">
                            <a:latin typeface="Cambria Math" panose="02040503050406030204" pitchFamily="18" charset="0"/>
                            <a:ea typeface="Cambria Math" panose="02040503050406030204" pitchFamily="18" charset="0"/>
                          </a:rPr>
                          <m:t>𝝈</m:t>
                        </m:r>
                      </m:e>
                      <m:sub>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𝒀</m:t>
                            </m:r>
                          </m:e>
                          <m:sub>
                            <m:r>
                              <a:rPr lang="en-US" sz="2200" b="1" i="1" smtClean="0">
                                <a:latin typeface="Cambria Math" panose="02040503050406030204" pitchFamily="18" charset="0"/>
                              </a:rPr>
                              <m:t>𝟏</m:t>
                            </m:r>
                          </m:sub>
                        </m:sSub>
                      </m:sub>
                      <m:sup>
                        <m:r>
                          <a:rPr lang="en-US" sz="2200" b="1" i="1" smtClean="0">
                            <a:latin typeface="Cambria Math" panose="02040503050406030204" pitchFamily="18" charset="0"/>
                          </a:rPr>
                          <m:t>𝟐</m:t>
                        </m:r>
                      </m:sup>
                    </m:sSubSup>
                    <m:r>
                      <a:rPr lang="en-US" sz="2200" b="1" i="1" smtClean="0">
                        <a:latin typeface="Cambria Math" panose="02040503050406030204" pitchFamily="18" charset="0"/>
                      </a:rPr>
                      <m:t>+</m:t>
                    </m:r>
                    <m:sSubSup>
                      <m:sSubSupPr>
                        <m:ctrlPr>
                          <a:rPr lang="en-US" sz="2200" b="1" i="1">
                            <a:latin typeface="Cambria Math" panose="02040503050406030204" pitchFamily="18" charset="0"/>
                          </a:rPr>
                        </m:ctrlPr>
                      </m:sSubSupPr>
                      <m:e>
                        <m:r>
                          <a:rPr lang="en-US" sz="2200" b="1" i="1">
                            <a:latin typeface="Cambria Math" panose="02040503050406030204" pitchFamily="18" charset="0"/>
                            <a:ea typeface="Cambria Math" panose="02040503050406030204" pitchFamily="18" charset="0"/>
                          </a:rPr>
                          <m:t>𝝈</m:t>
                        </m:r>
                      </m:e>
                      <m:sub>
                        <m:sSub>
                          <m:sSubPr>
                            <m:ctrlPr>
                              <a:rPr lang="en-US" sz="2200" b="1" i="1">
                                <a:latin typeface="Cambria Math" panose="02040503050406030204" pitchFamily="18" charset="0"/>
                              </a:rPr>
                            </m:ctrlPr>
                          </m:sSubPr>
                          <m:e>
                            <m:r>
                              <a:rPr lang="en-US" sz="2200" b="1" i="1">
                                <a:latin typeface="Cambria Math" panose="02040503050406030204" pitchFamily="18" charset="0"/>
                              </a:rPr>
                              <m:t>𝒀</m:t>
                            </m:r>
                          </m:e>
                          <m:sub>
                            <m:r>
                              <a:rPr lang="en-US" sz="2200" b="1" i="1" smtClean="0">
                                <a:latin typeface="Cambria Math" panose="02040503050406030204" pitchFamily="18" charset="0"/>
                              </a:rPr>
                              <m:t>𝟐</m:t>
                            </m:r>
                          </m:sub>
                        </m:sSub>
                      </m:sub>
                      <m:sup>
                        <m:r>
                          <a:rPr lang="en-US" sz="2200" b="1" i="1">
                            <a:latin typeface="Cambria Math" panose="02040503050406030204" pitchFamily="18" charset="0"/>
                          </a:rPr>
                          <m:t>𝟐</m:t>
                        </m:r>
                      </m:sup>
                    </m:sSubSup>
                    <m:r>
                      <a:rPr lang="en-US" sz="2200" b="1" i="1" smtClean="0">
                        <a:latin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m:t>
                    </m:r>
                    <m:sSubSup>
                      <m:sSubSupPr>
                        <m:ctrlPr>
                          <a:rPr lang="en-US" sz="2200" b="1" i="1">
                            <a:latin typeface="Cambria Math" panose="02040503050406030204" pitchFamily="18" charset="0"/>
                          </a:rPr>
                        </m:ctrlPr>
                      </m:sSubSupPr>
                      <m:e>
                        <m:r>
                          <a:rPr lang="en-US" sz="2200" b="1" i="1">
                            <a:latin typeface="Cambria Math" panose="02040503050406030204" pitchFamily="18" charset="0"/>
                            <a:ea typeface="Cambria Math" panose="02040503050406030204" pitchFamily="18" charset="0"/>
                          </a:rPr>
                          <m:t>𝝈</m:t>
                        </m:r>
                      </m:e>
                      <m:sub>
                        <m:sSub>
                          <m:sSubPr>
                            <m:ctrlPr>
                              <a:rPr lang="en-US" sz="2200" b="1" i="1">
                                <a:latin typeface="Cambria Math" panose="02040503050406030204" pitchFamily="18" charset="0"/>
                              </a:rPr>
                            </m:ctrlPr>
                          </m:sSubPr>
                          <m:e>
                            <m:r>
                              <a:rPr lang="en-US" sz="2200" b="1" i="1">
                                <a:latin typeface="Cambria Math" panose="02040503050406030204" pitchFamily="18" charset="0"/>
                              </a:rPr>
                              <m:t>𝒀</m:t>
                            </m:r>
                          </m:e>
                          <m:sub>
                            <m:r>
                              <a:rPr lang="en-US" sz="2200" b="1" i="1" smtClean="0">
                                <a:latin typeface="Cambria Math" panose="02040503050406030204" pitchFamily="18" charset="0"/>
                              </a:rPr>
                              <m:t>𝒏</m:t>
                            </m:r>
                          </m:sub>
                        </m:sSub>
                      </m:sub>
                      <m:sup>
                        <m:r>
                          <a:rPr lang="en-US" sz="2200" b="1" i="1">
                            <a:latin typeface="Cambria Math" panose="02040503050406030204" pitchFamily="18" charset="0"/>
                          </a:rPr>
                          <m:t>𝟐</m:t>
                        </m:r>
                      </m:sup>
                    </m:sSubSup>
                    <m:r>
                      <a:rPr lang="en-US" sz="2200" b="1" i="1" smtClean="0">
                        <a:latin typeface="Cambria Math" panose="02040503050406030204" pitchFamily="18" charset="0"/>
                      </a:rPr>
                      <m:t>=</m:t>
                    </m:r>
                    <m:sSup>
                      <m:sSupPr>
                        <m:ctrlPr>
                          <a:rPr lang="en-US" sz="2200" b="1" i="1" smtClean="0">
                            <a:latin typeface="Cambria Math" panose="02040503050406030204" pitchFamily="18" charset="0"/>
                          </a:rPr>
                        </m:ctrlPr>
                      </m:sSupPr>
                      <m:e>
                        <m:r>
                          <a:rPr lang="en-US" sz="2200" b="1" i="1" smtClean="0">
                            <a:latin typeface="Cambria Math" panose="02040503050406030204" pitchFamily="18" charset="0"/>
                            <a:ea typeface="Cambria Math" panose="02040503050406030204" pitchFamily="18" charset="0"/>
                          </a:rPr>
                          <m:t>𝝈</m:t>
                        </m:r>
                      </m:e>
                      <m:sup>
                        <m:r>
                          <a:rPr lang="en-US" sz="2200" b="1" i="1" smtClean="0">
                            <a:latin typeface="Cambria Math" panose="02040503050406030204" pitchFamily="18" charset="0"/>
                          </a:rPr>
                          <m:t>𝟐</m:t>
                        </m:r>
                      </m:sup>
                    </m:sSup>
                    <m:r>
                      <a:rPr lang="en-US" sz="2200" b="1" i="1" smtClean="0">
                        <a:latin typeface="Cambria Math" panose="02040503050406030204" pitchFamily="18" charset="0"/>
                      </a:rPr>
                      <m:t>+</m:t>
                    </m:r>
                    <m:sSup>
                      <m:sSupPr>
                        <m:ctrlPr>
                          <a:rPr lang="en-US" sz="2200" b="1" i="1">
                            <a:latin typeface="Cambria Math" panose="02040503050406030204" pitchFamily="18" charset="0"/>
                          </a:rPr>
                        </m:ctrlPr>
                      </m:sSupPr>
                      <m:e>
                        <m:r>
                          <a:rPr lang="en-US" sz="2200" b="1" i="1">
                            <a:latin typeface="Cambria Math" panose="02040503050406030204" pitchFamily="18" charset="0"/>
                            <a:ea typeface="Cambria Math" panose="02040503050406030204" pitchFamily="18" charset="0"/>
                          </a:rPr>
                          <m:t>𝝈</m:t>
                        </m:r>
                      </m:e>
                      <m:sup>
                        <m:r>
                          <a:rPr lang="en-US" sz="2200" b="1" i="1">
                            <a:latin typeface="Cambria Math" panose="02040503050406030204" pitchFamily="18" charset="0"/>
                          </a:rPr>
                          <m:t>𝟐</m:t>
                        </m:r>
                      </m:sup>
                    </m:sSup>
                    <m:r>
                      <a:rPr lang="en-US" sz="2200" b="1" i="1" smtClean="0">
                        <a:latin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m:t>
                    </m:r>
                    <m:sSup>
                      <m:sSupPr>
                        <m:ctrlPr>
                          <a:rPr lang="en-US" sz="2200" b="1" i="1">
                            <a:latin typeface="Cambria Math" panose="02040503050406030204" pitchFamily="18" charset="0"/>
                          </a:rPr>
                        </m:ctrlPr>
                      </m:sSupPr>
                      <m:e>
                        <m:r>
                          <a:rPr lang="en-US" sz="2200" b="1" i="1">
                            <a:latin typeface="Cambria Math" panose="02040503050406030204" pitchFamily="18" charset="0"/>
                            <a:ea typeface="Cambria Math" panose="02040503050406030204" pitchFamily="18" charset="0"/>
                          </a:rPr>
                          <m:t>𝝈</m:t>
                        </m:r>
                      </m:e>
                      <m:sup>
                        <m:r>
                          <a:rPr lang="en-US" sz="2200" b="1" i="1">
                            <a:latin typeface="Cambria Math" panose="02040503050406030204" pitchFamily="18" charset="0"/>
                          </a:rPr>
                          <m:t>𝟐</m:t>
                        </m:r>
                      </m:sup>
                    </m:sSup>
                    <m:r>
                      <a:rPr lang="en-US" sz="2200" b="1" i="1" smtClean="0">
                        <a:latin typeface="Cambria Math" panose="02040503050406030204" pitchFamily="18" charset="0"/>
                      </a:rPr>
                      <m:t>=</m:t>
                    </m:r>
                    <m:r>
                      <a:rPr lang="en-US" sz="2200" b="1" i="1" smtClean="0">
                        <a:latin typeface="Cambria Math" panose="02040503050406030204" pitchFamily="18" charset="0"/>
                      </a:rPr>
                      <m:t>𝒏</m:t>
                    </m:r>
                    <m:sSup>
                      <m:sSupPr>
                        <m:ctrlPr>
                          <a:rPr lang="en-US" sz="2200" b="1" i="1" smtClean="0">
                            <a:latin typeface="Cambria Math" panose="02040503050406030204" pitchFamily="18" charset="0"/>
                          </a:rPr>
                        </m:ctrlPr>
                      </m:sSupPr>
                      <m:e>
                        <m:r>
                          <a:rPr lang="en-US" sz="2200" b="1" i="1" smtClean="0">
                            <a:latin typeface="Cambria Math" panose="02040503050406030204" pitchFamily="18" charset="0"/>
                            <a:ea typeface="Cambria Math" panose="02040503050406030204" pitchFamily="18" charset="0"/>
                          </a:rPr>
                          <m:t>𝝈</m:t>
                        </m:r>
                      </m:e>
                      <m:sup>
                        <m:r>
                          <a:rPr lang="en-US" sz="2200" b="1" i="1" smtClean="0">
                            <a:latin typeface="Cambria Math" panose="02040503050406030204" pitchFamily="18" charset="0"/>
                          </a:rPr>
                          <m:t>𝟐</m:t>
                        </m:r>
                      </m:sup>
                    </m:sSup>
                  </m:oMath>
                </a14:m>
                <a:endParaRPr lang="en-US" sz="2200" b="1" dirty="0"/>
              </a:p>
              <a:p>
                <a:pPr marL="457200" lvl="1" indent="0" eaLnBrk="1" hangingPunct="1">
                  <a:buNone/>
                </a:pPr>
                <a:r>
                  <a:rPr lang="en-US" sz="2200" b="1" dirty="0"/>
                  <a:t>	</a:t>
                </a:r>
                <a14:m>
                  <m:oMath xmlns:m="http://schemas.openxmlformats.org/officeDocument/2006/math">
                    <m:sSubSup>
                      <m:sSubSupPr>
                        <m:ctrlPr>
                          <a:rPr lang="en-US" sz="2200" b="1" i="1" smtClean="0">
                            <a:latin typeface="Cambria Math" panose="02040503050406030204" pitchFamily="18" charset="0"/>
                          </a:rPr>
                        </m:ctrlPr>
                      </m:sSubSupPr>
                      <m:e>
                        <m:r>
                          <a:rPr lang="en-US" sz="2200" b="1" i="1" smtClean="0">
                            <a:latin typeface="Cambria Math" panose="02040503050406030204" pitchFamily="18" charset="0"/>
                            <a:ea typeface="Cambria Math" panose="02040503050406030204" pitchFamily="18" charset="0"/>
                          </a:rPr>
                          <m:t>𝝈</m:t>
                        </m:r>
                      </m:e>
                      <m:sub>
                        <m:r>
                          <a:rPr lang="en-US" sz="2200" b="1" i="1" smtClean="0">
                            <a:latin typeface="Cambria Math" panose="02040503050406030204" pitchFamily="18" charset="0"/>
                          </a:rPr>
                          <m:t>𝑿</m:t>
                        </m:r>
                      </m:sub>
                      <m:sup>
                        <m:r>
                          <a:rPr lang="en-US" sz="2200" b="1" i="1" smtClean="0">
                            <a:latin typeface="Cambria Math" panose="02040503050406030204" pitchFamily="18" charset="0"/>
                          </a:rPr>
                          <m:t>𝟐</m:t>
                        </m:r>
                      </m:sup>
                    </m:sSubSup>
                    <m:r>
                      <a:rPr lang="en-US" sz="2200" b="1" i="1" smtClean="0">
                        <a:latin typeface="Cambria Math" panose="02040503050406030204" pitchFamily="18" charset="0"/>
                      </a:rPr>
                      <m:t>=</m:t>
                    </m:r>
                    <m:r>
                      <a:rPr lang="en-US" sz="2200" b="1" i="1" smtClean="0">
                        <a:latin typeface="Cambria Math" panose="02040503050406030204" pitchFamily="18" charset="0"/>
                      </a:rPr>
                      <m:t>𝒏𝒑</m:t>
                    </m:r>
                    <m:d>
                      <m:dPr>
                        <m:ctrlPr>
                          <a:rPr lang="en-US" sz="2200" b="1" i="1" smtClean="0">
                            <a:latin typeface="Cambria Math" panose="02040503050406030204" pitchFamily="18" charset="0"/>
                          </a:rPr>
                        </m:ctrlPr>
                      </m:dPr>
                      <m:e>
                        <m:r>
                          <a:rPr lang="en-US" sz="2200" b="1" i="1" smtClean="0">
                            <a:latin typeface="Cambria Math" panose="02040503050406030204" pitchFamily="18" charset="0"/>
                          </a:rPr>
                          <m:t>𝟏</m:t>
                        </m:r>
                        <m:r>
                          <a:rPr lang="en-US" sz="2200" b="1" i="1" smtClean="0">
                            <a:latin typeface="Cambria Math" panose="02040503050406030204" pitchFamily="18" charset="0"/>
                          </a:rPr>
                          <m:t>−</m:t>
                        </m:r>
                        <m:r>
                          <a:rPr lang="en-US" sz="2200" b="1" i="1" smtClean="0">
                            <a:latin typeface="Cambria Math" panose="02040503050406030204" pitchFamily="18" charset="0"/>
                          </a:rPr>
                          <m:t>𝒑</m:t>
                        </m:r>
                      </m:e>
                    </m:d>
                  </m:oMath>
                </a14:m>
                <a:endParaRPr lang="en-US" sz="2200" b="1"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mc:Choice>
        <mc:Fallback xmlns="">
          <p:sp>
            <p:nvSpPr>
              <p:cNvPr id="18434" name="Rectangle 8"/>
              <p:cNvSpPr>
                <a:spLocks noGrp="1" noRot="1" noChangeAspect="1" noMove="1" noResize="1" noEditPoints="1" noAdjustHandles="1" noChangeArrowheads="1" noChangeShapeType="1" noTextEdit="1"/>
              </p:cNvSpPr>
              <p:nvPr>
                <p:ph idx="1"/>
              </p:nvPr>
            </p:nvSpPr>
            <p:spPr>
              <a:blipFill>
                <a:blip r:embed="rId3"/>
                <a:stretch>
                  <a:fillRect l="-1185" t="-1350"/>
                </a:stretch>
              </a:blipFill>
            </p:spPr>
            <p:txBody>
              <a:bodyPr/>
              <a:lstStyle/>
              <a:p>
                <a:r>
                  <a:rPr lang="en-GB">
                    <a:noFill/>
                  </a:rPr>
                  <a:t> </a:t>
                </a:r>
              </a:p>
            </p:txBody>
          </p:sp>
        </mc:Fallback>
      </mc:AlternateContent>
      <p:sp>
        <p:nvSpPr>
          <p:cNvPr id="28" name="Rectangle 6"/>
          <p:cNvSpPr>
            <a:spLocks noGrp="1"/>
          </p:cNvSpPr>
          <p:nvPr>
            <p:ph type="title"/>
          </p:nvPr>
        </p:nvSpPr>
        <p:spPr/>
        <p:txBody>
          <a:bodyPr>
            <a:normAutofit/>
          </a:bodyPr>
          <a:lstStyle/>
          <a:p>
            <a:pPr eaLnBrk="1" hangingPunct="1">
              <a:defRPr/>
            </a:pPr>
            <a:r>
              <a:rPr lang="en-US" b="1" dirty="0">
                <a:effectLst>
                  <a:outerShdw blurRad="38100" dist="38100" dir="2700000" algn="tl">
                    <a:srgbClr val="FFFFFF"/>
                  </a:outerShdw>
                </a:effectLst>
              </a:rPr>
              <a:t>Mean and Variance of Binomial</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8</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458" name="Rectangle 8"/>
              <p:cNvSpPr>
                <a:spLocks noGrp="1"/>
              </p:cNvSpPr>
              <p:nvPr>
                <p:ph idx="1"/>
              </p:nvPr>
            </p:nvSpPr>
            <p:spPr/>
            <p:txBody>
              <a:bodyPr/>
              <a:lstStyle/>
              <a:p>
                <a:pPr marL="520700" lvl="2" indent="-406400" eaLnBrk="1" hangingPunct="1"/>
                <a:r>
                  <a:rPr lang="en-US" dirty="0">
                    <a:solidFill>
                      <a:schemeClr val="tx1"/>
                    </a:solidFill>
                  </a:rPr>
                  <a:t>Outcome is binary.</a:t>
                </a:r>
              </a:p>
              <a:p>
                <a:pPr marL="520700" lvl="2" indent="-406400" eaLnBrk="1" hangingPunct="1"/>
                <a:r>
                  <a:rPr lang="en-US" dirty="0">
                    <a:solidFill>
                      <a:schemeClr val="tx1"/>
                    </a:solidFill>
                  </a:rPr>
                  <a:t>We have </a:t>
                </a:r>
                <a:r>
                  <a:rPr lang="en-US" i="1" dirty="0">
                    <a:solidFill>
                      <a:schemeClr val="tx1"/>
                    </a:solidFill>
                  </a:rPr>
                  <a:t>n</a:t>
                </a:r>
                <a:r>
                  <a:rPr lang="en-US" dirty="0">
                    <a:solidFill>
                      <a:schemeClr val="tx1"/>
                    </a:solidFill>
                  </a:rPr>
                  <a:t> independent trials.</a:t>
                </a:r>
              </a:p>
              <a:p>
                <a:pPr marL="520700" lvl="2" indent="-406400" eaLnBrk="1" hangingPunct="1">
                  <a:buClr>
                    <a:schemeClr val="bg1"/>
                  </a:buClr>
                </a:pPr>
                <a:r>
                  <a:rPr lang="en-US" dirty="0">
                    <a:solidFill>
                      <a:schemeClr val="tx1"/>
                    </a:solidFill>
                  </a:rPr>
                  <a:t>Probability of success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tx1"/>
                    </a:solidFill>
                  </a:rPr>
                  <a:t> must stay constant.</a:t>
                </a:r>
              </a:p>
              <a:p>
                <a:pPr marL="520700" lvl="2" indent="-406400" eaLnBrk="1" hangingPunct="1"/>
                <a:endParaRPr lang="en-US" dirty="0">
                  <a:solidFill>
                    <a:schemeClr val="tx1"/>
                  </a:solidFill>
                </a:endParaRPr>
              </a:p>
              <a:p>
                <a:pPr marL="0" lvl="1" indent="0" eaLnBrk="1" hangingPunct="1">
                  <a:buFontTx/>
                  <a:buNone/>
                </a:pPr>
                <a:endParaRPr lang="en-US" dirty="0">
                  <a:solidFill>
                    <a:schemeClr val="tx1"/>
                  </a:solidFill>
                </a:endParaRPr>
              </a:p>
              <a:p>
                <a:pPr marL="0" lvl="1" indent="0" eaLnBrk="1" hangingPunct="1">
                  <a:buFontTx/>
                  <a:buNone/>
                </a:pPr>
                <a:endParaRPr lang="en-US" dirty="0">
                  <a:solidFill>
                    <a:schemeClr val="tx1"/>
                  </a:solidFill>
                </a:endParaRPr>
              </a:p>
              <a:p>
                <a:pPr marL="0" lvl="1" indent="0" eaLnBrk="1" hangingPunct="1">
                  <a:buFontTx/>
                  <a:buNone/>
                </a:pPr>
                <a:endParaRPr lang="en-US" dirty="0">
                  <a:solidFill>
                    <a:schemeClr val="tx1"/>
                  </a:solidFill>
                </a:endParaRPr>
              </a:p>
            </p:txBody>
          </p:sp>
        </mc:Choice>
        <mc:Fallback xmlns="">
          <p:sp>
            <p:nvSpPr>
              <p:cNvPr id="19458" name="Rectangle 8"/>
              <p:cNvSpPr>
                <a:spLocks noGrp="1" noRot="1" noChangeAspect="1" noMove="1" noResize="1" noEditPoints="1" noAdjustHandles="1" noChangeArrowheads="1" noChangeShapeType="1" noTextEdit="1"/>
              </p:cNvSpPr>
              <p:nvPr>
                <p:ph idx="1"/>
              </p:nvPr>
            </p:nvSpPr>
            <p:spPr>
              <a:blipFill>
                <a:blip r:embed="rId3"/>
                <a:stretch>
                  <a:fillRect t="-1350"/>
                </a:stretch>
              </a:blipFill>
            </p:spPr>
            <p:txBody>
              <a:bodyPr/>
              <a:lstStyle/>
              <a:p>
                <a:r>
                  <a:rPr lang="en-US">
                    <a:noFill/>
                  </a:rPr>
                  <a:t> </a:t>
                </a:r>
              </a:p>
            </p:txBody>
          </p:sp>
        </mc:Fallback>
      </mc:AlternateContent>
      <p:sp>
        <p:nvSpPr>
          <p:cNvPr id="19460" name="Rectangle 6"/>
          <p:cNvSpPr>
            <a:spLocks noGrp="1"/>
          </p:cNvSpPr>
          <p:nvPr>
            <p:ph type="title"/>
          </p:nvPr>
        </p:nvSpPr>
        <p:spPr/>
        <p:txBody>
          <a:bodyPr/>
          <a:lstStyle/>
          <a:p>
            <a:pPr eaLnBrk="1" hangingPunct="1"/>
            <a:r>
              <a:rPr lang="en-US" sz="3200" b="1" dirty="0"/>
              <a:t>Three Conditions Associated with Binomial Distribution</a:t>
            </a:r>
          </a:p>
        </p:txBody>
      </p:sp>
      <p:sp>
        <p:nvSpPr>
          <p:cNvPr id="3" name="Slide Number Placeholder 2"/>
          <p:cNvSpPr>
            <a:spLocks noGrp="1"/>
          </p:cNvSpPr>
          <p:nvPr>
            <p:ph type="sldNum" sz="quarter" idx="11"/>
          </p:nvPr>
        </p:nvSpPr>
        <p:spPr/>
        <p:txBody>
          <a:bodyPr/>
          <a:lstStyle/>
          <a:p>
            <a:fld id="{169B2101-2E9F-420A-91A3-890890D84497}" type="slidenum">
              <a:rPr lang="en-US" sz="1200" smtClean="0"/>
              <a:pPr/>
              <a:t>9</a:t>
            </a:fld>
            <a:endParaRPr lang="en-US"/>
          </a:p>
        </p:txBody>
      </p:sp>
      <p:sp>
        <p:nvSpPr>
          <p:cNvPr id="2" name="Footer Placeholder 1"/>
          <p:cNvSpPr>
            <a:spLocks noGrp="1"/>
          </p:cNvSpPr>
          <p:nvPr>
            <p:ph type="ftr" sz="quarter" idx="12"/>
          </p:nvPr>
        </p:nvSpPr>
        <p:spPr/>
        <p:txBody>
          <a:bodyPr/>
          <a:lstStyle/>
          <a:p>
            <a:r>
              <a:rPr lang="en-US"/>
              <a:t>TMA1201 Discrete Structures &amp; Probability, Faculty of Computing &amp; Informatics, MMU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2689</Words>
  <Application>Microsoft Office PowerPoint</Application>
  <PresentationFormat>On-screen Show (4:3)</PresentationFormat>
  <Paragraphs>294</Paragraphs>
  <Slides>29</Slides>
  <Notes>26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4" baseType="lpstr">
      <vt:lpstr>Calibri</vt:lpstr>
      <vt:lpstr>Cambria Math</vt:lpstr>
      <vt:lpstr>Trebuchet MS</vt:lpstr>
      <vt:lpstr>Theme1</vt:lpstr>
      <vt:lpstr>Equation</vt:lpstr>
      <vt:lpstr>LECTURE 17 Binomial Distribution, Poisson Distribution</vt:lpstr>
      <vt:lpstr>What you will learn in this lecture:</vt:lpstr>
      <vt:lpstr>Bernoulli Distribution</vt:lpstr>
      <vt:lpstr>Bernoulli Distribution</vt:lpstr>
      <vt:lpstr>Mean and Variance of Bernoulli</vt:lpstr>
      <vt:lpstr>Binomial Distribution</vt:lpstr>
      <vt:lpstr>Mean and Variance of Binomial</vt:lpstr>
      <vt:lpstr>Mean and Variance of Binomial</vt:lpstr>
      <vt:lpstr>Three Conditions Associated with Binomial Distribution</vt:lpstr>
      <vt:lpstr>Note About These Conditions</vt:lpstr>
      <vt:lpstr>Note About These Conditions</vt:lpstr>
      <vt:lpstr>Probability of x Successes</vt:lpstr>
      <vt:lpstr>A Quick Recap on Binomial Distribution</vt:lpstr>
      <vt:lpstr>Example 1</vt:lpstr>
      <vt:lpstr>Example 2</vt:lpstr>
      <vt:lpstr>Example 2 (Cont.)</vt:lpstr>
      <vt:lpstr>Poisson Distribution</vt:lpstr>
      <vt:lpstr>Poisson Distribution</vt:lpstr>
      <vt:lpstr>Example 3</vt:lpstr>
      <vt:lpstr>The Poisson Distribution as a Limit</vt:lpstr>
      <vt:lpstr>Example 4</vt:lpstr>
      <vt:lpstr>The Poisson Process</vt:lpstr>
      <vt:lpstr>Poisson Distribution respective to time interval t</vt:lpstr>
      <vt:lpstr>Example 4</vt:lpstr>
      <vt:lpstr>Summary</vt:lpstr>
      <vt:lpstr>Exercise 1</vt:lpstr>
      <vt:lpstr>Exercise 2</vt:lpstr>
      <vt:lpstr>Exercise 3</vt:lpstr>
      <vt:lpstr>Exercise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08 RELATIONS</dc:title>
  <dc:subject>TMA1201</dc:subject>
  <dc:creator/>
  <cp:lastModifiedBy/>
  <cp:revision>13</cp:revision>
  <dcterms:created xsi:type="dcterms:W3CDTF">2012-06-14T01:01:51Z</dcterms:created>
  <dcterms:modified xsi:type="dcterms:W3CDTF">2022-10-17T16:40:22Z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