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76" r:id="rId1"/>
  </p:sldMasterIdLst>
  <p:notesMasterIdLst>
    <p:notesMasterId r:id="rId28"/>
  </p:notesMasterIdLst>
  <p:handoutMasterIdLst>
    <p:handoutMasterId r:id="rId29"/>
  </p:handoutMasterIdLst>
  <p:sldIdLst>
    <p:sldId id="257" r:id="rId2"/>
    <p:sldId id="415" r:id="rId3"/>
    <p:sldId id="387" r:id="rId4"/>
    <p:sldId id="388" r:id="rId5"/>
    <p:sldId id="389" r:id="rId6"/>
    <p:sldId id="392" r:id="rId7"/>
    <p:sldId id="390" r:id="rId8"/>
    <p:sldId id="384" r:id="rId9"/>
    <p:sldId id="397" r:id="rId10"/>
    <p:sldId id="398" r:id="rId11"/>
    <p:sldId id="396" r:id="rId12"/>
    <p:sldId id="400" r:id="rId13"/>
    <p:sldId id="401" r:id="rId14"/>
    <p:sldId id="402" r:id="rId15"/>
    <p:sldId id="422" r:id="rId16"/>
    <p:sldId id="403" r:id="rId17"/>
    <p:sldId id="420" r:id="rId18"/>
    <p:sldId id="405" r:id="rId19"/>
    <p:sldId id="406" r:id="rId20"/>
    <p:sldId id="407" r:id="rId21"/>
    <p:sldId id="421" r:id="rId22"/>
    <p:sldId id="408" r:id="rId23"/>
    <p:sldId id="386" r:id="rId24"/>
    <p:sldId id="417" r:id="rId25"/>
    <p:sldId id="418" r:id="rId26"/>
    <p:sldId id="419" r:id="rId27"/>
  </p:sldIdLst>
  <p:sldSz cx="9144000" cy="6858000" type="screen4x3"/>
  <p:notesSz cx="9947275" cy="6858000"/>
  <p:defaultTextStyle>
    <a:defPPr>
      <a:defRPr lang="ms-MY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rebuchet MS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66CC"/>
    <a:srgbClr val="CCECFF"/>
    <a:srgbClr val="99CCFF"/>
    <a:srgbClr val="CC339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58" autoAdjust="0"/>
    <p:restoredTop sz="94041" autoAdjust="0"/>
  </p:normalViewPr>
  <p:slideViewPr>
    <p:cSldViewPr>
      <p:cViewPr varScale="1">
        <p:scale>
          <a:sx n="78" d="100"/>
          <a:sy n="78" d="100"/>
        </p:scale>
        <p:origin x="102" y="8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063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5634038" y="0"/>
            <a:ext cx="431165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053B79D-4600-4B2D-9AA8-6025DE341396}" type="datetimeFigureOut">
              <a:rPr lang="en-US"/>
              <a:pPr>
                <a:defRPr/>
              </a:pPr>
              <a:t>11/16/2020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4310063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5634038" y="6513513"/>
            <a:ext cx="431165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08D7D2E-48A7-45B9-BC42-2D58AE62BB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933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063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5634038" y="0"/>
            <a:ext cx="431165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ECEF2E6-6A86-4326-8150-A91DC2102BCF}" type="datetimeFigureOut">
              <a:rPr lang="en-US"/>
              <a:pPr>
                <a:defRPr/>
              </a:pPr>
              <a:t>11/16/2020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3259138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pPr lvl="0"/>
            <a:endParaRPr lang="en-US" noProof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995363" y="3257550"/>
            <a:ext cx="7956550" cy="30861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  <a:endParaRPr lang="en-US" noProof="0"/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310063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5634038" y="6513513"/>
            <a:ext cx="431165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DCF62833-B497-4064-900C-5BCF2254AB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3974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3012" name="Rectangle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9pPr>
          </a:lstStyle>
          <a:p>
            <a:pPr eaLnBrk="1" hangingPunct="1"/>
            <a:fld id="{DCCAC5BC-5D71-4D48-B650-49110993B4B8}" type="slidenum">
              <a:rPr lang="en-US" smtClean="0">
                <a:latin typeface="Calibri" pitchFamily="34" charset="0"/>
              </a:rPr>
              <a:pPr eaLnBrk="1" hangingPunct="1"/>
              <a:t>1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970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9396" name="Rectangle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9pPr>
          </a:lstStyle>
          <a:p>
            <a:pPr eaLnBrk="1" hangingPunct="1"/>
            <a:fld id="{0563949F-C44A-44A4-B7F2-4118224CD37A}" type="slidenum">
              <a:rPr lang="en-US" smtClean="0">
                <a:solidFill>
                  <a:srgbClr val="000000"/>
                </a:solidFill>
                <a:latin typeface="Calibri" pitchFamily="34" charset="0"/>
              </a:rPr>
              <a:pPr eaLnBrk="1" hangingPunct="1"/>
              <a:t>10</a:t>
            </a:fld>
            <a:endParaRPr lang="en-US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255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0420" name="Rectangle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9pPr>
          </a:lstStyle>
          <a:p>
            <a:pPr eaLnBrk="1" hangingPunct="1"/>
            <a:fld id="{E4E9CF0E-C2B2-4F34-AC3B-6DF87417C2D1}" type="slidenum">
              <a:rPr lang="en-US" smtClean="0">
                <a:solidFill>
                  <a:srgbClr val="000000"/>
                </a:solidFill>
                <a:latin typeface="Calibri" pitchFamily="34" charset="0"/>
              </a:rPr>
              <a:pPr eaLnBrk="1" hangingPunct="1"/>
              <a:t>11</a:t>
            </a:fld>
            <a:endParaRPr lang="en-US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2036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1444" name="Rectangle 4"/>
          <p:cNvSpPr txBox="1">
            <a:spLocks noGrp="1"/>
          </p:cNvSpPr>
          <p:nvPr/>
        </p:nvSpPr>
        <p:spPr bwMode="auto">
          <a:xfrm>
            <a:off x="5634038" y="6513513"/>
            <a:ext cx="43116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9pPr>
          </a:lstStyle>
          <a:p>
            <a:pPr algn="r" eaLnBrk="1" hangingPunct="1"/>
            <a:fld id="{E7939B65-16A0-4B27-B055-6322C7E9941A}" type="slidenum">
              <a:rPr lang="en-US" sz="1200">
                <a:solidFill>
                  <a:srgbClr val="000000"/>
                </a:solidFill>
                <a:latin typeface="Calibri" pitchFamily="34" charset="0"/>
              </a:rPr>
              <a:pPr algn="r" eaLnBrk="1" hangingPunct="1"/>
              <a:t>12</a:t>
            </a:fld>
            <a:endParaRPr lang="en-US" sz="120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143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2468" name="Rectangle 4"/>
          <p:cNvSpPr txBox="1">
            <a:spLocks noGrp="1"/>
          </p:cNvSpPr>
          <p:nvPr/>
        </p:nvSpPr>
        <p:spPr bwMode="auto">
          <a:xfrm>
            <a:off x="5634038" y="6513513"/>
            <a:ext cx="43116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9pPr>
          </a:lstStyle>
          <a:p>
            <a:pPr algn="r" eaLnBrk="1" hangingPunct="1"/>
            <a:fld id="{2B65B08F-0323-45B0-B3CD-5E824831A28A}" type="slidenum">
              <a:rPr lang="en-US" sz="1200">
                <a:solidFill>
                  <a:srgbClr val="000000"/>
                </a:solidFill>
                <a:latin typeface="Calibri" pitchFamily="34" charset="0"/>
              </a:rPr>
              <a:pPr algn="r" eaLnBrk="1" hangingPunct="1"/>
              <a:t>13</a:t>
            </a:fld>
            <a:endParaRPr lang="en-US" sz="120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378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2" name="Rectangle 4"/>
          <p:cNvSpPr txBox="1">
            <a:spLocks noGrp="1"/>
          </p:cNvSpPr>
          <p:nvPr/>
        </p:nvSpPr>
        <p:spPr bwMode="auto">
          <a:xfrm>
            <a:off x="5634038" y="6513513"/>
            <a:ext cx="43116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9pPr>
          </a:lstStyle>
          <a:p>
            <a:pPr algn="r" eaLnBrk="1" hangingPunct="1"/>
            <a:fld id="{C716E943-C194-48C6-BFB9-F81D2476A821}" type="slidenum">
              <a:rPr lang="en-US" sz="1200">
                <a:solidFill>
                  <a:srgbClr val="000000"/>
                </a:solidFill>
                <a:latin typeface="Calibri" pitchFamily="34" charset="0"/>
              </a:rPr>
              <a:pPr algn="r" eaLnBrk="1" hangingPunct="1"/>
              <a:t>14</a:t>
            </a:fld>
            <a:endParaRPr lang="en-US" sz="120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4243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3492" name="Rectangle 4"/>
          <p:cNvSpPr txBox="1">
            <a:spLocks noGrp="1"/>
          </p:cNvSpPr>
          <p:nvPr/>
        </p:nvSpPr>
        <p:spPr bwMode="auto">
          <a:xfrm>
            <a:off x="5634038" y="6513513"/>
            <a:ext cx="43116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9pPr>
          </a:lstStyle>
          <a:p>
            <a:pPr algn="r" eaLnBrk="1" hangingPunct="1"/>
            <a:fld id="{C716E943-C194-48C6-BFB9-F81D2476A821}" type="slidenum">
              <a:rPr lang="en-US" sz="1200">
                <a:solidFill>
                  <a:srgbClr val="000000"/>
                </a:solidFill>
                <a:latin typeface="Calibri" pitchFamily="34" charset="0"/>
              </a:rPr>
              <a:pPr algn="r" eaLnBrk="1" hangingPunct="1"/>
              <a:t>15</a:t>
            </a:fld>
            <a:endParaRPr lang="en-US" sz="120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046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4516" name="Rectangle 4"/>
          <p:cNvSpPr txBox="1">
            <a:spLocks noGrp="1"/>
          </p:cNvSpPr>
          <p:nvPr/>
        </p:nvSpPr>
        <p:spPr bwMode="auto">
          <a:xfrm>
            <a:off x="5634038" y="6513513"/>
            <a:ext cx="43116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9pPr>
          </a:lstStyle>
          <a:p>
            <a:pPr algn="r" eaLnBrk="1" hangingPunct="1"/>
            <a:fld id="{2C8B461B-E5B3-47AF-AE30-F5CBD6C219AF}" type="slidenum">
              <a:rPr lang="en-US" sz="1200">
                <a:solidFill>
                  <a:srgbClr val="000000"/>
                </a:solidFill>
                <a:latin typeface="Calibri" pitchFamily="34" charset="0"/>
              </a:rPr>
              <a:pPr algn="r" eaLnBrk="1" hangingPunct="1"/>
              <a:t>16</a:t>
            </a:fld>
            <a:endParaRPr lang="en-US" sz="120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481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6564" name="Rectangle 4"/>
          <p:cNvSpPr txBox="1">
            <a:spLocks noGrp="1"/>
          </p:cNvSpPr>
          <p:nvPr/>
        </p:nvSpPr>
        <p:spPr bwMode="auto">
          <a:xfrm>
            <a:off x="5634038" y="6513513"/>
            <a:ext cx="43116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9pPr>
          </a:lstStyle>
          <a:p>
            <a:pPr algn="r" eaLnBrk="1" hangingPunct="1"/>
            <a:fld id="{2FF69065-17AA-4510-BAD2-1F4F2B996330}" type="slidenum">
              <a:rPr lang="en-US" sz="1200">
                <a:solidFill>
                  <a:srgbClr val="000000"/>
                </a:solidFill>
                <a:latin typeface="Calibri" pitchFamily="34" charset="0"/>
              </a:rPr>
              <a:pPr algn="r" eaLnBrk="1" hangingPunct="1"/>
              <a:t>18</a:t>
            </a:fld>
            <a:endParaRPr lang="en-US" sz="120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348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7588" name="Rectangle 4"/>
          <p:cNvSpPr txBox="1">
            <a:spLocks noGrp="1"/>
          </p:cNvSpPr>
          <p:nvPr/>
        </p:nvSpPr>
        <p:spPr bwMode="auto">
          <a:xfrm>
            <a:off x="5634038" y="6513513"/>
            <a:ext cx="43116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9pPr>
          </a:lstStyle>
          <a:p>
            <a:pPr algn="r" eaLnBrk="1" hangingPunct="1"/>
            <a:fld id="{37BC0CC8-C78D-4C36-A03A-AE56F51AD4FC}" type="slidenum">
              <a:rPr lang="en-US" sz="1200">
                <a:solidFill>
                  <a:srgbClr val="000000"/>
                </a:solidFill>
                <a:latin typeface="Calibri" pitchFamily="34" charset="0"/>
              </a:rPr>
              <a:pPr algn="r" eaLnBrk="1" hangingPunct="1"/>
              <a:t>19</a:t>
            </a:fld>
            <a:endParaRPr lang="en-US" sz="120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8733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8612" name="Rectangle 4"/>
          <p:cNvSpPr txBox="1">
            <a:spLocks noGrp="1"/>
          </p:cNvSpPr>
          <p:nvPr/>
        </p:nvSpPr>
        <p:spPr bwMode="auto">
          <a:xfrm>
            <a:off x="5634038" y="6513513"/>
            <a:ext cx="43116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9pPr>
          </a:lstStyle>
          <a:p>
            <a:pPr algn="r" eaLnBrk="1" hangingPunct="1"/>
            <a:fld id="{5F70ACC5-4B7E-4ED0-91C8-12B2FE280F70}" type="slidenum">
              <a:rPr lang="en-US" sz="1200">
                <a:solidFill>
                  <a:srgbClr val="000000"/>
                </a:solidFill>
                <a:latin typeface="Calibri" pitchFamily="34" charset="0"/>
              </a:rPr>
              <a:pPr algn="r" eaLnBrk="1" hangingPunct="1"/>
              <a:t>20</a:t>
            </a:fld>
            <a:endParaRPr lang="en-US" sz="120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051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7892" name="Rectangle 4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DBC5E2C8-656B-40EE-9B5B-83E8F0071D0D}" type="slidenum">
              <a:rPr lang="en-US" smtClean="0">
                <a:latin typeface="Calibri" pitchFamily="34" charset="0"/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49395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69636" name="Rectangle 4"/>
          <p:cNvSpPr txBox="1">
            <a:spLocks noGrp="1"/>
          </p:cNvSpPr>
          <p:nvPr/>
        </p:nvSpPr>
        <p:spPr bwMode="auto">
          <a:xfrm>
            <a:off x="5634038" y="6513513"/>
            <a:ext cx="43116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9pPr>
          </a:lstStyle>
          <a:p>
            <a:pPr algn="r" eaLnBrk="1" hangingPunct="1"/>
            <a:fld id="{F6798D20-B9AC-407A-9847-3ED78CDB9991}" type="slidenum">
              <a:rPr lang="en-US" sz="1200">
                <a:solidFill>
                  <a:srgbClr val="000000"/>
                </a:solidFill>
                <a:latin typeface="Calibri" pitchFamily="34" charset="0"/>
              </a:rPr>
              <a:pPr algn="r" eaLnBrk="1" hangingPunct="1"/>
              <a:t>22</a:t>
            </a:fld>
            <a:endParaRPr lang="en-US" sz="120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0295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Rectangle 4"/>
          <p:cNvSpPr txBox="1">
            <a:spLocks noGrp="1"/>
          </p:cNvSpPr>
          <p:nvPr/>
        </p:nvSpPr>
        <p:spPr bwMode="auto">
          <a:xfrm>
            <a:off x="5634038" y="6513513"/>
            <a:ext cx="43116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9pPr>
          </a:lstStyle>
          <a:p>
            <a:pPr algn="r" eaLnBrk="1" hangingPunct="1"/>
            <a:fld id="{E82421C9-F44C-4D67-88EE-D5CCB7FC6CEA}" type="slidenum">
              <a:rPr lang="en-US" sz="1200">
                <a:solidFill>
                  <a:srgbClr val="000000"/>
                </a:solidFill>
                <a:latin typeface="Calibri" pitchFamily="34" charset="0"/>
              </a:rPr>
              <a:pPr algn="r" eaLnBrk="1" hangingPunct="1"/>
              <a:t>23</a:t>
            </a:fld>
            <a:endParaRPr lang="en-US" sz="120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908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Rectangle 4"/>
          <p:cNvSpPr txBox="1">
            <a:spLocks noGrp="1"/>
          </p:cNvSpPr>
          <p:nvPr/>
        </p:nvSpPr>
        <p:spPr bwMode="auto">
          <a:xfrm>
            <a:off x="5634038" y="6513513"/>
            <a:ext cx="43116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9pPr>
          </a:lstStyle>
          <a:p>
            <a:pPr algn="r" eaLnBrk="1" hangingPunct="1"/>
            <a:fld id="{E82421C9-F44C-4D67-88EE-D5CCB7FC6CEA}" type="slidenum">
              <a:rPr lang="en-US" sz="1200">
                <a:solidFill>
                  <a:srgbClr val="000000"/>
                </a:solidFill>
                <a:latin typeface="Calibri" pitchFamily="34" charset="0"/>
              </a:rPr>
              <a:pPr algn="r" eaLnBrk="1" hangingPunct="1"/>
              <a:t>24</a:t>
            </a:fld>
            <a:endParaRPr lang="en-US" sz="120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52801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Rectangle 4"/>
          <p:cNvSpPr txBox="1">
            <a:spLocks noGrp="1"/>
          </p:cNvSpPr>
          <p:nvPr/>
        </p:nvSpPr>
        <p:spPr bwMode="auto">
          <a:xfrm>
            <a:off x="5634038" y="6513513"/>
            <a:ext cx="43116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9pPr>
          </a:lstStyle>
          <a:p>
            <a:pPr algn="r" eaLnBrk="1" hangingPunct="1"/>
            <a:fld id="{E82421C9-F44C-4D67-88EE-D5CCB7FC6CEA}" type="slidenum">
              <a:rPr lang="en-US" sz="1200">
                <a:solidFill>
                  <a:srgbClr val="000000"/>
                </a:solidFill>
                <a:latin typeface="Calibri" pitchFamily="34" charset="0"/>
              </a:rPr>
              <a:pPr algn="r" eaLnBrk="1" hangingPunct="1"/>
              <a:t>25</a:t>
            </a:fld>
            <a:endParaRPr lang="en-US" sz="120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21011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70660" name="Rectangle 4"/>
          <p:cNvSpPr txBox="1">
            <a:spLocks noGrp="1"/>
          </p:cNvSpPr>
          <p:nvPr/>
        </p:nvSpPr>
        <p:spPr bwMode="auto">
          <a:xfrm>
            <a:off x="5634038" y="6513513"/>
            <a:ext cx="4311650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9pPr>
          </a:lstStyle>
          <a:p>
            <a:pPr algn="r" eaLnBrk="1" hangingPunct="1"/>
            <a:fld id="{E82421C9-F44C-4D67-88EE-D5CCB7FC6CEA}" type="slidenum">
              <a:rPr lang="en-US" sz="1200">
                <a:solidFill>
                  <a:srgbClr val="000000"/>
                </a:solidFill>
                <a:latin typeface="Calibri" pitchFamily="34" charset="0"/>
              </a:rPr>
              <a:pPr algn="r" eaLnBrk="1" hangingPunct="1"/>
              <a:t>26</a:t>
            </a:fld>
            <a:endParaRPr lang="en-US" sz="120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485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9156" name="Rectangle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9pPr>
          </a:lstStyle>
          <a:p>
            <a:pPr eaLnBrk="1" hangingPunct="1"/>
            <a:fld id="{07390501-5F82-42DE-AA37-BE1F6EB5D4E7}" type="slidenum">
              <a:rPr lang="en-US" smtClean="0">
                <a:solidFill>
                  <a:srgbClr val="000000"/>
                </a:solidFill>
                <a:latin typeface="Calibri" pitchFamily="34" charset="0"/>
              </a:rPr>
              <a:pPr eaLnBrk="1" hangingPunct="1"/>
              <a:t>3</a:t>
            </a:fld>
            <a:endParaRPr lang="en-US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444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0180" name="Rectangle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9pPr>
          </a:lstStyle>
          <a:p>
            <a:pPr eaLnBrk="1" hangingPunct="1"/>
            <a:fld id="{CAE9C6F3-534C-4D96-A48D-C9DC884CAD14}" type="slidenum">
              <a:rPr lang="en-US" smtClean="0">
                <a:solidFill>
                  <a:srgbClr val="000000"/>
                </a:solidFill>
                <a:latin typeface="Calibri" pitchFamily="34" charset="0"/>
              </a:rPr>
              <a:pPr eaLnBrk="1" hangingPunct="1"/>
              <a:t>4</a:t>
            </a:fld>
            <a:endParaRPr lang="en-US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604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1204" name="Rectangle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9pPr>
          </a:lstStyle>
          <a:p>
            <a:pPr eaLnBrk="1" hangingPunct="1"/>
            <a:fld id="{760A91A2-5C9A-4D51-8FF7-84EE1F7A915F}" type="slidenum">
              <a:rPr lang="en-US" smtClean="0">
                <a:solidFill>
                  <a:srgbClr val="000000"/>
                </a:solidFill>
                <a:latin typeface="Calibri" pitchFamily="34" charset="0"/>
              </a:rPr>
              <a:pPr eaLnBrk="1" hangingPunct="1"/>
              <a:t>5</a:t>
            </a:fld>
            <a:endParaRPr lang="en-US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115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mtClean="0">
                <a:latin typeface="Calibri" pitchFamily="34" charset="0"/>
              </a:rPr>
              <a:t>Basic Practice of Statistics - 5th Edition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smtClean="0">
                <a:latin typeface="Calibri" pitchFamily="34" charset="0"/>
              </a:rPr>
              <a:t>Chapter 3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9pPr>
          </a:lstStyle>
          <a:p>
            <a:pPr eaLnBrk="1" hangingPunct="1"/>
            <a:fld id="{B786C40A-D166-416F-830D-9925CD879C5D}" type="slidenum">
              <a:rPr lang="en-US" smtClean="0">
                <a:latin typeface="Calibri" pitchFamily="34" charset="0"/>
              </a:rPr>
              <a:pPr eaLnBrk="1" hangingPunct="1"/>
              <a:t>6</a:t>
            </a:fld>
            <a:endParaRPr lang="en-US" smtClean="0">
              <a:latin typeface="Calibri" pitchFamily="34" charset="0"/>
            </a:endParaRPr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263900" y="515938"/>
            <a:ext cx="3419475" cy="2565400"/>
          </a:xfrm>
          <a:noFill/>
          <a:ln cap="flat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48174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6324" name="Rectangle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9pPr>
          </a:lstStyle>
          <a:p>
            <a:pPr eaLnBrk="1" hangingPunct="1"/>
            <a:fld id="{EEF8DA11-1885-401A-B75A-C8ACEE469C30}" type="slidenum">
              <a:rPr lang="en-US" smtClean="0">
                <a:solidFill>
                  <a:srgbClr val="000000"/>
                </a:solidFill>
                <a:latin typeface="Calibri" pitchFamily="34" charset="0"/>
              </a:rPr>
              <a:pPr eaLnBrk="1" hangingPunct="1"/>
              <a:t>7</a:t>
            </a:fld>
            <a:endParaRPr lang="en-US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8177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7348" name="Rectangle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9pPr>
          </a:lstStyle>
          <a:p>
            <a:pPr eaLnBrk="1" hangingPunct="1"/>
            <a:fld id="{C265B583-B240-40FA-99F1-FE5AD9DD9E6C}" type="slidenum">
              <a:rPr lang="en-US" smtClean="0">
                <a:solidFill>
                  <a:srgbClr val="000000"/>
                </a:solidFill>
                <a:latin typeface="Calibri" pitchFamily="34" charset="0"/>
              </a:rPr>
              <a:pPr eaLnBrk="1" hangingPunct="1"/>
              <a:t>8</a:t>
            </a:fld>
            <a:endParaRPr lang="en-US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487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Rectangle 3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58372" name="Rectangle 4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9pPr>
          </a:lstStyle>
          <a:p>
            <a:pPr eaLnBrk="1" hangingPunct="1"/>
            <a:fld id="{7979E45F-F1B2-4E65-A852-E408F49E8D95}" type="slidenum">
              <a:rPr lang="en-US" smtClean="0">
                <a:solidFill>
                  <a:srgbClr val="000000"/>
                </a:solidFill>
                <a:latin typeface="Calibri" pitchFamily="34" charset="0"/>
              </a:rPr>
              <a:pPr eaLnBrk="1" hangingPunct="1"/>
              <a:t>9</a:t>
            </a:fld>
            <a:endParaRPr lang="en-US" smtClean="0">
              <a:solidFill>
                <a:srgbClr val="00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2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14288" y="1976438"/>
            <a:ext cx="2043112" cy="533400"/>
            <a:chOff x="0" y="2000250"/>
            <a:chExt cx="3733800" cy="533400"/>
          </a:xfrm>
        </p:grpSpPr>
        <p:sp>
          <p:nvSpPr>
            <p:cNvPr id="5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35"/>
          <p:cNvGrpSpPr>
            <a:grpSpLocks/>
          </p:cNvGrpSpPr>
          <p:nvPr/>
        </p:nvGrpSpPr>
        <p:grpSpPr bwMode="auto">
          <a:xfrm>
            <a:off x="8583613" y="1976438"/>
            <a:ext cx="552450" cy="542925"/>
            <a:chOff x="8667750" y="2000250"/>
            <a:chExt cx="476250" cy="542925"/>
          </a:xfrm>
        </p:grpSpPr>
        <p:sp>
          <p:nvSpPr>
            <p:cNvPr id="14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1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Rectangle 25"/>
          <p:cNvSpPr txBox="1">
            <a:spLocks/>
          </p:cNvSpPr>
          <p:nvPr/>
        </p:nvSpPr>
        <p:spPr>
          <a:xfrm>
            <a:off x="381000" y="5638800"/>
            <a:ext cx="8097838" cy="7620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kern="0" dirty="0">
                <a:latin typeface="+mn-lt"/>
                <a:cs typeface="+mn-cs"/>
              </a:rPr>
              <a:t>TMA1201 Discrete Structures &amp; Probability </a:t>
            </a:r>
          </a:p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kern="0" dirty="0">
                <a:latin typeface="+mn-lt"/>
                <a:cs typeface="+mn-cs"/>
              </a:rPr>
              <a:t>Faculty of Computing &amp; Informatics</a:t>
            </a:r>
          </a:p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kern="0" dirty="0">
                <a:latin typeface="+mn-lt"/>
                <a:cs typeface="+mn-cs"/>
              </a:rPr>
              <a:t>Multimedia University </a:t>
            </a:r>
          </a:p>
        </p:txBody>
      </p:sp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3" name="Rectangle 32"/>
          <p:cNvSpPr>
            <a:spLocks noGrp="1"/>
          </p:cNvSpPr>
          <p:nvPr>
            <p:ph type="title"/>
          </p:nvPr>
        </p:nvSpPr>
        <p:spPr>
          <a:xfrm>
            <a:off x="2057400" y="281352"/>
            <a:ext cx="6509239" cy="3886200"/>
          </a:xfrm>
          <a:effectLst/>
          <a:scene3d>
            <a:camera prst="orthographicFront"/>
            <a:lightRig rig="threePt" dir="t"/>
          </a:scene3d>
          <a:sp3d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6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2E2944EF-90C9-49C3-AC6C-0238DDB44707}" type="datetime1">
              <a:rPr lang="en-US" sz="1100" smtClean="0"/>
              <a:t>11/16/2020</a:t>
            </a:fld>
            <a:endParaRPr lang="en-US"/>
          </a:p>
        </p:txBody>
      </p:sp>
      <p:sp>
        <p:nvSpPr>
          <p:cNvPr id="27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28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29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30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1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2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34" name="Rectangle 25"/>
          <p:cNvSpPr txBox="1">
            <a:spLocks/>
          </p:cNvSpPr>
          <p:nvPr userDrawn="1"/>
        </p:nvSpPr>
        <p:spPr>
          <a:xfrm>
            <a:off x="381000" y="5638800"/>
            <a:ext cx="8098302" cy="7620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 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Faculty of Computing &amp; Informatics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Multimedia University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1120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054B0C18-4112-4457-B2E5-98CE4FD25BBD}" type="datetime1">
              <a:rPr lang="en-US" sz="1100" smtClean="0"/>
              <a:t>11/16/2020</a:t>
            </a:fld>
            <a:endParaRPr lang="en-US" sz="1050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r>
              <a:rPr lang="en-US" smtClean="0"/>
              <a:t>TMA1201 Discrete Structures &amp; Probability, Faculty of Computing &amp; Informatics, MMU</a:t>
            </a:r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656872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763B76ED-AC93-4EA3-83DB-CE1A4E12434A}" type="datetime1">
              <a:rPr lang="en-US" sz="1100" smtClean="0"/>
              <a:t>11/16/2020</a:t>
            </a:fld>
            <a:endParaRPr lang="en-US" sz="1050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r>
              <a:rPr lang="en-US" smtClean="0"/>
              <a:t>TMA1201 Discrete Structures &amp; Probability, Faculty of Computing &amp; Informatics, MMU</a:t>
            </a:r>
            <a:endParaRPr lang="en-US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197319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r"/>
            <a:fld id="{A10C56C3-BA29-49C0-A56D-E2278A485D6B}" type="datetime1">
              <a:rPr lang="en-US" smtClean="0"/>
              <a:t>11/16/2020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69B2101-2E9F-420A-91A3-890890D8449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Show Title</a:t>
            </a:r>
            <a:endParaRPr lang="en-US" dirty="0"/>
          </a:p>
        </p:txBody>
      </p:sp>
      <p:sp>
        <p:nvSpPr>
          <p:cNvPr id="34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Rectangle 25"/>
          <p:cNvSpPr txBox="1">
            <a:spLocks/>
          </p:cNvSpPr>
          <p:nvPr userDrawn="1"/>
        </p:nvSpPr>
        <p:spPr>
          <a:xfrm>
            <a:off x="381000" y="5638800"/>
            <a:ext cx="8098302" cy="7620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 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Faculty of Computing &amp; Informatics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Multimedia University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66539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6169DB-4D43-4CEF-98BD-17290D70646C}" type="datetime1">
              <a:rPr lang="en-US" smtClean="0"/>
              <a:t>11/16/2020</a:t>
            </a:fld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1EEEFE-4969-4B31-A6C9-D58643030E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312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219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714500"/>
            <a:ext cx="3810000" cy="415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4500"/>
            <a:ext cx="3810000" cy="4152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>
                <a:cs typeface="Arial" charset="0"/>
              </a:defRPr>
            </a:lvl1pPr>
          </a:lstStyle>
          <a:p>
            <a:pPr>
              <a:defRPr/>
            </a:pPr>
            <a:fld id="{B40268DC-D6E3-4107-8E29-F58B038A492E}" type="datetime1">
              <a:rPr lang="en-US" smtClean="0"/>
              <a:t>11/16/2020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TMA1201 Discrete Structures &amp; Probability, Faculty of Computing &amp; Informatics, MMU</a:t>
            </a:r>
            <a:endParaRPr lang="en-US" sz="14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7EB43A-1BA6-4A47-ADCC-C2A34B3F63BF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19997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>
          <a:xfrm>
            <a:off x="228600" y="1447800"/>
            <a:ext cx="8229600" cy="4520365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>
          <a:xfrm>
            <a:off x="228600" y="438151"/>
            <a:ext cx="8293768" cy="781049"/>
          </a:xfrm>
        </p:spPr>
        <p:txBody>
          <a:bodyPr rtlCol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C1479345-5F59-488F-856C-914250BFE2C4}" type="datetime1">
              <a:rPr lang="en-US" sz="1100" smtClean="0"/>
              <a:t>11/16/2020</a:t>
            </a:fld>
            <a:endParaRPr lang="en-US"/>
          </a:p>
        </p:txBody>
      </p:sp>
      <p:sp>
        <p:nvSpPr>
          <p:cNvPr id="5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6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842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72493163-18CA-47C8-968C-7C2D437322C2}" type="datetime1">
              <a:rPr lang="en-US" sz="1100" smtClean="0"/>
              <a:t>11/16/2020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490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/>
          </p:nvPr>
        </p:nvSpPr>
        <p:spPr>
          <a:xfrm>
            <a:off x="228600" y="1676400"/>
            <a:ext cx="8229600" cy="1143000"/>
          </a:xfrm>
          <a:noFill/>
          <a:ln>
            <a:noFill/>
          </a:ln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FB805332-BB84-40E6-8098-B5B1807188C6}" type="datetime1">
              <a:rPr lang="en-US" smtClean="0"/>
              <a:t>11/16/2020</a:t>
            </a:fld>
            <a:endParaRPr lang="en-US"/>
          </a:p>
        </p:txBody>
      </p:sp>
      <p:sp>
        <p:nvSpPr>
          <p:cNvPr id="6" name="Rectangle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TMA1201 Discrete Structures &amp; Probability, Faculty of Computing &amp; Informatics, MMU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1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/>
          </p:nvPr>
        </p:nvSpPr>
        <p:spPr>
          <a:xfrm>
            <a:off x="1828800" y="3124200"/>
            <a:ext cx="5105400" cy="1981200"/>
          </a:xfrm>
        </p:spPr>
        <p:txBody>
          <a:bodyPr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EDD0BD06-D0B6-428A-B696-F3339F77D996}" type="datetime1">
              <a:rPr lang="en-US" smtClean="0"/>
              <a:t>11/16/2020</a:t>
            </a:fld>
            <a:endParaRPr lang="en-US"/>
          </a:p>
        </p:txBody>
      </p:sp>
      <p:sp>
        <p:nvSpPr>
          <p:cNvPr id="6" name="Rectangle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089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Question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2B0FA8D3-343A-43F6-8696-C903B85C2092}" type="datetime1">
              <a:rPr lang="en-US" smtClean="0"/>
              <a:t>11/16/2020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36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nswer Base"/>
          <p:cNvSpPr txBox="1"/>
          <p:nvPr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7200" dirty="0">
                <a:solidFill>
                  <a:schemeClr val="tx1">
                    <a:alpha val="40000"/>
                  </a:schemeClr>
                </a:solidFill>
                <a:latin typeface="+mn-lt"/>
                <a:cs typeface="+mn-cs"/>
              </a:rPr>
              <a:t>TRUE or FALSE?</a:t>
            </a:r>
          </a:p>
        </p:txBody>
      </p:sp>
      <p:sp>
        <p:nvSpPr>
          <p:cNvPr id="4" name="Answer"/>
          <p:cNvSpPr/>
          <p:nvPr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dirty="0">
                <a:solidFill>
                  <a:prstClr val="white">
                    <a:alpha val="40000"/>
                  </a:prstClr>
                </a:solidFill>
                <a:latin typeface="+mn-lt"/>
                <a:cs typeface="+mn-cs"/>
              </a:rPr>
              <a:t>TRUE or </a:t>
            </a:r>
            <a:r>
              <a:rPr lang="en-U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latin typeface="+mn-lt"/>
                <a:cs typeface="+mn-cs"/>
              </a:rPr>
              <a:t>FALSE</a:t>
            </a:r>
            <a:r>
              <a:rPr lang="en-US" sz="7200" dirty="0">
                <a:solidFill>
                  <a:prstClr val="white">
                    <a:alpha val="40000"/>
                  </a:prstClr>
                </a:solidFill>
                <a:latin typeface="+mn-lt"/>
                <a:cs typeface="+mn-cs"/>
              </a:rPr>
              <a:t>?</a:t>
            </a:r>
            <a:endParaRPr lang="en-US" dirty="0">
              <a:latin typeface="+mn-lt"/>
              <a:cs typeface="+mn-cs"/>
            </a:endParaRPr>
          </a:p>
        </p:txBody>
      </p:sp>
      <p:sp>
        <p:nvSpPr>
          <p:cNvPr id="6" name="Question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F79D17F1-B3B2-4075-A5CD-AED07B693391}" type="datetime1">
              <a:rPr lang="en-US" smtClean="0"/>
              <a:t>11/16/2020</a:t>
            </a:fld>
            <a:endParaRPr lang="en-US"/>
          </a:p>
        </p:txBody>
      </p:sp>
      <p:sp>
        <p:nvSpPr>
          <p:cNvPr id="7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8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47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ple Cho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 txBox="1"/>
          <p:nvPr/>
        </p:nvSpPr>
        <p:spPr>
          <a:xfrm>
            <a:off x="457200" y="20574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A.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48006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E.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1371600"/>
          </a:xfrm>
        </p:spPr>
        <p:txBody>
          <a:bodyPr/>
          <a:lstStyle>
            <a:lvl1pPr algn="l">
              <a:defRPr i="1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3"/>
          <p:cNvSpPr>
            <a:spLocks noGrp="1"/>
          </p:cNvSpPr>
          <p:nvPr>
            <p:ph type="body" sz="quarter" idx="17"/>
          </p:nvPr>
        </p:nvSpPr>
        <p:spPr>
          <a:xfrm>
            <a:off x="1143000" y="48006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3"/>
          <p:cNvSpPr>
            <a:spLocks noGrp="1"/>
          </p:cNvSpPr>
          <p:nvPr>
            <p:ph type="body" sz="quarter" idx="18"/>
          </p:nvPr>
        </p:nvSpPr>
        <p:spPr>
          <a:xfrm>
            <a:off x="1143000" y="41148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Rectangle 13"/>
          <p:cNvSpPr>
            <a:spLocks noGrp="1"/>
          </p:cNvSpPr>
          <p:nvPr>
            <p:ph type="body" sz="quarter" idx="19"/>
          </p:nvPr>
        </p:nvSpPr>
        <p:spPr>
          <a:xfrm>
            <a:off x="1143000" y="34290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Rectangle 13"/>
          <p:cNvSpPr>
            <a:spLocks noGrp="1"/>
          </p:cNvSpPr>
          <p:nvPr>
            <p:ph type="body" sz="quarter" idx="20"/>
          </p:nvPr>
        </p:nvSpPr>
        <p:spPr>
          <a:xfrm>
            <a:off x="1143000" y="27432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Rectangle 13"/>
          <p:cNvSpPr>
            <a:spLocks noGrp="1"/>
          </p:cNvSpPr>
          <p:nvPr>
            <p:ph type="body" sz="quarter" idx="21"/>
          </p:nvPr>
        </p:nvSpPr>
        <p:spPr>
          <a:xfrm>
            <a:off x="1143000" y="20574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4" name="Rectangle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92139B4F-A605-4128-8617-28AFE1661BD4}" type="datetime1">
              <a:rPr lang="en-US" smtClean="0"/>
              <a:t>11/16/2020</a:t>
            </a:fld>
            <a:endParaRPr lang="en-US"/>
          </a:p>
        </p:txBody>
      </p:sp>
      <p:sp>
        <p:nvSpPr>
          <p:cNvPr id="20" name="Rectangle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21" name="Rectangle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Rectangle 10"/>
          <p:cNvSpPr txBox="1"/>
          <p:nvPr userDrawn="1"/>
        </p:nvSpPr>
        <p:spPr>
          <a:xfrm>
            <a:off x="457200" y="20574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A.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B.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C.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D.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457200" y="4800600"/>
            <a:ext cx="685800" cy="492443"/>
          </a:xfrm>
          <a:prstGeom prst="rect">
            <a:avLst/>
          </a:prstGeom>
          <a:noFill/>
        </p:spPr>
        <p:txBody>
          <a:bodyPr wrap="square" tIns="91440" bIns="9144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2000" b="1" dirty="0" smtClean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rPr>
              <a:t>E.</a:t>
            </a:r>
          </a:p>
        </p:txBody>
      </p:sp>
    </p:spTree>
    <p:extLst>
      <p:ext uri="{BB962C8B-B14F-4D97-AF65-F5344CB8AC3E}">
        <p14:creationId xmlns:p14="http://schemas.microsoft.com/office/powerpoint/2010/main" val="41193445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23"/>
          <p:cNvCxnSpPr>
            <a:stCxn id="16" idx="3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tangle 7"/>
          <p:cNvSpPr>
            <a:spLocks noGrp="1"/>
          </p:cNvSpPr>
          <p:nvPr>
            <p:ph type="body" sz="quarter" idx="13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i="1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27" name="Rectangle 3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645E3FB5-21BA-4E24-8378-AA65BD9C6F30}" type="datetime1">
              <a:rPr lang="en-US" smtClean="0"/>
              <a:t>11/16/2020</a:t>
            </a:fld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85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 bwMode="auto">
          <a:xfrm>
            <a:off x="914400" y="4572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1905000"/>
            <a:ext cx="74676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  <a:extLst/>
          </a:lstStyle>
          <a:p>
            <a:pPr algn="r"/>
            <a:fld id="{303B0584-A736-4E52-91B1-E2A4A20B2578}" type="datetime1">
              <a:rPr lang="en-US" sz="1100" smtClean="0"/>
              <a:t>11/16/2020</a:t>
            </a:fld>
            <a:endParaRPr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3581400" y="6610350"/>
            <a:ext cx="5562600" cy="247650"/>
          </a:xfrm>
          <a:prstGeom prst="rect">
            <a:avLst/>
          </a:prstGeom>
          <a:solidFill>
            <a:schemeClr val="bg1"/>
          </a:solidFill>
        </p:spPr>
        <p:txBody>
          <a:bodyPr vert="horz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1"/>
                </a:solidFill>
                <a:latin typeface="+mn-lt"/>
                <a:cs typeface="+mn-cs"/>
              </a:defRPr>
            </a:lvl1pPr>
            <a:extLst/>
          </a:lstStyle>
          <a:p>
            <a:r>
              <a:rPr lang="en-US" smtClean="0"/>
              <a:t>TMA1201 Discrete Structures &amp; Probability, Faculty of Computing &amp; Informatics, MMU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5375" y="6151563"/>
            <a:ext cx="428625" cy="457200"/>
          </a:xfrm>
          <a:prstGeom prst="rect">
            <a:avLst/>
          </a:prstGeom>
        </p:spPr>
        <p:txBody>
          <a:bodyPr vert="horz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grpSp>
        <p:nvGrpSpPr>
          <p:cNvPr id="1031" name="Group 23"/>
          <p:cNvGrpSpPr>
            <a:grpSpLocks/>
          </p:cNvGrpSpPr>
          <p:nvPr/>
        </p:nvGrpSpPr>
        <p:grpSpPr bwMode="auto">
          <a:xfrm>
            <a:off x="11113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32" name="Group 35"/>
          <p:cNvGrpSpPr>
            <a:grpSpLocks/>
          </p:cNvGrpSpPr>
          <p:nvPr/>
        </p:nvGrpSpPr>
        <p:grpSpPr bwMode="auto">
          <a:xfrm>
            <a:off x="8583613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0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8.bin"/><Relationship Id="rId5" Type="http://schemas.openxmlformats.org/officeDocument/2006/relationships/oleObject" Target="../embeddings/oleObject5.bin"/><Relationship Id="rId10" Type="http://schemas.openxmlformats.org/officeDocument/2006/relationships/image" Target="../media/image16.wmf"/><Relationship Id="rId4" Type="http://schemas.openxmlformats.org/officeDocument/2006/relationships/image" Target="../media/image18.png"/><Relationship Id="rId9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9pPr>
          </a:lstStyle>
          <a:p>
            <a:pPr algn="ctr" eaLnBrk="1" hangingPunct="1">
              <a:defRPr/>
            </a:pPr>
            <a:endParaRPr lang="en-US" smtClean="0">
              <a:solidFill>
                <a:srgbClr val="FFFFFF"/>
              </a:solidFill>
            </a:endParaRPr>
          </a:p>
        </p:txBody>
      </p:sp>
      <p:sp>
        <p:nvSpPr>
          <p:cNvPr id="7" name="Rectangle 24"/>
          <p:cNvSpPr>
            <a:spLocks noGrp="1"/>
          </p:cNvSpPr>
          <p:nvPr>
            <p:ph type="title"/>
          </p:nvPr>
        </p:nvSpPr>
        <p:spPr>
          <a:xfrm>
            <a:off x="1524000" y="533400"/>
            <a:ext cx="7086600" cy="3886200"/>
          </a:xfrm>
        </p:spPr>
        <p:txBody>
          <a:bodyPr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6000" dirty="0" smtClean="0"/>
              <a:t>LECTURE 18</a:t>
            </a:r>
            <a:br>
              <a:rPr lang="en-US" sz="6000" dirty="0" smtClean="0"/>
            </a:br>
            <a:r>
              <a:rPr lang="en-US" sz="6000" dirty="0"/>
              <a:t> </a:t>
            </a:r>
            <a:r>
              <a:rPr lang="en-US" sz="6000" dirty="0" smtClean="0"/>
              <a:t>Normal Distribution</a:t>
            </a:r>
            <a:endParaRPr lang="en-US" sz="6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Standard Normal </a:t>
            </a:r>
            <a:r>
              <a:rPr lang="en-US" b="1" dirty="0" smtClean="0"/>
              <a:t>Distribution</a:t>
            </a:r>
            <a:endParaRPr lang="en-US" dirty="0"/>
          </a:p>
        </p:txBody>
      </p:sp>
      <p:sp>
        <p:nvSpPr>
          <p:cNvPr id="29699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9pPr>
          </a:lstStyle>
          <a:p>
            <a:pPr eaLnBrk="1" hangingPunct="1"/>
            <a:fld id="{94A22C33-3C70-4B05-8418-5D31440CDEF1}" type="slidenum">
              <a:rPr lang="en-US" smtClean="0"/>
              <a:pPr eaLnBrk="1" hangingPunct="1"/>
              <a:t>10</a:t>
            </a:fld>
            <a:endParaRPr lang="en-US" smtClean="0"/>
          </a:p>
        </p:txBody>
      </p:sp>
      <p:pic>
        <p:nvPicPr>
          <p:cNvPr id="2970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63675"/>
            <a:ext cx="6553200" cy="1584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33750"/>
            <a:ext cx="7778750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722" name="Rectangle 8"/>
              <p:cNvSpPr>
                <a:spLocks noGrp="1"/>
              </p:cNvSpPr>
              <p:nvPr>
                <p:ph idx="1"/>
              </p:nvPr>
            </p:nvSpPr>
            <p:spPr>
              <a:xfrm>
                <a:off x="204537" y="1435768"/>
                <a:ext cx="8915400" cy="4520365"/>
              </a:xfrm>
            </p:spPr>
            <p:txBody>
              <a:bodyPr/>
              <a:lstStyle/>
              <a:p>
                <a:pPr algn="just"/>
                <a:r>
                  <a:rPr lang="en-US" dirty="0" smtClean="0">
                    <a:solidFill>
                      <a:schemeClr val="tx1"/>
                    </a:solidFill>
                  </a:rPr>
                  <a:t>If 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X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has a normal distribution with mean </a:t>
                </a:r>
                <a:r>
                  <a:rPr lang="en-US" i="1" dirty="0" smtClean="0">
                    <a:solidFill>
                      <a:schemeClr val="tx1"/>
                    </a:solidFill>
                    <a:sym typeface="Symbol" pitchFamily="18" charset="2"/>
                  </a:rPr>
                  <a:t>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and standard deviation </a:t>
                </a:r>
                <a:r>
                  <a:rPr lang="en-US" i="1" dirty="0" smtClean="0">
                    <a:solidFill>
                      <a:schemeClr val="tx1"/>
                    </a:solidFill>
                    <a:sym typeface="Symbol" pitchFamily="18" charset="2"/>
                  </a:rPr>
                  <a:t>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, then                 has a standard normal distribution.   </a:t>
                </a:r>
              </a:p>
              <a:p>
                <a:pPr algn="just">
                  <a:buFontTx/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     Thus,</a:t>
                </a:r>
              </a:p>
              <a:p>
                <a:pPr algn="just">
                  <a:buFontTx/>
                  <a:buNone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just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b</m:t>
                          </m:r>
                        </m:e>
                      </m:d>
                      <m: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μ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den>
                          </m:f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m:rPr>
                              <m:sty m:val="p"/>
                            </m:rP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Z</m:t>
                          </m:r>
                          <m:r>
                            <a:rPr lang="en-US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μ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den>
                          </m:f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 sz="2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μ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den>
                          </m:f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Z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a:rPr lang="en-US" sz="20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μ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σ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174625" indent="-174625" algn="just">
                  <a:buFontTx/>
                  <a:buNone/>
                </a:pPr>
                <a:endParaRPr lang="en-US" b="1" dirty="0">
                  <a:solidFill>
                    <a:schemeClr val="tx1"/>
                  </a:solidFill>
                </a:endParaRPr>
              </a:p>
              <a:p>
                <a:pPr marL="174625" indent="-174625" algn="just">
                  <a:buFontTx/>
                  <a:buNone/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174625" indent="-174625" algn="just">
                  <a:buFontTx/>
                  <a:buNone/>
                </a:pPr>
                <a:endParaRPr lang="en-US" b="1" dirty="0" smtClean="0">
                  <a:solidFill>
                    <a:schemeClr val="tx1"/>
                  </a:solidFill>
                </a:endParaRPr>
              </a:p>
              <a:p>
                <a:pPr marL="174625" indent="-174625" algn="just">
                  <a:buFontTx/>
                  <a:buNone/>
                </a:pPr>
                <a:endParaRPr lang="en-US" sz="800" dirty="0">
                  <a:solidFill>
                    <a:schemeClr val="tx1"/>
                  </a:solidFill>
                </a:endParaRPr>
              </a:p>
              <a:p>
                <a:pPr marL="174625" indent="-174625" algn="just">
                  <a:buFontTx/>
                  <a:buNone/>
                </a:pPr>
                <a:r>
                  <a:rPr lang="en-US" b="1" dirty="0" smtClean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sz="20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sz="20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0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000" b="0" i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den>
                        </m:f>
                      </m:e>
                    </m:d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f>
                          <m:fPr>
                            <m:ctrlP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  <m: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μ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</m:den>
                        </m:f>
                      </m:e>
                    </m:d>
                  </m:oMath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algn="just">
                  <a:buFontTx/>
                  <a:buNone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just">
                  <a:buFontTx/>
                  <a:buNone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just">
                  <a:buFontTx/>
                  <a:buNone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algn="just">
                  <a:buFontTx/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      </a:t>
                </a:r>
              </a:p>
            </p:txBody>
          </p:sp>
        </mc:Choice>
        <mc:Fallback xmlns="">
          <p:sp>
            <p:nvSpPr>
              <p:cNvPr id="30722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4537" y="1435768"/>
                <a:ext cx="8915400" cy="4520365"/>
              </a:xfrm>
              <a:blipFill>
                <a:blip r:embed="rId4"/>
                <a:stretch>
                  <a:fillRect l="-1094" t="-1350" r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6"/>
          <p:cNvSpPr>
            <a:spLocks noGrp="1"/>
          </p:cNvSpPr>
          <p:nvPr>
            <p:ph type="title"/>
          </p:nvPr>
        </p:nvSpPr>
        <p:spPr>
          <a:xfrm>
            <a:off x="204537" y="426119"/>
            <a:ext cx="8293768" cy="781049"/>
          </a:xfrm>
        </p:spPr>
        <p:txBody>
          <a:bodyPr/>
          <a:lstStyle/>
          <a:p>
            <a:pPr eaLnBrk="1" hangingPunct="1"/>
            <a:r>
              <a:rPr lang="en-US" b="1" dirty="0" smtClean="0"/>
              <a:t>Converting Non-Standard Normal Distribution</a:t>
            </a:r>
          </a:p>
        </p:txBody>
      </p:sp>
      <p:sp>
        <p:nvSpPr>
          <p:cNvPr id="30724" name="Slide Number Placeholder 6"/>
          <p:cNvSpPr>
            <a:spLocks noGrp="1"/>
          </p:cNvSpPr>
          <p:nvPr>
            <p:ph type="sldNum" sz="quarter" idx="11"/>
          </p:nvPr>
        </p:nvSpPr>
        <p:spPr bwMode="auto">
          <a:xfrm>
            <a:off x="8691312" y="6139531"/>
            <a:ext cx="428625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9pPr>
          </a:lstStyle>
          <a:p>
            <a:pPr eaLnBrk="1" hangingPunct="1"/>
            <a:fld id="{DAF949AD-13A3-4103-AEF4-C5DC74732503}" type="slidenum">
              <a:rPr lang="en-US" smtClean="0"/>
              <a:pPr eaLnBrk="1" hangingPunct="1"/>
              <a:t>11</a:t>
            </a:fld>
            <a:endParaRPr lang="en-US" smtClean="0"/>
          </a:p>
        </p:txBody>
      </p:sp>
      <p:graphicFrame>
        <p:nvGraphicFramePr>
          <p:cNvPr id="3072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968786"/>
              </p:ext>
            </p:extLst>
          </p:nvPr>
        </p:nvGraphicFramePr>
        <p:xfrm>
          <a:off x="1600200" y="1751012"/>
          <a:ext cx="10668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5" name="Equation" r:id="rId5" imgW="711000" imgH="457200" progId="Equation.3">
                  <p:embed/>
                </p:oleObj>
              </mc:Choice>
              <mc:Fallback>
                <p:oleObj name="Equation" r:id="rId5" imgW="711000" imgH="457200" progId="Equation.3">
                  <p:embed/>
                  <p:pic>
                    <p:nvPicPr>
                      <p:cNvPr id="0" name="Picture 3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51012"/>
                        <a:ext cx="1066800" cy="68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6"/>
          <p:cNvSpPr txBox="1">
            <a:spLocks/>
          </p:cNvSpPr>
          <p:nvPr/>
        </p:nvSpPr>
        <p:spPr>
          <a:xfrm>
            <a:off x="8690873" y="6160168"/>
            <a:ext cx="429064" cy="457200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B2101-2E9F-420A-91A3-890890D844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03412" y="2927096"/>
            <a:ext cx="8382000" cy="9802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403412" y="4099090"/>
            <a:ext cx="3186953" cy="9802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03412" y="5271084"/>
            <a:ext cx="4930588" cy="9802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>
          <a:xfrm>
            <a:off x="3557337" y="6598318"/>
            <a:ext cx="5562600" cy="247650"/>
          </a:xfrm>
        </p:spPr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746" name="Rectangle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 smtClean="0">
                    <a:solidFill>
                      <a:schemeClr val="tx1"/>
                    </a:solidFill>
                  </a:rPr>
                  <a:t>The lengths of certain items follow a normal distribution with mean </a:t>
                </a:r>
                <a:r>
                  <a:rPr lang="en-US" i="1" dirty="0" smtClean="0">
                    <a:solidFill>
                      <a:schemeClr val="tx1"/>
                    </a:solidFill>
                    <a:sym typeface="Symbol" pitchFamily="18" charset="2"/>
                  </a:rPr>
                  <a:t>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cm and standard deviation 6 cm. It is known that 4.78% of the items have a length greater than 82 cm. Find the value of the mean </a:t>
                </a:r>
                <a:r>
                  <a:rPr lang="en-US" i="1" dirty="0" smtClean="0">
                    <a:solidFill>
                      <a:schemeClr val="tx1"/>
                    </a:solidFill>
                    <a:sym typeface="Symbol" pitchFamily="18" charset="2"/>
                  </a:rPr>
                  <a:t></a:t>
                </a:r>
                <a:r>
                  <a:rPr lang="en-US" dirty="0" smtClean="0">
                    <a:solidFill>
                      <a:schemeClr val="tx1"/>
                    </a:solidFill>
                    <a:sym typeface="Symbol" pitchFamily="18" charset="2"/>
                  </a:rPr>
                  <a:t> and 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(45 &lt;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X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&lt; 62).</a:t>
                </a:r>
              </a:p>
              <a:p>
                <a:pPr marL="0" indent="0" algn="just">
                  <a:buNone/>
                </a:pPr>
                <a:r>
                  <a:rPr lang="en-US" b="1" u="sng" dirty="0" smtClean="0">
                    <a:solidFill>
                      <a:schemeClr val="tx1"/>
                    </a:solidFill>
                  </a:rPr>
                  <a:t>Solutions:</a:t>
                </a:r>
              </a:p>
              <a:p>
                <a:pPr algn="just"/>
                <a:r>
                  <a:rPr lang="en-US" i="1" dirty="0" smtClean="0">
                    <a:solidFill>
                      <a:schemeClr val="tx1"/>
                    </a:solidFill>
                  </a:rPr>
                  <a:t>P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(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X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&gt; 82) = 0.0478,         </a:t>
                </a:r>
              </a:p>
              <a:p>
                <a:pPr algn="just" eaLnBrk="1" hangingPunct="1">
                  <a:buFontTx/>
                  <a:buNone/>
                </a:pPr>
                <a:endParaRPr lang="ms-MY" dirty="0" smtClean="0">
                  <a:solidFill>
                    <a:schemeClr val="tx1"/>
                  </a:solidFill>
                </a:endParaRPr>
              </a:p>
              <a:p>
                <a:pPr algn="just" eaLnBrk="1" hangingPunct="1">
                  <a:buFontTx/>
                  <a:buNone/>
                </a:pP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algn="just" eaLnBrk="1" hangingPunct="1">
                  <a:buFontTx/>
                  <a:buNone/>
                </a:pP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algn="just" eaLnBrk="1" hangingPunct="1">
                  <a:buFontTx/>
                  <a:buNone/>
                </a:pPr>
                <a:endParaRPr lang="en-US" sz="2400" dirty="0" smtClean="0">
                  <a:solidFill>
                    <a:schemeClr val="tx1"/>
                  </a:solidFill>
                </a:endParaRPr>
              </a:p>
              <a:p>
                <a:pPr algn="just" eaLnBrk="1" hangingPunct="1">
                  <a:buFontTx/>
                  <a:buNone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algn="just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sym typeface="Symbol" pitchFamily="18" charset="2"/>
                            </a:rPr>
                            <m:t>82−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  <a:sym typeface="Symbol" pitchFamily="18" charset="2"/>
                            </a:rPr>
                            <m:t>𝜇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/>
                              <a:sym typeface="Symbol" pitchFamily="18" charset="2"/>
                            </a:rPr>
                            <m:t>6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  <a:sym typeface="Symbol" pitchFamily="18" charset="2"/>
                        </a:rPr>
                        <m:t>=1.67; 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sym typeface="Symbol" pitchFamily="18" charset="2"/>
                        </a:rPr>
                        <m:t>𝜇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  <a:sym typeface="Symbol" pitchFamily="18" charset="2"/>
                        </a:rPr>
                        <m:t>=71.98.</m:t>
                      </m:r>
                    </m:oMath>
                  </m:oMathPara>
                </a14:m>
                <a:endParaRPr lang="en-US" sz="2000" dirty="0" smtClean="0">
                  <a:solidFill>
                    <a:schemeClr val="tx1"/>
                  </a:solidFill>
                </a:endParaRPr>
              </a:p>
              <a:p>
                <a:pPr marL="0" indent="0" algn="just" eaLnBrk="1" hangingPunct="1">
                  <a:buNone/>
                </a:pPr>
                <a:endParaRPr lang="ms-MY" dirty="0" smtClean="0">
                  <a:solidFill>
                    <a:schemeClr val="tx1"/>
                  </a:solidFill>
                </a:endParaRPr>
              </a:p>
              <a:p>
                <a:pPr algn="just" eaLnBrk="1" hangingPunct="1">
                  <a:buFontTx/>
                  <a:buNone/>
                </a:pPr>
                <a:endParaRPr lang="ms-MY" sz="2400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746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185" t="-1350" r="-1111" b="-14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</a:t>
            </a:r>
            <a:r>
              <a:rPr lang="en-US" b="1" dirty="0" smtClean="0"/>
              <a:t>1</a:t>
            </a:r>
            <a:endParaRPr lang="en-US" dirty="0"/>
          </a:p>
        </p:txBody>
      </p:sp>
      <p:graphicFrame>
        <p:nvGraphicFramePr>
          <p:cNvPr id="3174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297837"/>
              </p:ext>
            </p:extLst>
          </p:nvPr>
        </p:nvGraphicFramePr>
        <p:xfrm>
          <a:off x="463467" y="5027446"/>
          <a:ext cx="2948150" cy="835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7" name="Equation" r:id="rId5" imgW="1524000" imgH="431800" progId="Equation.3">
                  <p:embed/>
                </p:oleObj>
              </mc:Choice>
              <mc:Fallback>
                <p:oleObj name="Equation" r:id="rId5" imgW="1524000" imgH="431800" progId="Equation.3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467" y="5027446"/>
                        <a:ext cx="2948150" cy="83569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1216347"/>
              </p:ext>
            </p:extLst>
          </p:nvPr>
        </p:nvGraphicFramePr>
        <p:xfrm>
          <a:off x="463467" y="4038600"/>
          <a:ext cx="3117934" cy="8838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8" name="Equation" r:id="rId7" imgW="1524000" imgH="431800" progId="Equation.3">
                  <p:embed/>
                </p:oleObj>
              </mc:Choice>
              <mc:Fallback>
                <p:oleObj name="Equation" r:id="rId7" imgW="1524000" imgH="431800" progId="Equation.3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467" y="4038600"/>
                        <a:ext cx="3117934" cy="88382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 txBox="1">
            <a:spLocks/>
          </p:cNvSpPr>
          <p:nvPr/>
        </p:nvSpPr>
        <p:spPr>
          <a:xfrm>
            <a:off x="8714936" y="6172200"/>
            <a:ext cx="429064" cy="457200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B2101-2E9F-420A-91A3-890890D844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335379" y="3334663"/>
            <a:ext cx="35493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pl-PL" sz="2400" i="1" dirty="0" smtClean="0">
                <a:latin typeface="+mn-lt"/>
              </a:rPr>
              <a:t>P</a:t>
            </a:r>
            <a:r>
              <a:rPr lang="pl-PL" sz="2400" dirty="0" smtClean="0">
                <a:latin typeface="+mn-lt"/>
              </a:rPr>
              <a:t>(45 </a:t>
            </a:r>
            <a:r>
              <a:rPr lang="pl-PL" sz="2400" dirty="0">
                <a:latin typeface="+mn-lt"/>
              </a:rPr>
              <a:t>&lt; </a:t>
            </a:r>
            <a:r>
              <a:rPr lang="pl-PL" sz="2400" i="1" dirty="0">
                <a:latin typeface="+mn-lt"/>
              </a:rPr>
              <a:t>X</a:t>
            </a:r>
            <a:r>
              <a:rPr lang="pl-PL" sz="2400" dirty="0">
                <a:latin typeface="+mn-lt"/>
              </a:rPr>
              <a:t> &lt; 62) </a:t>
            </a:r>
            <a:endParaRPr lang="en-US" sz="2400" dirty="0" smtClean="0">
              <a:latin typeface="+mn-lt"/>
            </a:endParaRPr>
          </a:p>
          <a:p>
            <a:pPr marL="285750"/>
            <a:r>
              <a:rPr lang="pl-PL" sz="2400" dirty="0" smtClean="0">
                <a:latin typeface="+mn-lt"/>
              </a:rPr>
              <a:t>= </a:t>
            </a:r>
            <a:r>
              <a:rPr lang="pl-PL" sz="2400" i="1" dirty="0">
                <a:latin typeface="+mn-lt"/>
              </a:rPr>
              <a:t>P</a:t>
            </a:r>
            <a:r>
              <a:rPr lang="pl-PL" sz="2400" dirty="0" smtClean="0">
                <a:latin typeface="+mn-lt"/>
              </a:rPr>
              <a:t>(</a:t>
            </a:r>
            <a:r>
              <a:rPr lang="en-US" sz="2400" dirty="0" smtClean="0">
                <a:latin typeface="+mn-lt"/>
              </a:rPr>
              <a:t>-</a:t>
            </a:r>
            <a:r>
              <a:rPr lang="pl-PL" sz="2400" dirty="0" smtClean="0">
                <a:latin typeface="+mn-lt"/>
              </a:rPr>
              <a:t>4.497 </a:t>
            </a:r>
            <a:r>
              <a:rPr lang="pl-PL" sz="2400" dirty="0">
                <a:latin typeface="+mn-lt"/>
              </a:rPr>
              <a:t>&lt; </a:t>
            </a:r>
            <a:r>
              <a:rPr lang="pl-PL" sz="2400" i="1" dirty="0">
                <a:latin typeface="+mn-lt"/>
              </a:rPr>
              <a:t>Z</a:t>
            </a:r>
            <a:r>
              <a:rPr lang="pl-PL" sz="2400" dirty="0">
                <a:latin typeface="+mn-lt"/>
              </a:rPr>
              <a:t> &lt; </a:t>
            </a:r>
            <a:r>
              <a:rPr lang="en-US" sz="2400" dirty="0">
                <a:latin typeface="+mn-lt"/>
              </a:rPr>
              <a:t>-</a:t>
            </a:r>
            <a:r>
              <a:rPr lang="pl-PL" sz="2400" dirty="0" smtClean="0">
                <a:latin typeface="+mn-lt"/>
              </a:rPr>
              <a:t>1.663)</a:t>
            </a:r>
            <a:endParaRPr lang="en-US" sz="2400" dirty="0" smtClean="0">
              <a:latin typeface="+mn-lt"/>
            </a:endParaRPr>
          </a:p>
          <a:p>
            <a:pPr marL="285750"/>
            <a:r>
              <a:rPr lang="pl-PL" sz="2400" dirty="0" smtClean="0">
                <a:latin typeface="+mn-lt"/>
              </a:rPr>
              <a:t>= </a:t>
            </a:r>
            <a:r>
              <a:rPr lang="pl-PL" sz="2400" dirty="0">
                <a:latin typeface="+mn-lt"/>
              </a:rPr>
              <a:t>0.0485</a:t>
            </a:r>
            <a:endParaRPr lang="en-US" sz="24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The masses of articles produced in a particular workshop are normally distributed with mean </a:t>
            </a:r>
            <a:r>
              <a:rPr lang="en-US" i="1" dirty="0" smtClean="0">
                <a:sym typeface="Symbol" pitchFamily="18" charset="2"/>
              </a:rPr>
              <a:t></a:t>
            </a:r>
            <a:r>
              <a:rPr lang="en-US" dirty="0" smtClean="0"/>
              <a:t> and standard deviation </a:t>
            </a:r>
            <a:r>
              <a:rPr lang="en-US" i="1" dirty="0" smtClean="0">
                <a:sym typeface="Symbol" pitchFamily="18" charset="2"/>
              </a:rPr>
              <a:t></a:t>
            </a:r>
            <a:r>
              <a:rPr lang="en-US" dirty="0" smtClean="0"/>
              <a:t>. </a:t>
            </a:r>
          </a:p>
          <a:p>
            <a:pPr algn="just">
              <a:buFontTx/>
              <a:buNone/>
            </a:pPr>
            <a:r>
              <a:rPr lang="en-US" dirty="0" smtClean="0"/>
              <a:t>     5% of the articles have a mass greater than 85g and 10% have a mass less than 25g.  Find</a:t>
            </a:r>
            <a:endParaRPr lang="ms-MY" dirty="0" smtClean="0"/>
          </a:p>
          <a:p>
            <a:pPr algn="just">
              <a:buFontTx/>
              <a:buNone/>
            </a:pPr>
            <a:r>
              <a:rPr lang="en-US" dirty="0" smtClean="0"/>
              <a:t>	1) </a:t>
            </a:r>
            <a:r>
              <a:rPr lang="en-US" i="1" dirty="0" smtClean="0">
                <a:sym typeface="Symbol" pitchFamily="18" charset="2"/>
              </a:rPr>
              <a:t></a:t>
            </a:r>
            <a:r>
              <a:rPr lang="en-US" dirty="0" smtClean="0"/>
              <a:t> and </a:t>
            </a:r>
            <a:r>
              <a:rPr lang="en-US" i="1" dirty="0" smtClean="0">
                <a:sym typeface="Symbol" pitchFamily="18" charset="2"/>
              </a:rPr>
              <a:t></a:t>
            </a:r>
            <a:r>
              <a:rPr lang="en-US" dirty="0" smtClean="0"/>
              <a:t>.</a:t>
            </a:r>
            <a:endParaRPr lang="ms-MY" dirty="0" smtClean="0"/>
          </a:p>
          <a:p>
            <a:pPr algn="just">
              <a:buFontTx/>
              <a:buNone/>
            </a:pPr>
            <a:r>
              <a:rPr lang="en-US" dirty="0" smtClean="0"/>
              <a:t>	2)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 &gt; 60)</a:t>
            </a:r>
            <a:endParaRPr lang="ms-MY" dirty="0" smtClean="0"/>
          </a:p>
          <a:p>
            <a:pPr algn="just">
              <a:buFontTx/>
              <a:buNone/>
            </a:pPr>
            <a:r>
              <a:rPr lang="en-US" dirty="0" smtClean="0"/>
              <a:t>	3) </a:t>
            </a:r>
            <a:r>
              <a:rPr lang="en-US" i="1" dirty="0" smtClean="0"/>
              <a:t>a</a:t>
            </a:r>
            <a:r>
              <a:rPr lang="en-US" dirty="0" smtClean="0"/>
              <a:t>, given that </a:t>
            </a:r>
            <a:r>
              <a:rPr lang="en-US" i="1" dirty="0" smtClean="0"/>
              <a:t>P</a:t>
            </a:r>
            <a:r>
              <a:rPr lang="en-US" dirty="0" smtClean="0"/>
              <a:t>( </a:t>
            </a:r>
            <a:r>
              <a:rPr lang="en-US" i="1" dirty="0" smtClean="0"/>
              <a:t>a</a:t>
            </a:r>
            <a:r>
              <a:rPr lang="en-US" dirty="0" smtClean="0"/>
              <a:t> &lt; </a:t>
            </a:r>
            <a:r>
              <a:rPr lang="en-US" i="1" dirty="0" smtClean="0"/>
              <a:t>X</a:t>
            </a:r>
            <a:r>
              <a:rPr lang="en-US" dirty="0" smtClean="0"/>
              <a:t> &lt; 74.65) = 0.75</a:t>
            </a:r>
            <a:endParaRPr lang="ms-MY" dirty="0" smtClean="0"/>
          </a:p>
          <a:p>
            <a:pPr algn="just" eaLnBrk="1" hangingPunct="1">
              <a:buFontTx/>
              <a:buNone/>
            </a:pPr>
            <a:endParaRPr lang="en-US" dirty="0" smtClean="0"/>
          </a:p>
          <a:p>
            <a:pPr algn="just" eaLnBrk="1" hangingPunct="1">
              <a:buFontTx/>
              <a:buNone/>
            </a:pPr>
            <a:endParaRPr lang="en-US" dirty="0" smtClean="0"/>
          </a:p>
          <a:p>
            <a:pPr algn="just" eaLnBrk="1" hangingPunct="1">
              <a:buFontTx/>
              <a:buNone/>
            </a:pPr>
            <a:r>
              <a:rPr lang="en-US" dirty="0" smtClean="0"/>
              <a:t>      </a:t>
            </a:r>
          </a:p>
          <a:p>
            <a:pPr algn="just" eaLnBrk="1" hangingPunct="1">
              <a:buFontTx/>
              <a:buNone/>
            </a:pPr>
            <a:r>
              <a:rPr lang="en-US" i="1" dirty="0" smtClean="0"/>
              <a:t>      </a:t>
            </a:r>
            <a:endParaRPr lang="ms-MY" dirty="0" smtClean="0"/>
          </a:p>
          <a:p>
            <a:pPr algn="just" eaLnBrk="1" hangingPunct="1">
              <a:buFontTx/>
              <a:buNone/>
            </a:pPr>
            <a:endParaRPr lang="ms-MY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</a:t>
            </a:r>
            <a:r>
              <a:rPr lang="en-US" b="1" dirty="0" smtClean="0"/>
              <a:t>2</a:t>
            </a:r>
            <a:endParaRPr lang="en-US" dirty="0"/>
          </a:p>
        </p:txBody>
      </p:sp>
      <p:sp>
        <p:nvSpPr>
          <p:cNvPr id="32772" name="Slide Number Placeholder 6"/>
          <p:cNvSpPr txBox="1">
            <a:spLocks noGrp="1"/>
          </p:cNvSpPr>
          <p:nvPr/>
        </p:nvSpPr>
        <p:spPr bwMode="auto">
          <a:xfrm>
            <a:off x="8715375" y="6151563"/>
            <a:ext cx="42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9pPr>
          </a:lstStyle>
          <a:p>
            <a:pPr eaLnBrk="1" hangingPunct="1"/>
            <a:fld id="{7C699499-E755-4541-8AA0-90DB5EBBD3C5}" type="slidenum">
              <a:rPr lang="en-US" sz="1200">
                <a:solidFill>
                  <a:srgbClr val="FFFFFF"/>
                </a:solidFill>
              </a:rPr>
              <a:pPr eaLnBrk="1" hangingPunct="1"/>
              <a:t>13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5" name="Slide Number Placeholder 6"/>
          <p:cNvSpPr txBox="1">
            <a:spLocks/>
          </p:cNvSpPr>
          <p:nvPr/>
        </p:nvSpPr>
        <p:spPr>
          <a:xfrm>
            <a:off x="8714936" y="6172200"/>
            <a:ext cx="429064" cy="457200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B2101-2E9F-420A-91A3-890890D844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794" name="Rectangle 8"/>
              <p:cNvSpPr>
                <a:spLocks noGrp="1"/>
              </p:cNvSpPr>
              <p:nvPr>
                <p:ph idx="1"/>
              </p:nvPr>
            </p:nvSpPr>
            <p:spPr>
              <a:xfrm>
                <a:off x="229051" y="990600"/>
                <a:ext cx="8229600" cy="4520365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sz="2000" b="1" u="sng" dirty="0" smtClean="0"/>
                  <a:t>Solutions:</a:t>
                </a:r>
              </a:p>
              <a:p>
                <a:pPr marL="457200" indent="-457200" eaLnBrk="1" hangingPunct="1">
                  <a:buFontTx/>
                  <a:buAutoNum type="arabicParenR"/>
                </a:pPr>
                <a:r>
                  <a:rPr lang="en-US" sz="2000" dirty="0" smtClean="0"/>
                  <a:t>Let X denotes the mass of article produced by a particle workshop.</a:t>
                </a:r>
              </a:p>
              <a:p>
                <a:pPr marL="0" indent="0" eaLnBrk="1" hangingPunct="1">
                  <a:spcAft>
                    <a:spcPts val="1200"/>
                  </a:spcAft>
                  <a:buNone/>
                </a:pPr>
                <a:r>
                  <a:rPr lang="en-US" sz="2000" dirty="0" smtClean="0"/>
                  <a:t>                                        and                               </a:t>
                </a:r>
              </a:p>
              <a:p>
                <a:pPr marL="0" indent="0" eaLnBrk="1" hangingPunct="1">
                  <a:spcAft>
                    <a:spcPts val="1200"/>
                  </a:spcAft>
                  <a:buNone/>
                </a:pPr>
                <a:r>
                  <a:rPr lang="en-US" sz="2000" dirty="0" smtClean="0"/>
                  <a:t>         or                                                  and</a:t>
                </a:r>
                <a:endParaRPr lang="en-US" sz="2000" dirty="0"/>
              </a:p>
              <a:p>
                <a:pPr marL="0" indent="0" eaLnBrk="1" hangingPunct="1">
                  <a:buNone/>
                </a:pPr>
                <a:r>
                  <a:rPr lang="en-US" sz="2000" dirty="0" smtClean="0"/>
                  <a:t>       From table we get</a:t>
                </a:r>
              </a:p>
              <a:p>
                <a:pPr marL="457200" indent="-457200" defTabSz="225425" eaLnBrk="1" hangingPunct="1">
                  <a:buFontTx/>
                  <a:buNone/>
                </a:pPr>
                <a:r>
                  <a:rPr lang="en-US" sz="2000" b="0" dirty="0" smtClean="0"/>
                  <a:t>        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         </m:t>
                    </m:r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85−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num>
                      <m:den>
                        <m:r>
                          <a:rPr lang="en-US" sz="200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</a:rPr>
                      <m:t>=1.645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and</m:t>
                    </m:r>
                    <m:r>
                      <a:rPr lang="en-US" sz="2000" b="0" i="0" smtClean="0">
                        <a:latin typeface="Cambria Math"/>
                      </a:rPr>
                      <m:t>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/>
                          </a:rPr>
                          <m:t>25−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𝜇</m:t>
                        </m:r>
                      </m:num>
                      <m:den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𝜎</m:t>
                        </m:r>
                      </m:den>
                    </m:f>
                    <m:r>
                      <a:rPr lang="en-US" sz="2000" b="0" i="1" smtClean="0">
                        <a:latin typeface="Cambria Math"/>
                      </a:rPr>
                      <m:t>=−1.28</m:t>
                    </m:r>
                  </m:oMath>
                </a14:m>
                <a:r>
                  <a:rPr lang="en-US" sz="2000" dirty="0" smtClean="0"/>
                  <a:t>.</a:t>
                </a:r>
              </a:p>
              <a:p>
                <a:pPr marL="457200" indent="-457200" eaLnBrk="1" hangingPunct="1">
                  <a:buFontTx/>
                  <a:buNone/>
                </a:pPr>
                <a:endParaRPr lang="en-US" sz="2000" dirty="0" smtClean="0"/>
              </a:p>
              <a:p>
                <a:pPr marL="457200" indent="-457200" eaLnBrk="1" hangingPunct="1">
                  <a:buFontTx/>
                  <a:buNone/>
                </a:pPr>
                <a:endParaRPr lang="en-US" sz="2000" dirty="0"/>
              </a:p>
              <a:p>
                <a:pPr marL="457200" indent="-457200" eaLnBrk="1" hangingPunct="1">
                  <a:buFontTx/>
                  <a:buNone/>
                </a:pPr>
                <a:endParaRPr lang="en-US" sz="2000" dirty="0" smtClean="0"/>
              </a:p>
              <a:p>
                <a:pPr marL="457200" indent="-457200" eaLnBrk="1" hangingPunct="1">
                  <a:buFontTx/>
                  <a:buNone/>
                </a:pPr>
                <a:r>
                  <a:rPr lang="en-US" sz="2000" dirty="0" smtClean="0"/>
                  <a:t>        Solve for </a:t>
                </a:r>
                <a:r>
                  <a:rPr lang="en-US" sz="2000" i="1" dirty="0" smtClean="0">
                    <a:sym typeface="Symbol" pitchFamily="18" charset="2"/>
                  </a:rPr>
                  <a:t></a:t>
                </a:r>
                <a:r>
                  <a:rPr lang="en-US" sz="2000" dirty="0" smtClean="0"/>
                  <a:t> and </a:t>
                </a:r>
                <a:r>
                  <a:rPr lang="en-US" sz="2000" i="1" dirty="0" smtClean="0">
                    <a:sym typeface="Symbol" pitchFamily="18" charset="2"/>
                  </a:rPr>
                  <a:t></a:t>
                </a:r>
                <a:r>
                  <a:rPr lang="en-US" sz="2000" dirty="0" smtClean="0">
                    <a:sym typeface="Symbol" pitchFamily="18" charset="2"/>
                  </a:rPr>
                  <a:t> </a:t>
                </a:r>
                <a:r>
                  <a:rPr lang="en-US" sz="2000" dirty="0">
                    <a:sym typeface="Symbol" pitchFamily="18" charset="2"/>
                  </a:rPr>
                  <a:t> </a:t>
                </a:r>
                <a:r>
                  <a:rPr lang="en-US" sz="2000" dirty="0" smtClean="0">
                    <a:sym typeface="Symbol" pitchFamily="18" charset="2"/>
                  </a:rPr>
                  <a:t> we get   </a:t>
                </a:r>
                <a:r>
                  <a:rPr lang="en-US" sz="2000" i="1" dirty="0" smtClean="0">
                    <a:sym typeface="Symbol" pitchFamily="18" charset="2"/>
                  </a:rPr>
                  <a:t></a:t>
                </a:r>
                <a:r>
                  <a:rPr lang="en-US" sz="2000" dirty="0" smtClean="0">
                    <a:sym typeface="Symbol" pitchFamily="18" charset="2"/>
                  </a:rPr>
                  <a:t> = 51.26 and </a:t>
                </a:r>
                <a:r>
                  <a:rPr lang="en-US" sz="2000" i="1" dirty="0" smtClean="0">
                    <a:sym typeface="Symbol" pitchFamily="18" charset="2"/>
                  </a:rPr>
                  <a:t></a:t>
                </a:r>
                <a:r>
                  <a:rPr lang="en-US" sz="2000" dirty="0" smtClean="0">
                    <a:sym typeface="Symbol" pitchFamily="18" charset="2"/>
                  </a:rPr>
                  <a:t> = 20.51.</a:t>
                </a:r>
              </a:p>
              <a:p>
                <a:pPr marL="457200" indent="-457200" eaLnBrk="1" hangingPunct="1">
                  <a:buFontTx/>
                  <a:buNone/>
                </a:pPr>
                <a:endParaRPr lang="en-US" sz="2000" dirty="0" smtClean="0">
                  <a:sym typeface="Symbol" pitchFamily="18" charset="2"/>
                </a:endParaRPr>
              </a:p>
              <a:p>
                <a:pPr marL="457200" indent="-457200" eaLnBrk="1" hangingPunct="1">
                  <a:spcAft>
                    <a:spcPts val="1200"/>
                  </a:spcAft>
                  <a:buFontTx/>
                  <a:buAutoNum type="arabicParenR" startAt="2"/>
                </a:pPr>
                <a:r>
                  <a:rPr lang="en-US" sz="2000" dirty="0" smtClean="0"/>
                  <a:t>P(X&gt; 60) =                                                 </a:t>
                </a:r>
              </a:p>
              <a:p>
                <a:pPr marL="0" indent="0" eaLnBrk="1" hangingPunct="1">
                  <a:buNone/>
                </a:pPr>
                <a:r>
                  <a:rPr lang="en-US" sz="2000" dirty="0"/>
                  <a:t> </a:t>
                </a:r>
                <a:r>
                  <a:rPr lang="en-US" sz="2000" dirty="0" smtClean="0"/>
                  <a:t>        =1- P(Z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000" dirty="0" smtClean="0"/>
                  <a:t> 0.4261) = 1 – 0.6664 = 0.3336</a:t>
                </a:r>
              </a:p>
              <a:p>
                <a:pPr marL="457200" indent="-457200" eaLnBrk="1" hangingPunct="1">
                  <a:buFontTx/>
                  <a:buNone/>
                </a:pPr>
                <a:endParaRPr lang="en-US" sz="2000" dirty="0" smtClean="0"/>
              </a:p>
            </p:txBody>
          </p:sp>
        </mc:Choice>
        <mc:Fallback xmlns="">
          <p:sp>
            <p:nvSpPr>
              <p:cNvPr id="3379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9051" y="990600"/>
                <a:ext cx="8229600" cy="4520365"/>
              </a:xfrm>
              <a:blipFill>
                <a:blip r:embed="rId4"/>
                <a:stretch>
                  <a:fillRect l="-815" t="-810" b="-21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67" y="124041"/>
            <a:ext cx="8293768" cy="781049"/>
          </a:xfrm>
        </p:spPr>
        <p:txBody>
          <a:bodyPr/>
          <a:lstStyle/>
          <a:p>
            <a:r>
              <a:rPr lang="en-US" b="1" dirty="0"/>
              <a:t>Example </a:t>
            </a:r>
            <a:r>
              <a:rPr lang="en-US" b="1" dirty="0" smtClean="0"/>
              <a:t>2 (Cont.)</a:t>
            </a:r>
            <a:endParaRPr lang="en-US" dirty="0"/>
          </a:p>
        </p:txBody>
      </p:sp>
      <p:graphicFrame>
        <p:nvGraphicFramePr>
          <p:cNvPr id="33797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510406"/>
              </p:ext>
            </p:extLst>
          </p:nvPr>
        </p:nvGraphicFramePr>
        <p:xfrm>
          <a:off x="784787" y="1770154"/>
          <a:ext cx="1714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7" name="Equation" r:id="rId5" imgW="1079280" imgH="215640" progId="Equation.3">
                  <p:embed/>
                </p:oleObj>
              </mc:Choice>
              <mc:Fallback>
                <p:oleObj name="Equation" r:id="rId5" imgW="1079280" imgH="215640" progId="Equation.3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787" y="1770154"/>
                        <a:ext cx="17145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2874396"/>
              </p:ext>
            </p:extLst>
          </p:nvPr>
        </p:nvGraphicFramePr>
        <p:xfrm>
          <a:off x="4546711" y="2126101"/>
          <a:ext cx="20574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8" name="Equation" r:id="rId7" imgW="1295400" imgH="431800" progId="Equation.3">
                  <p:embed/>
                </p:oleObj>
              </mc:Choice>
              <mc:Fallback>
                <p:oleObj name="Equation" r:id="rId7" imgW="1295400" imgH="431800" progId="Equation.3">
                  <p:embed/>
                  <p:pic>
                    <p:nvPicPr>
                      <p:cNvPr id="0" name="Picture 1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6711" y="2126101"/>
                        <a:ext cx="205740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 txBox="1">
            <a:spLocks/>
          </p:cNvSpPr>
          <p:nvPr/>
        </p:nvSpPr>
        <p:spPr>
          <a:xfrm>
            <a:off x="8714936" y="6172200"/>
            <a:ext cx="429064" cy="457200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B2101-2E9F-420A-91A3-890890D844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14</a:t>
            </a:fld>
            <a:endParaRPr lang="en-US"/>
          </a:p>
        </p:txBody>
      </p:sp>
      <p:graphicFrame>
        <p:nvGraphicFramePr>
          <p:cNvPr id="10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819040"/>
              </p:ext>
            </p:extLst>
          </p:nvPr>
        </p:nvGraphicFramePr>
        <p:xfrm>
          <a:off x="3305175" y="1770063"/>
          <a:ext cx="1592263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69" name="Equation" r:id="rId9" imgW="1002960" imgH="215640" progId="Equation.3">
                  <p:embed/>
                </p:oleObj>
              </mc:Choice>
              <mc:Fallback>
                <p:oleObj name="Equation" r:id="rId9" imgW="1002960" imgH="215640" progId="Equation.3">
                  <p:embed/>
                  <p:pic>
                    <p:nvPicPr>
                      <p:cNvPr id="3379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5175" y="1770063"/>
                        <a:ext cx="1592263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090802"/>
              </p:ext>
            </p:extLst>
          </p:nvPr>
        </p:nvGraphicFramePr>
        <p:xfrm>
          <a:off x="1410262" y="2088440"/>
          <a:ext cx="217805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70" name="Equation" r:id="rId11" imgW="1371600" imgH="431640" progId="Equation.3">
                  <p:embed/>
                </p:oleObj>
              </mc:Choice>
              <mc:Fallback>
                <p:oleObj name="Equation" r:id="rId11" imgW="1371600" imgH="431640" progId="Equation.3">
                  <p:embed/>
                  <p:pic>
                    <p:nvPicPr>
                      <p:cNvPr id="33797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0262" y="2088440"/>
                        <a:ext cx="2178050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794" name="Rectangle 8"/>
              <p:cNvSpPr>
                <a:spLocks noGrp="1"/>
              </p:cNvSpPr>
              <p:nvPr>
                <p:ph idx="1"/>
              </p:nvPr>
            </p:nvSpPr>
            <p:spPr>
              <a:xfrm>
                <a:off x="229051" y="990600"/>
                <a:ext cx="8229600" cy="4520365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sz="2000" b="1" u="sng" dirty="0" smtClean="0"/>
                  <a:t>Solutions:</a:t>
                </a:r>
              </a:p>
              <a:p>
                <a:pPr marL="457200" indent="-457200" eaLnBrk="1" hangingPunct="1">
                  <a:buFontTx/>
                  <a:buNone/>
                </a:pPr>
                <a:endParaRPr lang="en-US" sz="2000" dirty="0" smtClean="0"/>
              </a:p>
              <a:p>
                <a:pPr marL="457200" indent="-457200" eaLnBrk="1" hangingPunct="1">
                  <a:spcAft>
                    <a:spcPts val="600"/>
                  </a:spcAft>
                  <a:buFontTx/>
                  <a:buAutoNum type="arabicParenR" startAt="3"/>
                </a:pPr>
                <a:r>
                  <a:rPr lang="en-US" sz="2000" dirty="0" smtClean="0"/>
                  <a:t>P(</a:t>
                </a:r>
                <a:r>
                  <a:rPr lang="en-US" sz="2000" i="1" dirty="0" smtClean="0"/>
                  <a:t>a</a:t>
                </a:r>
                <a:r>
                  <a:rPr lang="en-US" sz="2000" dirty="0" smtClean="0"/>
                  <a:t> &lt; </a:t>
                </a:r>
                <a:r>
                  <a:rPr lang="en-US" sz="2000" i="1" dirty="0" smtClean="0"/>
                  <a:t>X</a:t>
                </a:r>
                <a:r>
                  <a:rPr lang="en-US" sz="2000" dirty="0" smtClean="0"/>
                  <a:t> &lt; 74.65) = 0.75,  </a:t>
                </a:r>
                <a:endParaRPr lang="ms-MY" sz="2000" dirty="0" smtClean="0"/>
              </a:p>
              <a:p>
                <a:pPr marL="46355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</a:rPr>
                        <m:t>P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000">
                              <a:latin typeface="Cambria Math"/>
                              <a:ea typeface="Cambria Math"/>
                            </a:rPr>
                            <m:t>&lt;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74.65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/>
                        </a:rPr>
                        <m:t>P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  <a:ea typeface="Cambria Math"/>
                        </a:rPr>
                        <m:t>X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2000">
                          <a:latin typeface="Cambria Math"/>
                          <a:ea typeface="Cambria Math"/>
                        </a:rPr>
                        <m:t>=0.75</m:t>
                      </m:r>
                    </m:oMath>
                  </m:oMathPara>
                </a14:m>
                <a:endParaRPr lang="en-US" sz="2000" dirty="0" smtClean="0">
                  <a:latin typeface="Cambria Math"/>
                  <a:ea typeface="Cambria Math"/>
                </a:endParaRPr>
              </a:p>
              <a:p>
                <a:pPr marL="46355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</a:rPr>
                        <m:t>P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a</m:t>
                              </m:r>
                              <m:r>
                                <a:rPr lang="en-US" sz="2000">
                                  <a:latin typeface="Cambria Math"/>
                                </a:rPr>
                                <m:t>−51.26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/>
                                </a:rPr>
                                <m:t>20.51</m:t>
                              </m:r>
                            </m:den>
                          </m:f>
                        </m:e>
                      </m:d>
                      <m:r>
                        <a:rPr lang="en-US" sz="200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</a:rPr>
                        <m:t>P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  <a:ea typeface="Cambria Math"/>
                            </a:rPr>
                            <m:t>Z</m:t>
                          </m:r>
                          <m:r>
                            <a:rPr lang="en-US" sz="2000">
                              <a:latin typeface="Cambria Math"/>
                              <a:ea typeface="Cambria Math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000">
                                  <a:latin typeface="Cambria Math"/>
                                  <a:ea typeface="Cambria Math"/>
                                </a:rPr>
                                <m:t>74.65−51.26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/>
                                  <a:ea typeface="Cambria Math"/>
                                </a:rPr>
                                <m:t>20.51</m:t>
                              </m:r>
                            </m:den>
                          </m:f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  <a:ea typeface="Cambria Math"/>
                        </a:rPr>
                        <m:t>−</m:t>
                      </m:r>
                      <m:r>
                        <a:rPr lang="en-US" sz="2000">
                          <a:latin typeface="Cambria Math"/>
                          <a:ea typeface="Cambria Math"/>
                        </a:rPr>
                        <m:t>0.75</m:t>
                      </m:r>
                    </m:oMath>
                  </m:oMathPara>
                </a14:m>
                <a:endParaRPr lang="en-US" sz="2000" dirty="0">
                  <a:latin typeface="Cambria Math"/>
                  <a:ea typeface="Cambria Math"/>
                </a:endParaRPr>
              </a:p>
              <a:p>
                <a:pPr marL="46355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</a:rPr>
                        <m:t>P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/>
                                </a:rPr>
                                <m:t>a</m:t>
                              </m:r>
                              <m:r>
                                <a:rPr lang="en-US" sz="2000">
                                  <a:latin typeface="Cambria Math"/>
                                </a:rPr>
                                <m:t>−51.26</m:t>
                              </m:r>
                            </m:num>
                            <m:den>
                              <m:r>
                                <a:rPr lang="en-US" sz="2000">
                                  <a:latin typeface="Cambria Math"/>
                                </a:rPr>
                                <m:t>20.51</m:t>
                              </m:r>
                            </m:den>
                          </m:f>
                        </m:e>
                      </m:d>
                      <m:r>
                        <a:rPr lang="en-US" sz="2000">
                          <a:latin typeface="Cambria Math"/>
                          <a:ea typeface="Cambria Math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/>
                        </a:rPr>
                        <m:t>P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/>
                              <a:ea typeface="Cambria Math"/>
                            </a:rPr>
                            <m:t>Z</m:t>
                          </m:r>
                          <m:r>
                            <a:rPr lang="en-US" sz="2000">
                              <a:latin typeface="Cambria Math"/>
                              <a:ea typeface="Cambria Math"/>
                            </a:rPr>
                            <m:t>&lt;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1.1404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  <a:ea typeface="Cambria Math"/>
                        </a:rPr>
                        <m:t>−</m:t>
                      </m:r>
                      <m:r>
                        <a:rPr lang="en-US" sz="2000">
                          <a:latin typeface="Cambria Math"/>
                          <a:ea typeface="Cambria Math"/>
                        </a:rPr>
                        <m:t>0.75</m:t>
                      </m:r>
                    </m:oMath>
                  </m:oMathPara>
                </a14:m>
                <a:endParaRPr lang="en-US" sz="2000" dirty="0">
                  <a:latin typeface="Cambria Math"/>
                  <a:ea typeface="Cambria Math"/>
                </a:endParaRPr>
              </a:p>
              <a:p>
                <a:pPr marL="46355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</a:rPr>
                        <m:t>P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Z</m:t>
                          </m:r>
                          <m:r>
                            <a:rPr lang="en-US" sz="2000" b="0" i="0" smtClean="0">
                              <a:latin typeface="Cambria Math"/>
                              <a:ea typeface="Cambria Math"/>
                            </a:rPr>
                            <m:t>&lt;</m:t>
                          </m:r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/>
                                </a:rPr>
                                <m:t>a</m:t>
                              </m:r>
                              <m:r>
                                <a:rPr lang="en-US" sz="2000" b="0" i="0" smtClean="0">
                                  <a:latin typeface="Cambria Math"/>
                                </a:rPr>
                                <m:t>−51.26</m:t>
                              </m:r>
                            </m:num>
                            <m:den>
                              <m:r>
                                <a:rPr lang="en-US" sz="2000" b="0" i="0" smtClean="0">
                                  <a:latin typeface="Cambria Math"/>
                                </a:rPr>
                                <m:t>20.51</m:t>
                              </m:r>
                            </m:den>
                          </m:f>
                        </m:e>
                      </m:d>
                      <m:r>
                        <a:rPr lang="en-US" sz="2000" b="0" i="0" smtClean="0">
                          <a:latin typeface="Cambria Math"/>
                        </a:rPr>
                        <m:t>=0.8729−0.75=0.1229</m:t>
                      </m:r>
                    </m:oMath>
                  </m:oMathPara>
                </a14:m>
                <a:endParaRPr lang="en-US" sz="2000" b="0" i="0" dirty="0" smtClean="0">
                  <a:latin typeface="Cambria Math"/>
                </a:endParaRPr>
              </a:p>
              <a:p>
                <a:pPr marL="46355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ms-MY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/>
                            </a:rPr>
                            <m:t>a</m:t>
                          </m:r>
                          <m:r>
                            <a:rPr lang="en-US" sz="2000" b="0" i="0" smtClean="0">
                              <a:latin typeface="Cambria Math"/>
                            </a:rPr>
                            <m:t>−51.26</m:t>
                          </m:r>
                        </m:num>
                        <m:den>
                          <m:r>
                            <a:rPr lang="en-US" sz="2000" b="0" i="0" smtClean="0">
                              <a:latin typeface="Cambria Math"/>
                            </a:rPr>
                            <m:t>20.51</m:t>
                          </m:r>
                        </m:den>
                      </m:f>
                      <m:r>
                        <a:rPr lang="en-US" sz="2000" b="0" i="0" smtClean="0">
                          <a:latin typeface="Cambria Math"/>
                        </a:rPr>
                        <m:t>=−1.16; </m:t>
                      </m:r>
                    </m:oMath>
                  </m:oMathPara>
                </a14:m>
                <a:endParaRPr lang="en-US" sz="2000" b="0" i="0" dirty="0" smtClean="0">
                  <a:latin typeface="Cambria Math"/>
                </a:endParaRPr>
              </a:p>
              <a:p>
                <a:pPr marL="46355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0" smtClean="0">
                          <a:latin typeface="Cambria Math"/>
                          <a:ea typeface="Cambria Math"/>
                        </a:rPr>
                        <m:t>∴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/>
                          <a:ea typeface="Cambria Math"/>
                        </a:rPr>
                        <m:t>a</m:t>
                      </m:r>
                      <m:r>
                        <a:rPr lang="en-US" sz="2000" b="0" i="0" smtClean="0">
                          <a:latin typeface="Cambria Math"/>
                          <a:ea typeface="Cambria Math"/>
                        </a:rPr>
                        <m:t>=27.47</m:t>
                      </m:r>
                    </m:oMath>
                  </m:oMathPara>
                </a14:m>
                <a:endParaRPr lang="ms-MY" sz="2000" dirty="0" smtClean="0"/>
              </a:p>
            </p:txBody>
          </p:sp>
        </mc:Choice>
        <mc:Fallback xmlns="">
          <p:sp>
            <p:nvSpPr>
              <p:cNvPr id="33794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9051" y="990600"/>
                <a:ext cx="8229600" cy="4520365"/>
              </a:xfrm>
              <a:blipFill>
                <a:blip r:embed="rId3"/>
                <a:stretch>
                  <a:fillRect l="-815" t="-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67" y="124041"/>
            <a:ext cx="8293768" cy="781049"/>
          </a:xfrm>
        </p:spPr>
        <p:txBody>
          <a:bodyPr/>
          <a:lstStyle/>
          <a:p>
            <a:r>
              <a:rPr lang="en-US" b="1" dirty="0"/>
              <a:t>Example </a:t>
            </a:r>
            <a:r>
              <a:rPr lang="en-US" b="1" dirty="0" smtClean="0"/>
              <a:t>2 (Cont.)</a:t>
            </a:r>
            <a:endParaRPr lang="en-US" dirty="0"/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8714936" y="6172200"/>
            <a:ext cx="429064" cy="457200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B2101-2E9F-420A-91A3-890890D844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7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The </a:t>
            </a:r>
            <a:r>
              <a:rPr lang="en-US" sz="2400" dirty="0">
                <a:solidFill>
                  <a:schemeClr val="tx1"/>
                </a:solidFill>
              </a:rPr>
              <a:t>binomial distribution shape is close </a:t>
            </a:r>
            <a:r>
              <a:rPr lang="en-US" sz="2400" dirty="0" smtClean="0">
                <a:solidFill>
                  <a:schemeClr val="tx1"/>
                </a:solidFill>
              </a:rPr>
              <a:t>to symmetrical </a:t>
            </a:r>
            <a:r>
              <a:rPr lang="en-US" sz="2400" dirty="0">
                <a:solidFill>
                  <a:schemeClr val="tx1"/>
                </a:solidFill>
              </a:rPr>
              <a:t>for large n and </a:t>
            </a:r>
            <a:r>
              <a:rPr lang="en-US" sz="2400" dirty="0" smtClean="0">
                <a:solidFill>
                  <a:schemeClr val="tx1"/>
                </a:solidFill>
              </a:rPr>
              <a:t>p </a:t>
            </a:r>
            <a:r>
              <a:rPr lang="en-US" sz="2400" dirty="0">
                <a:solidFill>
                  <a:schemeClr val="tx1"/>
                </a:solidFill>
              </a:rPr>
              <a:t>close to 0.5</a:t>
            </a:r>
            <a:r>
              <a:rPr lang="en-US" sz="2400" dirty="0" smtClean="0">
                <a:solidFill>
                  <a:schemeClr val="tx1"/>
                </a:solidFill>
              </a:rPr>
              <a:t>.</a:t>
            </a:r>
          </a:p>
          <a:p>
            <a:pPr marL="0" indent="0" algn="just">
              <a:buNone/>
              <a:defRPr/>
            </a:pPr>
            <a:endParaRPr lang="en-US" sz="2400" dirty="0" smtClean="0">
              <a:solidFill>
                <a:schemeClr val="tx1"/>
              </a:solidFill>
            </a:endParaRPr>
          </a:p>
          <a:p>
            <a:pPr algn="just">
              <a:defRPr/>
            </a:pPr>
            <a:r>
              <a:rPr lang="en-US" sz="2400" dirty="0">
                <a:solidFill>
                  <a:schemeClr val="tx1"/>
                </a:solidFill>
              </a:rPr>
              <a:t>If a large sample is selected from a population of </a:t>
            </a:r>
            <a:r>
              <a:rPr lang="en-US" sz="2400" dirty="0" smtClean="0">
                <a:solidFill>
                  <a:schemeClr val="tx1"/>
                </a:solidFill>
              </a:rPr>
              <a:t>binary values</a:t>
            </a:r>
            <a:r>
              <a:rPr lang="en-US" sz="2400" dirty="0">
                <a:solidFill>
                  <a:schemeClr val="tx1"/>
                </a:solidFill>
              </a:rPr>
              <a:t>, the probabilities of the observed outcomes can </a:t>
            </a:r>
            <a:r>
              <a:rPr lang="en-US" sz="2400" dirty="0" smtClean="0">
                <a:solidFill>
                  <a:schemeClr val="tx1"/>
                </a:solidFill>
              </a:rPr>
              <a:t>be approximated </a:t>
            </a:r>
            <a:r>
              <a:rPr lang="en-US" sz="2400" dirty="0">
                <a:solidFill>
                  <a:schemeClr val="tx1"/>
                </a:solidFill>
              </a:rPr>
              <a:t>using the normal </a:t>
            </a:r>
            <a:r>
              <a:rPr lang="en-US" sz="2400" dirty="0" smtClean="0">
                <a:solidFill>
                  <a:schemeClr val="tx1"/>
                </a:solidFill>
              </a:rPr>
              <a:t>distribution N(</a:t>
            </a:r>
            <a:r>
              <a:rPr lang="en-US" sz="2400" dirty="0" smtClean="0">
                <a:solidFill>
                  <a:schemeClr val="tx1"/>
                </a:solidFill>
                <a:sym typeface="Symbol" pitchFamily="18" charset="2"/>
              </a:rPr>
              <a:t>, </a:t>
            </a:r>
            <a:r>
              <a:rPr lang="en-US" sz="2400" baseline="30000" dirty="0" smtClean="0">
                <a:solidFill>
                  <a:schemeClr val="tx1"/>
                </a:solidFill>
                <a:sym typeface="Symbol" pitchFamily="18" charset="2"/>
              </a:rPr>
              <a:t>2</a:t>
            </a:r>
            <a:r>
              <a:rPr lang="en-US" sz="2400" dirty="0" smtClean="0">
                <a:solidFill>
                  <a:schemeClr val="tx1"/>
                </a:solidFill>
              </a:rPr>
              <a:t>) where     </a:t>
            </a:r>
            <a:r>
              <a:rPr lang="en-US" sz="2400" dirty="0" smtClean="0">
                <a:solidFill>
                  <a:schemeClr val="tx1"/>
                </a:solidFill>
                <a:sym typeface="Symbol" pitchFamily="18" charset="2"/>
              </a:rPr>
              <a:t> = np, and </a:t>
            </a:r>
            <a:r>
              <a:rPr lang="en-US" sz="2400" baseline="30000" dirty="0" smtClean="0">
                <a:solidFill>
                  <a:schemeClr val="tx1"/>
                </a:solidFill>
                <a:sym typeface="Symbol" pitchFamily="18" charset="2"/>
              </a:rPr>
              <a:t>2  </a:t>
            </a:r>
            <a:r>
              <a:rPr lang="en-US" sz="2400" dirty="0" smtClean="0">
                <a:solidFill>
                  <a:schemeClr val="tx1"/>
                </a:solidFill>
                <a:sym typeface="Symbol" pitchFamily="18" charset="2"/>
              </a:rPr>
              <a:t>= np(1 – p).</a:t>
            </a:r>
          </a:p>
          <a:p>
            <a:pPr marL="0" indent="0" algn="just">
              <a:buNone/>
              <a:defRPr/>
            </a:pPr>
            <a:endParaRPr lang="en-US" sz="2400" dirty="0" smtClean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Normal </a:t>
            </a:r>
            <a:r>
              <a:rPr lang="en-US" b="1" dirty="0" smtClean="0"/>
              <a:t>Approximation to the Binomial</a:t>
            </a:r>
            <a:endParaRPr lang="en-US" dirty="0"/>
          </a:p>
        </p:txBody>
      </p:sp>
      <p:sp>
        <p:nvSpPr>
          <p:cNvPr id="5" name="Slide Number Placeholder 6"/>
          <p:cNvSpPr txBox="1">
            <a:spLocks/>
          </p:cNvSpPr>
          <p:nvPr/>
        </p:nvSpPr>
        <p:spPr>
          <a:xfrm>
            <a:off x="8714936" y="6172200"/>
            <a:ext cx="429064" cy="457200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B2101-2E9F-420A-91A3-890890D844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</a:t>
            </a:r>
            <a:r>
              <a:rPr lang="en-US" dirty="0" smtClean="0"/>
              <a:t>roposition</a:t>
            </a:r>
            <a:endParaRPr lang="ms-MY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s-MY" dirty="0"/>
              <a:t>Approximating the Binomial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C3DA9B-9944-4C91-85F4-139872AE432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33" y="1512888"/>
            <a:ext cx="8642268" cy="453627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761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8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FontTx/>
                  <a:buNone/>
                  <a:defRPr/>
                </a:pPr>
                <a:r>
                  <a:rPr lang="en-US" sz="2400" dirty="0" smtClean="0"/>
                  <a:t>A </a:t>
                </a:r>
                <a:r>
                  <a:rPr lang="en-US" sz="2400" dirty="0"/>
                  <a:t>variety of studies suggest that 11% of the world population </a:t>
                </a:r>
                <a:r>
                  <a:rPr lang="en-US" sz="2400" dirty="0" smtClean="0"/>
                  <a:t>is left-handed. Consider </a:t>
                </a:r>
                <a:r>
                  <a:rPr lang="en-US" sz="2400" dirty="0"/>
                  <a:t>the situation where the sample size is </a:t>
                </a:r>
                <a:r>
                  <a:rPr lang="en-US" sz="2400" dirty="0" smtClean="0"/>
                  <a:t>two.</a:t>
                </a:r>
              </a:p>
              <a:p>
                <a:pPr algn="just">
                  <a:defRPr/>
                </a:pPr>
                <a:endParaRPr lang="en-US" dirty="0"/>
              </a:p>
              <a:p>
                <a:pPr algn="just">
                  <a:defRPr/>
                </a:pPr>
                <a:r>
                  <a:rPr lang="en-US" sz="2400" i="1" dirty="0"/>
                  <a:t>n</a:t>
                </a:r>
                <a:r>
                  <a:rPr lang="en-US" sz="2400" dirty="0" smtClean="0"/>
                  <a:t> = 2, </a:t>
                </a:r>
                <a:r>
                  <a:rPr lang="en-US" sz="2400" i="1" dirty="0" smtClean="0"/>
                  <a:t>p</a:t>
                </a:r>
                <a:r>
                  <a:rPr lang="en-US" sz="2400" dirty="0" smtClean="0"/>
                  <a:t> = 0.11</a:t>
                </a:r>
              </a:p>
              <a:p>
                <a:pPr marL="0" indent="0" algn="just">
                  <a:buNone/>
                  <a:defRPr/>
                </a:pPr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 marL="0" indent="0" algn="just">
                  <a:buNone/>
                  <a:defRPr/>
                </a:pPr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400" i="1" dirty="0" smtClean="0">
                    <a:latin typeface="Cambria Math" panose="02040503050406030204" pitchFamily="18" charset="0"/>
                  </a:rPr>
                  <a:t>    </a:t>
                </a:r>
                <a:r>
                  <a:rPr lang="en-US" sz="2400" dirty="0" smtClean="0">
                    <a:latin typeface="Cambria Math" panose="02040503050406030204" pitchFamily="18" charset="0"/>
                  </a:rPr>
                  <a:t> where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=2∙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0.11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=0.22</m:t>
                    </m:r>
                    <m:r>
                      <a:rPr lang="en-US" dirty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 smtClean="0"/>
                  <a:t>10</a:t>
                </a:r>
              </a:p>
              <a:p>
                <a:pPr algn="just">
                  <a:defRPr/>
                </a:pPr>
                <a:endParaRPr lang="en-US" dirty="0"/>
              </a:p>
              <a:p>
                <a:pPr algn="just">
                  <a:defRPr/>
                </a:pPr>
                <a:r>
                  <a:rPr lang="en-US" dirty="0" smtClean="0"/>
                  <a:t>As such it is inappropriate </a:t>
                </a:r>
                <a:r>
                  <a:rPr lang="en-US" dirty="0"/>
                  <a:t>to use the normal approximation to </a:t>
                </a:r>
                <a:r>
                  <a:rPr lang="en-US" dirty="0" smtClean="0"/>
                  <a:t>the probability of the binomial random variable</a:t>
                </a:r>
                <a:r>
                  <a:rPr lang="ms-MY" dirty="0" smtClean="0"/>
                  <a:t>.</a:t>
                </a:r>
                <a:endParaRPr lang="ms-MY" dirty="0"/>
              </a:p>
              <a:p>
                <a:pPr algn="just"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17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85" t="-1080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</a:t>
            </a:r>
            <a:r>
              <a:rPr lang="en-US" b="1" dirty="0" smtClean="0"/>
              <a:t>3</a:t>
            </a:r>
            <a:endParaRPr lang="en-US" dirty="0"/>
          </a:p>
        </p:txBody>
      </p:sp>
      <p:sp>
        <p:nvSpPr>
          <p:cNvPr id="36868" name="Slide Number Placeholder 6"/>
          <p:cNvSpPr txBox="1">
            <a:spLocks noGrp="1"/>
          </p:cNvSpPr>
          <p:nvPr/>
        </p:nvSpPr>
        <p:spPr bwMode="auto">
          <a:xfrm>
            <a:off x="8715375" y="6151563"/>
            <a:ext cx="42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9pPr>
          </a:lstStyle>
          <a:p>
            <a:pPr eaLnBrk="1" hangingPunct="1"/>
            <a:fld id="{28D044BA-4456-4FD5-8A11-D615570DE5A7}" type="slidenum">
              <a:rPr lang="en-US" sz="1200">
                <a:solidFill>
                  <a:srgbClr val="FFFFFF"/>
                </a:solidFill>
              </a:rPr>
              <a:pPr eaLnBrk="1" hangingPunct="1"/>
              <a:t>18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6" name="Slide Number Placeholder 6"/>
          <p:cNvSpPr txBox="1">
            <a:spLocks/>
          </p:cNvSpPr>
          <p:nvPr/>
        </p:nvSpPr>
        <p:spPr>
          <a:xfrm>
            <a:off x="8714936" y="6172200"/>
            <a:ext cx="429064" cy="457200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B2101-2E9F-420A-91A3-890890D844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7890" name="Rectangle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n-US" dirty="0" smtClean="0"/>
                  <a:t>A variety of studies suggest that 11% of the world population is left-handed. Consider the situation where the sample size is increased to 100 instead of 2.</a:t>
                </a:r>
              </a:p>
              <a:p>
                <a:pPr algn="just"/>
                <a:endParaRPr lang="en-US" dirty="0" smtClean="0"/>
              </a:p>
              <a:p>
                <a:pPr algn="just"/>
                <a:r>
                  <a:rPr lang="en-US" i="1" dirty="0" smtClean="0"/>
                  <a:t>Given n</a:t>
                </a:r>
                <a:r>
                  <a:rPr lang="en-US" dirty="0" smtClean="0"/>
                  <a:t> = 100,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 = 0.11</a:t>
                </a:r>
              </a:p>
              <a:p>
                <a:pPr algn="just"/>
                <a:endParaRPr lang="en-US" dirty="0"/>
              </a:p>
              <a:p>
                <a:pPr marL="0" indent="0" algn="just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We  have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0.11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dirty="0" smtClean="0"/>
                  <a:t> ≥ 10 and</a:t>
                </a:r>
              </a:p>
              <a:p>
                <a:pPr marL="0" indent="0" algn="just"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=100∙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89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89≥10</m:t>
                    </m:r>
                  </m:oMath>
                </a14:m>
                <a:r>
                  <a:rPr lang="en-US" dirty="0"/>
                  <a:t> </a:t>
                </a:r>
              </a:p>
              <a:p>
                <a:pPr algn="just"/>
                <a:endParaRPr lang="en-US" dirty="0" smtClean="0"/>
              </a:p>
              <a:p>
                <a:pPr algn="just"/>
                <a:r>
                  <a:rPr lang="ms-MY" dirty="0" smtClean="0"/>
                  <a:t>We can thus </a:t>
                </a:r>
                <a:r>
                  <a:rPr lang="en-US" dirty="0" smtClean="0"/>
                  <a:t>use normal approximation to the binomial distribution.</a:t>
                </a:r>
                <a:endParaRPr lang="ms-MY" dirty="0" smtClean="0"/>
              </a:p>
            </p:txBody>
          </p:sp>
        </mc:Choice>
        <mc:Fallback xmlns="">
          <p:sp>
            <p:nvSpPr>
              <p:cNvPr id="37890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85" t="-1080" r="-1111" b="-5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</a:t>
            </a:r>
            <a:r>
              <a:rPr lang="en-US" b="1" dirty="0" smtClean="0"/>
              <a:t>4</a:t>
            </a:r>
            <a:endParaRPr lang="en-US" dirty="0"/>
          </a:p>
        </p:txBody>
      </p:sp>
      <p:sp>
        <p:nvSpPr>
          <p:cNvPr id="37892" name="Slide Number Placeholder 6"/>
          <p:cNvSpPr txBox="1">
            <a:spLocks noGrp="1"/>
          </p:cNvSpPr>
          <p:nvPr/>
        </p:nvSpPr>
        <p:spPr bwMode="auto">
          <a:xfrm>
            <a:off x="8715375" y="6151563"/>
            <a:ext cx="42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9pPr>
          </a:lstStyle>
          <a:p>
            <a:pPr eaLnBrk="1" hangingPunct="1"/>
            <a:fld id="{8630258D-42D2-4090-824A-8F6CA2466F7B}" type="slidenum">
              <a:rPr lang="en-US" sz="1200">
                <a:solidFill>
                  <a:srgbClr val="FFFFFF"/>
                </a:solidFill>
              </a:rPr>
              <a:pPr eaLnBrk="1" hangingPunct="1"/>
              <a:t>19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6" name="Slide Number Placeholder 6"/>
          <p:cNvSpPr txBox="1">
            <a:spLocks/>
          </p:cNvSpPr>
          <p:nvPr/>
        </p:nvSpPr>
        <p:spPr>
          <a:xfrm>
            <a:off x="8714936" y="6172200"/>
            <a:ext cx="429064" cy="457200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B2101-2E9F-420A-91A3-890890D844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Normal distribution</a:t>
            </a:r>
          </a:p>
          <a:p>
            <a:pPr marL="742950" lvl="2" indent="-342900" eaLnBrk="1" hangingPunct="1">
              <a:buFontTx/>
              <a:buChar char="-"/>
            </a:pPr>
            <a:r>
              <a:rPr lang="en-US" dirty="0" smtClean="0"/>
              <a:t>Mean </a:t>
            </a:r>
            <a:r>
              <a:rPr lang="en-US" dirty="0"/>
              <a:t>and standard </a:t>
            </a:r>
            <a:r>
              <a:rPr lang="en-US" dirty="0" smtClean="0"/>
              <a:t>deviation</a:t>
            </a:r>
          </a:p>
          <a:p>
            <a:pPr marL="342900" lvl="1" indent="-342900" eaLnBrk="1" hangingPunct="1">
              <a:buFontTx/>
              <a:buChar char="•"/>
            </a:pPr>
            <a:r>
              <a:rPr lang="en-US" dirty="0" smtClean="0"/>
              <a:t>Standard </a:t>
            </a:r>
            <a:r>
              <a:rPr lang="en-US" dirty="0"/>
              <a:t>normal distribution</a:t>
            </a:r>
          </a:p>
          <a:p>
            <a:pPr marL="342900" lvl="1" indent="-342900" eaLnBrk="1" hangingPunct="1">
              <a:buFontTx/>
              <a:buChar char="•"/>
            </a:pPr>
            <a:r>
              <a:rPr lang="en-US" dirty="0"/>
              <a:t>Normal approximation to binomial</a:t>
            </a:r>
          </a:p>
          <a:p>
            <a:pPr eaLnBrk="1" hangingPunct="1"/>
            <a:endParaRPr lang="en-US" dirty="0" smtClean="0"/>
          </a:p>
        </p:txBody>
      </p:sp>
      <p:sp>
        <p:nvSpPr>
          <p:cNvPr id="12293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you will learn in this lecture:</a:t>
            </a:r>
          </a:p>
        </p:txBody>
      </p:sp>
      <p:sp>
        <p:nvSpPr>
          <p:cNvPr id="12292" name="Slide Number Placeholder 6"/>
          <p:cNvSpPr>
            <a:spLocks noGrp="1"/>
          </p:cNvSpPr>
          <p:nvPr>
            <p:ph type="sldNum" sz="quarter" idx="1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fld id="{B2E528BD-C5EA-458D-B3F6-6D7230361966}" type="slidenum">
              <a:rPr lang="en-US" smtClean="0"/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t>2</a:t>
            </a:fld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72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 8"/>
              <p:cNvSpPr>
                <a:spLocks noGrp="1"/>
              </p:cNvSpPr>
              <p:nvPr>
                <p:ph idx="1"/>
              </p:nvPr>
            </p:nvSpPr>
            <p:spPr>
              <a:xfrm>
                <a:off x="260684" y="760501"/>
                <a:ext cx="8229600" cy="452036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  <a:defRPr/>
                </a:pPr>
                <a:r>
                  <a:rPr lang="en-US" dirty="0" smtClean="0"/>
                  <a:t>Assuming that the proportion of left-handed people in a population is </a:t>
                </a:r>
                <a:r>
                  <a:rPr lang="en-US" dirty="0"/>
                  <a:t>11%, find the probability that 70 or more from a sample of </a:t>
                </a:r>
                <a:r>
                  <a:rPr lang="en-US" dirty="0" smtClean="0"/>
                  <a:t>500 </a:t>
                </a:r>
                <a:r>
                  <a:rPr lang="ms-MY" dirty="0" smtClean="0"/>
                  <a:t>people selected from this population </a:t>
                </a:r>
                <a:r>
                  <a:rPr lang="ms-MY" dirty="0"/>
                  <a:t>are left-handed</a:t>
                </a:r>
                <a:r>
                  <a:rPr lang="ms-MY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  <a:defRPr/>
                </a:pPr>
                <a:r>
                  <a:rPr lang="en-US" b="1" u="sng" dirty="0" smtClean="0"/>
                  <a:t>Solution:</a:t>
                </a:r>
                <a:endParaRPr lang="en-US" b="1" u="sng" dirty="0"/>
              </a:p>
              <a:p>
                <a:pPr>
                  <a:defRPr/>
                </a:pPr>
                <a:r>
                  <a:rPr lang="en-US" b="0" dirty="0" smtClean="0"/>
                  <a:t>Let </a:t>
                </a:r>
                <a:r>
                  <a:rPr lang="en-US" b="0" i="1" dirty="0" smtClean="0"/>
                  <a:t>X</a:t>
                </a:r>
                <a:r>
                  <a:rPr lang="en-US" b="0" dirty="0" smtClean="0"/>
                  <a:t> be no of </a:t>
                </a:r>
                <a:r>
                  <a:rPr lang="en-US" dirty="0"/>
                  <a:t>l</a:t>
                </a:r>
                <a:r>
                  <a:rPr lang="en-US" dirty="0" smtClean="0"/>
                  <a:t>eft-handed among the 500 randomly selected people. We thus have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𝐵𝑖𝑛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=500,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=0.11)</m:t>
                    </m:r>
                  </m:oMath>
                </a14:m>
                <a:endParaRPr lang="en-US" dirty="0" smtClean="0"/>
              </a:p>
              <a:p>
                <a:pPr>
                  <a:defRPr/>
                </a:pPr>
                <a:r>
                  <a:rPr lang="en-US" dirty="0" smtClean="0"/>
                  <a:t>As </a:t>
                </a:r>
                <a:r>
                  <a:rPr lang="en-US" i="1" dirty="0"/>
                  <a:t>np</a:t>
                </a:r>
                <a:r>
                  <a:rPr lang="en-US" dirty="0"/>
                  <a:t> = </a:t>
                </a:r>
                <a:r>
                  <a:rPr lang="en-US" dirty="0" smtClean="0"/>
                  <a:t>55 &gt;10 and n(1-p) = 445 &gt; 10, we can safely approximate the probability of </a:t>
                </a:r>
                <a:r>
                  <a:rPr lang="en-US" i="1" dirty="0" smtClean="0"/>
                  <a:t>X</a:t>
                </a:r>
                <a:r>
                  <a:rPr lang="en-US" dirty="0" smtClean="0"/>
                  <a:t> by normal distribution: 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+0.5−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𝑛𝑝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+0.5−55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l-G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48.95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 marL="285750" indent="-285750">
                  <a:defRPr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/>
                            <a:ea typeface="Cambria Math"/>
                          </a:rPr>
                          <m:t>≥70</m:t>
                        </m:r>
                      </m:e>
                    </m:d>
                    <m:r>
                      <a:rPr lang="en-US" sz="20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1−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&lt;70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1−</m:t>
                    </m:r>
                    <m:r>
                      <a:rPr lang="en-US" sz="2000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000" i="1">
                            <a:latin typeface="Cambria Math"/>
                            <a:ea typeface="Cambria Math"/>
                          </a:rPr>
                          <m:t>69</m:t>
                        </m:r>
                      </m:e>
                    </m:d>
                    <m:r>
                      <a:rPr lang="en-US" sz="2000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/>
                      </a:rPr>
                      <m:t>1−</m:t>
                    </m:r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69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/>
                              </a:rPr>
                              <m:t>+0</m:t>
                            </m:r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.5−55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/>
                                <a:ea typeface="Cambria Math"/>
                              </a:rPr>
                              <m:t>6.996</m:t>
                            </m:r>
                          </m:den>
                        </m:f>
                      </m:e>
                    </m:d>
                  </m:oMath>
                </a14:m>
                <a:endParaRPr lang="en-US" sz="2000" b="0" dirty="0" smtClean="0">
                  <a:ea typeface="Cambria Math"/>
                </a:endParaRPr>
              </a:p>
              <a:p>
                <a:pPr marL="285750" indent="58738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/>
                        </a:rPr>
                        <m:t>1−</m:t>
                      </m:r>
                      <m:r>
                        <m:rPr>
                          <m:sty m:val="p"/>
                        </m:rPr>
                        <a:rPr lang="el-GR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/>
                              <a:ea typeface="Cambria Math"/>
                            </a:rPr>
                            <m:t>2.07</m:t>
                          </m:r>
                        </m:e>
                      </m:d>
                      <m:r>
                        <a:rPr lang="en-US" sz="20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1−0.9808</m:t>
                      </m:r>
                      <m:r>
                        <a:rPr lang="en-US" sz="2000" i="1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0.0192</m:t>
                      </m:r>
                    </m:oMath>
                  </m:oMathPara>
                </a14:m>
                <a:endParaRPr lang="en-US" sz="2000" b="0" dirty="0" smtClean="0">
                  <a:ea typeface="Cambria Math"/>
                </a:endParaRPr>
              </a:p>
              <a:p>
                <a:pPr marL="0" indent="0">
                  <a:buNone/>
                  <a:defRPr/>
                </a:pPr>
                <a:endParaRPr lang="en-US" dirty="0" smtClean="0"/>
              </a:p>
              <a:p>
                <a:pPr>
                  <a:defRPr/>
                </a:pPr>
                <a:endParaRPr lang="en-US" dirty="0"/>
              </a:p>
              <a:p>
                <a:pPr>
                  <a:defRPr/>
                </a:pPr>
                <a:endParaRPr lang="en-US" dirty="0" smtClean="0"/>
              </a:p>
              <a:p>
                <a:pPr>
                  <a:defRPr/>
                </a:pPr>
                <a:endParaRPr lang="en-US" dirty="0"/>
              </a:p>
              <a:p>
                <a:pPr>
                  <a:defRPr/>
                </a:pPr>
                <a:endParaRPr lang="en-US" dirty="0" smtClean="0"/>
              </a:p>
            </p:txBody>
          </p:sp>
        </mc:Choice>
        <mc:Fallback>
          <p:sp>
            <p:nvSpPr>
              <p:cNvPr id="17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0684" y="760501"/>
                <a:ext cx="8229600" cy="4520365"/>
              </a:xfrm>
              <a:blipFill>
                <a:blip r:embed="rId3"/>
                <a:stretch>
                  <a:fillRect l="-1185" t="-1080" b="-157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16" y="0"/>
            <a:ext cx="8293768" cy="781049"/>
          </a:xfrm>
        </p:spPr>
        <p:txBody>
          <a:bodyPr/>
          <a:lstStyle/>
          <a:p>
            <a:r>
              <a:rPr lang="en-US" b="1" dirty="0"/>
              <a:t>Example </a:t>
            </a:r>
            <a:r>
              <a:rPr lang="en-US" b="1" dirty="0" smtClean="0"/>
              <a:t>5</a:t>
            </a:r>
            <a:endParaRPr lang="en-US" dirty="0"/>
          </a:p>
        </p:txBody>
      </p:sp>
      <p:sp>
        <p:nvSpPr>
          <p:cNvPr id="38916" name="Slide Number Placeholder 6"/>
          <p:cNvSpPr txBox="1">
            <a:spLocks noGrp="1"/>
          </p:cNvSpPr>
          <p:nvPr/>
        </p:nvSpPr>
        <p:spPr bwMode="auto">
          <a:xfrm>
            <a:off x="8715375" y="6151563"/>
            <a:ext cx="42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9pPr>
          </a:lstStyle>
          <a:p>
            <a:pPr eaLnBrk="1" hangingPunct="1"/>
            <a:fld id="{D1490D5D-9CDE-4587-B9A4-DDE980CC7515}" type="slidenum">
              <a:rPr lang="en-US" sz="1200">
                <a:solidFill>
                  <a:srgbClr val="FFFFFF"/>
                </a:solidFill>
              </a:rPr>
              <a:pPr eaLnBrk="1" hangingPunct="1"/>
              <a:t>20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6" name="Slide Number Placeholder 6"/>
          <p:cNvSpPr txBox="1">
            <a:spLocks/>
          </p:cNvSpPr>
          <p:nvPr/>
        </p:nvSpPr>
        <p:spPr>
          <a:xfrm>
            <a:off x="8714936" y="6172200"/>
            <a:ext cx="429064" cy="457200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B2101-2E9F-420A-91A3-890890D844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170495"/>
            <a:ext cx="8293768" cy="781049"/>
          </a:xfrm>
        </p:spPr>
        <p:txBody>
          <a:bodyPr/>
          <a:lstStyle/>
          <a:p>
            <a:r>
              <a:rPr lang="en-US" dirty="0" smtClean="0"/>
              <a:t>Example 6</a:t>
            </a:r>
            <a:endParaRPr lang="ms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3C3DA9B-9944-4C91-85F4-139872AE432E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26" y="987639"/>
            <a:ext cx="8706050" cy="4896592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20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FontTx/>
              <a:buNone/>
              <a:defRPr/>
            </a:pPr>
            <a:r>
              <a:rPr lang="en-US" dirty="0" smtClean="0"/>
              <a:t>Materials discussed in this lecture </a:t>
            </a:r>
          </a:p>
          <a:p>
            <a:pPr>
              <a:defRPr/>
            </a:pPr>
            <a:r>
              <a:rPr lang="en-US" dirty="0" smtClean="0"/>
              <a:t>The Normal distribution</a:t>
            </a:r>
          </a:p>
          <a:p>
            <a:pPr>
              <a:defRPr/>
            </a:pPr>
            <a:r>
              <a:rPr lang="en-US" dirty="0" smtClean="0"/>
              <a:t>The Standard Normal distribution</a:t>
            </a:r>
          </a:p>
          <a:p>
            <a:pPr>
              <a:defRPr/>
            </a:pPr>
            <a:r>
              <a:rPr lang="en-US" dirty="0" smtClean="0"/>
              <a:t>Normal approximation to Binomial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Summary</a:t>
            </a:r>
            <a:endParaRPr lang="en-US" dirty="0"/>
          </a:p>
        </p:txBody>
      </p:sp>
      <p:sp>
        <p:nvSpPr>
          <p:cNvPr id="39940" name="Slide Number Placeholder 6"/>
          <p:cNvSpPr txBox="1">
            <a:spLocks noGrp="1"/>
          </p:cNvSpPr>
          <p:nvPr/>
        </p:nvSpPr>
        <p:spPr bwMode="auto">
          <a:xfrm>
            <a:off x="8715375" y="6151563"/>
            <a:ext cx="42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9pPr>
          </a:lstStyle>
          <a:p>
            <a:pPr eaLnBrk="1" hangingPunct="1"/>
            <a:fld id="{4BD5484B-4D95-4FC6-8B1E-E13DA50D435B}" type="slidenum">
              <a:rPr lang="en-US" sz="1200">
                <a:solidFill>
                  <a:srgbClr val="FFFFFF"/>
                </a:solidFill>
              </a:rPr>
              <a:pPr eaLnBrk="1" hangingPunct="1"/>
              <a:t>22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5" name="Slide Number Placeholder 6"/>
          <p:cNvSpPr txBox="1">
            <a:spLocks/>
          </p:cNvSpPr>
          <p:nvPr/>
        </p:nvSpPr>
        <p:spPr>
          <a:xfrm>
            <a:off x="8714936" y="6172200"/>
            <a:ext cx="429064" cy="457200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B2101-2E9F-420A-91A3-890890D844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62" name="Rectangle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i="1" dirty="0" smtClean="0"/>
                  <a:t>X</a:t>
                </a:r>
                <a:r>
                  <a:rPr lang="en-US" dirty="0" smtClean="0"/>
                  <a:t> is a normally distributed variable with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 smtClean="0"/>
                  <a:t>. </a:t>
                </a:r>
              </a:p>
              <a:p>
                <a:pPr marL="0" indent="0">
                  <a:buNone/>
                </a:pPr>
                <a:r>
                  <a:rPr lang="en-US" dirty="0" smtClean="0"/>
                  <a:t>(a) Find  </a:t>
                </a:r>
              </a:p>
              <a:p>
                <a:pPr>
                  <a:buFontTx/>
                  <a:buNone/>
                </a:pPr>
                <a:r>
                  <a:rPr lang="en-US" dirty="0" smtClean="0"/>
                  <a:t>	</a:t>
                </a:r>
                <a:r>
                  <a:rPr lang="pl-PL" dirty="0" smtClean="0"/>
                  <a:t>(</a:t>
                </a:r>
                <a:r>
                  <a:rPr lang="en-US" dirty="0" err="1" smtClean="0"/>
                  <a:t>i</a:t>
                </a:r>
                <a:r>
                  <a:rPr lang="pl-PL" dirty="0" smtClean="0"/>
                  <a:t>) </a:t>
                </a:r>
                <a:r>
                  <a:rPr lang="pl-PL" i="1" dirty="0" smtClean="0"/>
                  <a:t>P</a:t>
                </a:r>
                <a:r>
                  <a:rPr lang="pl-PL" dirty="0" smtClean="0"/>
                  <a:t>(</a:t>
                </a:r>
                <a:r>
                  <a:rPr lang="en-US" i="1" dirty="0" smtClean="0"/>
                  <a:t>X </a:t>
                </a:r>
                <a:r>
                  <a:rPr lang="pl-PL" dirty="0" smtClean="0"/>
                  <a:t>≤ </a:t>
                </a:r>
                <a:r>
                  <a:rPr lang="en-US" dirty="0" smtClean="0"/>
                  <a:t>20)</a:t>
                </a:r>
              </a:p>
              <a:p>
                <a:pPr>
                  <a:buFontTx/>
                  <a:buNone/>
                </a:pPr>
                <a:r>
                  <a:rPr lang="en-US" dirty="0" smtClean="0"/>
                  <a:t>	</a:t>
                </a:r>
                <a:r>
                  <a:rPr lang="pl-PL" dirty="0" smtClean="0"/>
                  <a:t>(</a:t>
                </a:r>
                <a:r>
                  <a:rPr lang="en-US" dirty="0" smtClean="0"/>
                  <a:t>ii</a:t>
                </a:r>
                <a:r>
                  <a:rPr lang="pl-PL" dirty="0" smtClean="0"/>
                  <a:t>) </a:t>
                </a:r>
                <a:r>
                  <a:rPr lang="pl-PL" i="1" dirty="0" smtClean="0"/>
                  <a:t>P</a:t>
                </a:r>
                <a:r>
                  <a:rPr lang="pl-PL" dirty="0" smtClean="0"/>
                  <a:t>(</a:t>
                </a:r>
                <a:r>
                  <a:rPr lang="en-US" i="1" dirty="0"/>
                  <a:t>X</a:t>
                </a:r>
                <a:r>
                  <a:rPr lang="en-US" i="1" dirty="0" smtClean="0"/>
                  <a:t> </a:t>
                </a:r>
                <a:r>
                  <a:rPr lang="pl-PL" dirty="0" smtClean="0"/>
                  <a:t>&gt;</a:t>
                </a:r>
                <a:r>
                  <a:rPr lang="en-US" dirty="0" smtClean="0"/>
                  <a:t> </a:t>
                </a:r>
                <a:r>
                  <a:rPr lang="pl-PL" dirty="0" smtClean="0"/>
                  <a:t>1</a:t>
                </a:r>
                <a:r>
                  <a:rPr lang="en-US" dirty="0" smtClean="0"/>
                  <a:t>2</a:t>
                </a:r>
                <a:r>
                  <a:rPr lang="pl-PL" dirty="0" smtClean="0"/>
                  <a:t>)</a:t>
                </a:r>
                <a:endParaRPr lang="en-US" dirty="0" smtClean="0"/>
              </a:p>
              <a:p>
                <a:pPr>
                  <a:buFontTx/>
                  <a:buNone/>
                </a:pPr>
                <a:r>
                  <a:rPr lang="en-US" dirty="0" smtClean="0"/>
                  <a:t>	</a:t>
                </a:r>
                <a:r>
                  <a:rPr lang="pl-PL" dirty="0" smtClean="0"/>
                  <a:t>(</a:t>
                </a:r>
                <a:r>
                  <a:rPr lang="en-US" dirty="0" smtClean="0"/>
                  <a:t>iii</a:t>
                </a:r>
                <a:r>
                  <a:rPr lang="pl-PL" dirty="0" smtClean="0"/>
                  <a:t>) </a:t>
                </a:r>
                <a:r>
                  <a:rPr lang="pl-PL" i="1" dirty="0" smtClean="0"/>
                  <a:t>P</a:t>
                </a:r>
                <a:r>
                  <a:rPr lang="pl-PL" dirty="0" smtClean="0"/>
                  <a:t>(</a:t>
                </a:r>
                <a:r>
                  <a:rPr lang="en-US" i="1" dirty="0" smtClean="0"/>
                  <a:t>X </a:t>
                </a:r>
                <a:r>
                  <a:rPr lang="pl-PL" dirty="0" smtClean="0"/>
                  <a:t>≤ </a:t>
                </a:r>
                <a:r>
                  <a:rPr lang="en-US" dirty="0" smtClean="0"/>
                  <a:t>7.6</a:t>
                </a:r>
                <a:r>
                  <a:rPr lang="pl-PL" dirty="0" smtClean="0"/>
                  <a:t>)</a:t>
                </a:r>
                <a:endParaRPr lang="en-US" dirty="0" smtClean="0"/>
              </a:p>
              <a:p>
                <a:pPr>
                  <a:buFontTx/>
                  <a:buNone/>
                </a:pPr>
                <a:r>
                  <a:rPr lang="en-US" dirty="0" smtClean="0"/>
                  <a:t>	</a:t>
                </a:r>
                <a:r>
                  <a:rPr lang="pl-PL" dirty="0" smtClean="0"/>
                  <a:t>(</a:t>
                </a:r>
                <a:r>
                  <a:rPr lang="en-US" dirty="0" smtClean="0"/>
                  <a:t>iv</a:t>
                </a:r>
                <a:r>
                  <a:rPr lang="pl-PL" dirty="0" smtClean="0"/>
                  <a:t>) </a:t>
                </a:r>
                <a:r>
                  <a:rPr lang="pl-PL" i="1" dirty="0" smtClean="0"/>
                  <a:t>P</a:t>
                </a:r>
                <a:r>
                  <a:rPr lang="pl-PL" dirty="0" smtClean="0"/>
                  <a:t>(</a:t>
                </a:r>
                <a:r>
                  <a:rPr lang="en-US" dirty="0" smtClean="0"/>
                  <a:t>7</a:t>
                </a:r>
                <a:r>
                  <a:rPr lang="pl-PL" dirty="0" smtClean="0"/>
                  <a:t> ≤ </a:t>
                </a:r>
                <a:r>
                  <a:rPr lang="en-US" i="1" dirty="0" smtClean="0"/>
                  <a:t>X</a:t>
                </a:r>
                <a:r>
                  <a:rPr lang="pl-PL" i="1" dirty="0" smtClean="0"/>
                  <a:t> </a:t>
                </a:r>
                <a:r>
                  <a:rPr lang="pl-PL" dirty="0" smtClean="0"/>
                  <a:t>≤ 13)</a:t>
                </a:r>
                <a:endParaRPr lang="en-US" dirty="0" smtClean="0"/>
              </a:p>
              <a:p>
                <a:pPr>
                  <a:buFontTx/>
                  <a:buNone/>
                </a:pPr>
                <a:r>
                  <a:rPr lang="en-US" dirty="0" smtClean="0"/>
                  <a:t>(b) Find </a:t>
                </a:r>
                <a:r>
                  <a:rPr lang="en-US" i="1" dirty="0"/>
                  <a:t>x</a:t>
                </a:r>
                <a:r>
                  <a:rPr lang="en-US" dirty="0" smtClean="0"/>
                  <a:t> when </a:t>
                </a:r>
              </a:p>
              <a:p>
                <a:pPr>
                  <a:buFontTx/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(</a:t>
                </a:r>
                <a:r>
                  <a:rPr lang="en-US" dirty="0" err="1" smtClean="0"/>
                  <a:t>i</a:t>
                </a:r>
                <a:r>
                  <a:rPr lang="en-US" dirty="0" smtClean="0"/>
                  <a:t>) </a:t>
                </a:r>
                <a:r>
                  <a:rPr lang="en-US" i="1" dirty="0" smtClean="0"/>
                  <a:t>z</a:t>
                </a:r>
                <a:r>
                  <a:rPr lang="en-US" dirty="0" smtClean="0"/>
                  <a:t> = 1.4</a:t>
                </a:r>
              </a:p>
              <a:p>
                <a:pPr>
                  <a:buFontTx/>
                  <a:buNone/>
                </a:pPr>
                <a:r>
                  <a:rPr lang="en-US" dirty="0" smtClean="0"/>
                  <a:t>	(ii) </a:t>
                </a:r>
                <a:r>
                  <a:rPr lang="en-US" i="1" dirty="0" smtClean="0"/>
                  <a:t>z</a:t>
                </a:r>
                <a:r>
                  <a:rPr lang="en-US" dirty="0" smtClean="0"/>
                  <a:t> =  - 0.5</a:t>
                </a:r>
                <a:endParaRPr lang="ms-MY" sz="2400" dirty="0" smtClean="0"/>
              </a:p>
            </p:txBody>
          </p:sp>
        </mc:Choice>
        <mc:Fallback xmlns="">
          <p:sp>
            <p:nvSpPr>
              <p:cNvPr id="40962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7962900" cy="4876800"/>
              </a:xfrm>
              <a:blipFill rotWithShape="0">
                <a:blip r:embed="rId3"/>
                <a:stretch>
                  <a:fillRect l="-766" t="-750"/>
                </a:stretch>
              </a:blipFill>
            </p:spPr>
            <p:txBody>
              <a:bodyPr/>
              <a:lstStyle/>
              <a:p>
                <a:r>
                  <a:rPr lang="ms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 1</a:t>
            </a:r>
            <a:endParaRPr lang="en-US" dirty="0"/>
          </a:p>
        </p:txBody>
      </p:sp>
      <p:sp>
        <p:nvSpPr>
          <p:cNvPr id="40964" name="Slide Number Placeholder 6"/>
          <p:cNvSpPr txBox="1">
            <a:spLocks noGrp="1"/>
          </p:cNvSpPr>
          <p:nvPr/>
        </p:nvSpPr>
        <p:spPr bwMode="auto">
          <a:xfrm>
            <a:off x="8715375" y="6151563"/>
            <a:ext cx="42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9pPr>
          </a:lstStyle>
          <a:p>
            <a:pPr eaLnBrk="1" hangingPunct="1"/>
            <a:fld id="{E7BEF48B-DD5D-4B6B-B421-8EC652238F18}" type="slidenum">
              <a:rPr lang="en-US" sz="1200">
                <a:solidFill>
                  <a:srgbClr val="FFFFFF"/>
                </a:solidFill>
              </a:rPr>
              <a:pPr eaLnBrk="1" hangingPunct="1"/>
              <a:t>23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5" name="Slide Number Placeholder 6"/>
          <p:cNvSpPr txBox="1">
            <a:spLocks/>
          </p:cNvSpPr>
          <p:nvPr/>
        </p:nvSpPr>
        <p:spPr>
          <a:xfrm>
            <a:off x="8714936" y="6172200"/>
            <a:ext cx="429064" cy="457200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B2101-2E9F-420A-91A3-890890D844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For a certain type of computers, the length of time between charges of the battery is normally distributed with a mean of 50 hours and a standard deviation of 15 hours. James owns one of these computers and wants to know the probability that the length of time will be between 50 and 70 hours.</a:t>
            </a:r>
            <a:endParaRPr lang="ms-MY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 </a:t>
            </a:r>
            <a:r>
              <a:rPr lang="en-US" b="1" dirty="0" smtClean="0"/>
              <a:t>2</a:t>
            </a:r>
            <a:endParaRPr lang="en-US" dirty="0"/>
          </a:p>
        </p:txBody>
      </p:sp>
      <p:sp>
        <p:nvSpPr>
          <p:cNvPr id="40964" name="Slide Number Placeholder 6"/>
          <p:cNvSpPr txBox="1">
            <a:spLocks noGrp="1"/>
          </p:cNvSpPr>
          <p:nvPr/>
        </p:nvSpPr>
        <p:spPr bwMode="auto">
          <a:xfrm>
            <a:off x="8715375" y="6151563"/>
            <a:ext cx="42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9pPr>
          </a:lstStyle>
          <a:p>
            <a:pPr eaLnBrk="1" hangingPunct="1"/>
            <a:fld id="{E7BEF48B-DD5D-4B6B-B421-8EC652238F18}" type="slidenum">
              <a:rPr lang="en-US" sz="1200">
                <a:solidFill>
                  <a:srgbClr val="FFFFFF"/>
                </a:solidFill>
              </a:rPr>
              <a:pPr eaLnBrk="1" hangingPunct="1"/>
              <a:t>24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5" name="Slide Number Placeholder 6"/>
          <p:cNvSpPr txBox="1">
            <a:spLocks/>
          </p:cNvSpPr>
          <p:nvPr/>
        </p:nvSpPr>
        <p:spPr>
          <a:xfrm>
            <a:off x="8714936" y="6172200"/>
            <a:ext cx="429064" cy="457200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B2101-2E9F-420A-91A3-890890D844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216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The length of life of an instrument produced by a machine has a normal distribution with a mean of 12 months and standard deviation of 2 months. Find the probability that an instrument produced by this machine will last </a:t>
            </a:r>
          </a:p>
          <a:p>
            <a:pPr marL="457200" indent="-457200" algn="just">
              <a:buAutoNum type="alphaLcParenBoth"/>
            </a:pPr>
            <a:r>
              <a:rPr lang="en-US" dirty="0"/>
              <a:t>l</a:t>
            </a:r>
            <a:r>
              <a:rPr lang="en-US" dirty="0" smtClean="0"/>
              <a:t>ess than 7 months</a:t>
            </a:r>
          </a:p>
          <a:p>
            <a:pPr marL="457200" indent="-457200" algn="just">
              <a:buAutoNum type="alphaLcParenBoth"/>
            </a:pPr>
            <a:r>
              <a:rPr lang="en-US" dirty="0" smtClean="0"/>
              <a:t>between 7 and 12 months</a:t>
            </a:r>
            <a:endParaRPr lang="ms-MY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 </a:t>
            </a:r>
            <a:r>
              <a:rPr lang="en-US" b="1" dirty="0" smtClean="0"/>
              <a:t>3</a:t>
            </a:r>
            <a:endParaRPr lang="en-US" dirty="0"/>
          </a:p>
        </p:txBody>
      </p:sp>
      <p:sp>
        <p:nvSpPr>
          <p:cNvPr id="40964" name="Slide Number Placeholder 6"/>
          <p:cNvSpPr txBox="1">
            <a:spLocks noGrp="1"/>
          </p:cNvSpPr>
          <p:nvPr/>
        </p:nvSpPr>
        <p:spPr bwMode="auto">
          <a:xfrm>
            <a:off x="8715375" y="6151563"/>
            <a:ext cx="42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9pPr>
          </a:lstStyle>
          <a:p>
            <a:pPr eaLnBrk="1" hangingPunct="1"/>
            <a:fld id="{E7BEF48B-DD5D-4B6B-B421-8EC652238F18}" type="slidenum">
              <a:rPr lang="en-US" sz="1200">
                <a:solidFill>
                  <a:srgbClr val="FFFFFF"/>
                </a:solidFill>
              </a:rPr>
              <a:pPr eaLnBrk="1" hangingPunct="1"/>
              <a:t>25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5" name="Slide Number Placeholder 6"/>
          <p:cNvSpPr txBox="1">
            <a:spLocks/>
          </p:cNvSpPr>
          <p:nvPr/>
        </p:nvSpPr>
        <p:spPr>
          <a:xfrm>
            <a:off x="8714936" y="6172200"/>
            <a:ext cx="429064" cy="457200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B2101-2E9F-420A-91A3-890890D844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8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0962" name="Rectangle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just">
                  <a:buNone/>
                </a:pPr>
                <a:r>
                  <a:rPr lang="en-US" dirty="0" smtClean="0"/>
                  <a:t>50 </a:t>
                </a:r>
                <a:r>
                  <a:rPr lang="en-US" dirty="0"/>
                  <a:t>percent of 12th graders attend school in a particular urban school district. A</a:t>
                </a:r>
                <a:r>
                  <a:rPr lang="en-US" dirty="0" smtClean="0"/>
                  <a:t> </a:t>
                </a:r>
                <a:r>
                  <a:rPr lang="en-US" dirty="0"/>
                  <a:t>sample of </a:t>
                </a:r>
                <a:r>
                  <a:rPr lang="en-US" dirty="0" smtClean="0"/>
                  <a:t>100 </a:t>
                </a:r>
                <a:r>
                  <a:rPr lang="en-US" dirty="0"/>
                  <a:t>12th grade children are </a:t>
                </a:r>
                <a:r>
                  <a:rPr lang="en-US" dirty="0" smtClean="0"/>
                  <a:t>selected. </a:t>
                </a:r>
              </a:p>
              <a:p>
                <a:pPr marL="457200" indent="-457200" algn="just">
                  <a:buAutoNum type="alphaLcParenBoth"/>
                </a:pPr>
                <a:r>
                  <a:rPr lang="en-US" dirty="0" smtClean="0"/>
                  <a:t>Find </a:t>
                </a:r>
                <a:r>
                  <a:rPr lang="en-US" i="1" dirty="0" smtClean="0"/>
                  <a:t>p</a:t>
                </a:r>
                <a:r>
                  <a:rPr lang="en-US" dirty="0" smtClean="0"/>
                  <a:t>, </a:t>
                </a:r>
                <a:r>
                  <a:rPr lang="en-US" i="1" dirty="0" smtClean="0"/>
                  <a:t>q</a:t>
                </a:r>
                <a:r>
                  <a:rPr lang="en-US" dirty="0" smtClean="0"/>
                  <a:t> and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.</a:t>
                </a:r>
              </a:p>
              <a:p>
                <a:pPr marL="457200" indent="-457200" algn="just">
                  <a:buAutoNum type="alphaLcParenBoth"/>
                </a:pPr>
                <a:r>
                  <a:rPr lang="en-US" dirty="0" smtClean="0"/>
                  <a:t>Determine if you can approximate normal distribution to the binomial distribution.</a:t>
                </a:r>
              </a:p>
              <a:p>
                <a:pPr marL="457200" indent="-457200" algn="just">
                  <a:buAutoNum type="alphaLcParenBoth"/>
                </a:pPr>
                <a:r>
                  <a:rPr lang="en-US" dirty="0" smtClean="0"/>
                  <a:t>Find the mean,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 smtClean="0"/>
                  <a:t> and standard deviation,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457200" indent="-457200" algn="just">
                  <a:buAutoNum type="alphaLcParenBoth"/>
                </a:pPr>
                <a:r>
                  <a:rPr lang="en-US" dirty="0" smtClean="0"/>
                  <a:t>Find the </a:t>
                </a:r>
                <a:r>
                  <a:rPr lang="en-US" dirty="0"/>
                  <a:t>probability that at least </a:t>
                </a:r>
                <a:r>
                  <a:rPr lang="en-US" dirty="0" smtClean="0"/>
                  <a:t>80 </a:t>
                </a:r>
                <a:r>
                  <a:rPr lang="en-US" dirty="0"/>
                  <a:t>are actually enrolled in school.</a:t>
                </a:r>
                <a:endParaRPr lang="ms-MY" dirty="0" smtClean="0"/>
              </a:p>
            </p:txBody>
          </p:sp>
        </mc:Choice>
        <mc:Fallback xmlns="">
          <p:sp>
            <p:nvSpPr>
              <p:cNvPr id="40962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85" t="-1080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Exercise </a:t>
            </a:r>
            <a:r>
              <a:rPr lang="en-US" b="1" dirty="0" smtClean="0"/>
              <a:t>4</a:t>
            </a:r>
            <a:endParaRPr lang="en-US" dirty="0"/>
          </a:p>
        </p:txBody>
      </p:sp>
      <p:sp>
        <p:nvSpPr>
          <p:cNvPr id="40964" name="Slide Number Placeholder 6"/>
          <p:cNvSpPr txBox="1">
            <a:spLocks noGrp="1"/>
          </p:cNvSpPr>
          <p:nvPr/>
        </p:nvSpPr>
        <p:spPr bwMode="auto">
          <a:xfrm>
            <a:off x="8715375" y="6151563"/>
            <a:ext cx="4286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9pPr>
          </a:lstStyle>
          <a:p>
            <a:pPr eaLnBrk="1" hangingPunct="1"/>
            <a:fld id="{E7BEF48B-DD5D-4B6B-B421-8EC652238F18}" type="slidenum">
              <a:rPr lang="en-US" sz="1200">
                <a:solidFill>
                  <a:srgbClr val="FFFFFF"/>
                </a:solidFill>
              </a:rPr>
              <a:pPr eaLnBrk="1" hangingPunct="1"/>
              <a:t>26</a:t>
            </a:fld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5" name="Slide Number Placeholder 6"/>
          <p:cNvSpPr txBox="1">
            <a:spLocks/>
          </p:cNvSpPr>
          <p:nvPr/>
        </p:nvSpPr>
        <p:spPr>
          <a:xfrm>
            <a:off x="8714936" y="6172200"/>
            <a:ext cx="429064" cy="457200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B2101-2E9F-420A-91A3-890890D844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46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dirty="0" smtClean="0"/>
              <a:t>The bell-shaped curve, also known as normal curve, is widely used to approximate many phenomena.</a:t>
            </a:r>
          </a:p>
          <a:p>
            <a:pPr algn="just"/>
            <a:r>
              <a:rPr lang="en-US" dirty="0" smtClean="0"/>
              <a:t>The normal distribution allows us to calculate probabilities associated with observed sample results when we are dealing with </a:t>
            </a:r>
            <a:r>
              <a:rPr lang="ms-MY" dirty="0" smtClean="0"/>
              <a:t>CONTINUOUS outcomes.</a:t>
            </a:r>
            <a:endParaRPr lang="en-US" dirty="0" smtClean="0"/>
          </a:p>
          <a:p>
            <a:pPr algn="just" eaLnBrk="1" hangingPunct="1"/>
            <a:endParaRPr lang="en-US" dirty="0" smtClean="0"/>
          </a:p>
        </p:txBody>
      </p:sp>
      <p:sp>
        <p:nvSpPr>
          <p:cNvPr id="18435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Normal Distribution: </a:t>
            </a:r>
            <a:br>
              <a:rPr lang="en-US" b="1" dirty="0" smtClean="0"/>
            </a:br>
            <a:r>
              <a:rPr lang="en-US" b="1" dirty="0" smtClean="0"/>
              <a:t>The Bell-Shaped Curve </a:t>
            </a:r>
          </a:p>
        </p:txBody>
      </p:sp>
      <p:sp>
        <p:nvSpPr>
          <p:cNvPr id="18436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9pPr>
          </a:lstStyle>
          <a:p>
            <a:pPr eaLnBrk="1" hangingPunct="1"/>
            <a:fld id="{B6D2E1B1-B861-4A13-9BB2-17C6E13D57A4}" type="slidenum">
              <a:rPr lang="en-US" smtClean="0"/>
              <a:pPr eaLnBrk="1" hangingPunct="1"/>
              <a:t>3</a:t>
            </a:fld>
            <a:endParaRPr 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61" name="Group 1"/>
          <p:cNvGrpSpPr>
            <a:grpSpLocks/>
          </p:cNvGrpSpPr>
          <p:nvPr/>
        </p:nvGrpSpPr>
        <p:grpSpPr bwMode="auto">
          <a:xfrm>
            <a:off x="990600" y="2438400"/>
            <a:ext cx="6858000" cy="2541588"/>
            <a:chOff x="990376" y="3249612"/>
            <a:chExt cx="6858224" cy="2541588"/>
          </a:xfrm>
        </p:grpSpPr>
        <p:graphicFrame>
          <p:nvGraphicFramePr>
            <p:cNvPr id="19465" name="Object 11"/>
            <p:cNvGraphicFramePr>
              <a:graphicFrameLocks/>
            </p:cNvGraphicFramePr>
            <p:nvPr/>
          </p:nvGraphicFramePr>
          <p:xfrm>
            <a:off x="990376" y="3249612"/>
            <a:ext cx="6858224" cy="2541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594" name="Chart" r:id="rId4" imgW="6248400" imgH="3047823" progId="MSGraph.Chart.8">
                    <p:embed followColorScheme="full"/>
                  </p:oleObj>
                </mc:Choice>
                <mc:Fallback>
                  <p:oleObj name="Chart" r:id="rId4" imgW="6248400" imgH="3047823" progId="MSGraph.Chart.8">
                    <p:embed followColorScheme="full"/>
                    <p:pic>
                      <p:nvPicPr>
                        <p:cNvPr id="0" name="Picture 7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90376" y="3249612"/>
                          <a:ext cx="6858224" cy="25415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" name="Straight Connector 3"/>
            <p:cNvCxnSpPr/>
            <p:nvPr/>
          </p:nvCxnSpPr>
          <p:spPr>
            <a:xfrm>
              <a:off x="4421963" y="3810000"/>
              <a:ext cx="38101" cy="1828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4438539" y="4724400"/>
              <a:ext cx="97158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458" name="Rectangle 8"/>
              <p:cNvSpPr>
                <a:spLocks noGrp="1"/>
              </p:cNvSpPr>
              <p:nvPr>
                <p:ph idx="1"/>
              </p:nvPr>
            </p:nvSpPr>
            <p:spPr>
              <a:ln>
                <a:noFill/>
              </a:ln>
            </p:spPr>
            <p:txBody>
              <a:bodyPr/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The random variable with normal distribution is characterized by its mean </a:t>
                </a:r>
                <a:r>
                  <a:rPr lang="en-US" i="1" dirty="0" smtClean="0">
                    <a:solidFill>
                      <a:schemeClr val="tx1"/>
                    </a:solidFill>
                    <a:sym typeface="Symbol" pitchFamily="18" charset="2"/>
                  </a:rPr>
                  <a:t>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and variance </a:t>
                </a:r>
                <a:r>
                  <a:rPr lang="en-US" i="1" dirty="0" smtClean="0">
                    <a:solidFill>
                      <a:schemeClr val="tx1"/>
                    </a:solidFill>
                    <a:sym typeface="Symbol" pitchFamily="18" charset="2"/>
                  </a:rPr>
                  <a:t></a:t>
                </a:r>
                <a:r>
                  <a:rPr lang="en-US" i="1" baseline="30000" dirty="0" smtClean="0">
                    <a:solidFill>
                      <a:schemeClr val="tx1"/>
                    </a:solidFill>
                  </a:rPr>
                  <a:t>2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.  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                          </a:t>
                </a:r>
              </a:p>
              <a:p>
                <a:pPr eaLnBrk="1" hangingPunct="1"/>
                <a:endParaRPr lang="en-US" dirty="0" smtClean="0">
                  <a:solidFill>
                    <a:schemeClr val="tx1"/>
                  </a:solidFill>
                </a:endParaRPr>
              </a:p>
              <a:p>
                <a:pPr eaLnBrk="1" hangingPunct="1"/>
                <a:endParaRPr lang="en-US" dirty="0" smtClean="0">
                  <a:solidFill>
                    <a:schemeClr val="tx1"/>
                  </a:solidFill>
                </a:endParaRPr>
              </a:p>
              <a:p>
                <a:pPr eaLnBrk="1" hangingPunct="1">
                  <a:buFontTx/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                 </a:t>
                </a:r>
              </a:p>
              <a:p>
                <a:pPr eaLnBrk="1" hangingPunct="1">
                  <a:buFontTx/>
                  <a:buNone/>
                </a:pPr>
                <a:r>
                  <a:rPr lang="en-US" dirty="0" smtClean="0">
                    <a:solidFill>
                      <a:schemeClr val="tx1"/>
                    </a:solidFill>
                  </a:rPr>
                  <a:t>                                                                                       </a:t>
                </a:r>
                <a:r>
                  <a:rPr lang="en-US" i="1" dirty="0" smtClean="0">
                    <a:solidFill>
                      <a:schemeClr val="tx1"/>
                    </a:solidFill>
                    <a:sym typeface="Symbol" pitchFamily="18" charset="2"/>
                  </a:rPr>
                  <a:t>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(standard deviation)</a:t>
                </a:r>
              </a:p>
              <a:p>
                <a:pPr eaLnBrk="1" hangingPunct="1">
                  <a:buFontTx/>
                  <a:buNone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eaLnBrk="1" hangingPunct="1"/>
                <a:endParaRPr lang="en-US" dirty="0" smtClean="0">
                  <a:solidFill>
                    <a:schemeClr val="tx1"/>
                  </a:solidFill>
                </a:endParaRPr>
              </a:p>
              <a:p>
                <a:pPr eaLnBrk="1" hangingPunct="1">
                  <a:buFontTx/>
                  <a:buNone/>
                </a:pPr>
                <a:r>
                  <a:rPr lang="en-US" i="1" dirty="0" smtClean="0">
                    <a:solidFill>
                      <a:schemeClr val="tx1"/>
                    </a:solidFill>
                    <a:sym typeface="Symbol" pitchFamily="18" charset="2"/>
                  </a:rPr>
                  <a:t>                                                                   </a:t>
                </a:r>
              </a:p>
              <a:p>
                <a:pPr eaLnBrk="1" hangingPunct="1">
                  <a:buFontTx/>
                  <a:buNone/>
                </a:pPr>
                <a:r>
                  <a:rPr lang="en-US" i="1" dirty="0">
                    <a:solidFill>
                      <a:schemeClr val="tx1"/>
                    </a:solidFill>
                    <a:sym typeface="Symbol" pitchFamily="18" charset="2"/>
                  </a:rPr>
                  <a:t>	</a:t>
                </a:r>
                <a:r>
                  <a:rPr lang="en-US" i="1" dirty="0" smtClean="0">
                    <a:solidFill>
                      <a:schemeClr val="tx1"/>
                    </a:solidFill>
                    <a:sym typeface="Symbol" pitchFamily="18" charset="2"/>
                  </a:rPr>
                  <a:t>				    </a:t>
                </a:r>
              </a:p>
              <a:p>
                <a:pPr eaLnBrk="1" hangingPunct="1">
                  <a:buFontTx/>
                  <a:buNone/>
                </a:pPr>
                <a:endParaRPr lang="en-US" i="1" dirty="0" smtClean="0">
                  <a:solidFill>
                    <a:schemeClr val="tx1"/>
                  </a:solidFill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458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6"/>
                <a:stretch>
                  <a:fillRect l="-1185" t="-1350" r="-1259" b="-674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60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9pPr>
          </a:lstStyle>
          <a:p>
            <a:pPr eaLnBrk="1" hangingPunct="1"/>
            <a:fld id="{BCBD750C-7FC6-4752-89BF-6A15E6CC2392}" type="slidenum">
              <a:rPr lang="en-US" smtClean="0"/>
              <a:pPr eaLnBrk="1" hangingPunct="1"/>
              <a:t>4</a:t>
            </a:fld>
            <a:endParaRPr lang="en-US" smtClean="0"/>
          </a:p>
        </p:txBody>
      </p:sp>
      <p:sp>
        <p:nvSpPr>
          <p:cNvPr id="19462" name="TextBox 2"/>
          <p:cNvSpPr txBox="1">
            <a:spLocks noChangeArrowheads="1"/>
          </p:cNvSpPr>
          <p:nvPr/>
        </p:nvSpPr>
        <p:spPr bwMode="auto">
          <a:xfrm>
            <a:off x="7772400" y="4643438"/>
            <a:ext cx="3000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i="1"/>
              <a:t>x</a:t>
            </a:r>
            <a:endParaRPr lang="ms-MY" i="1"/>
          </a:p>
        </p:txBody>
      </p:sp>
      <p:sp>
        <p:nvSpPr>
          <p:cNvPr id="19463" name="TextBox 10"/>
          <p:cNvSpPr txBox="1">
            <a:spLocks noChangeArrowheads="1"/>
          </p:cNvSpPr>
          <p:nvPr/>
        </p:nvSpPr>
        <p:spPr bwMode="auto">
          <a:xfrm>
            <a:off x="914400" y="2286000"/>
            <a:ext cx="5635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9pPr>
          </a:lstStyle>
          <a:p>
            <a:pPr eaLnBrk="1" hangingPunct="1"/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</a:t>
            </a:r>
            <a:endParaRPr lang="ms-MY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143000" y="2628900"/>
            <a:ext cx="0" cy="21986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"/>
          <p:cNvSpPr txBox="1">
            <a:spLocks/>
          </p:cNvSpPr>
          <p:nvPr/>
        </p:nvSpPr>
        <p:spPr bwMode="auto">
          <a:xfrm>
            <a:off x="457200" y="228600"/>
            <a:ext cx="8001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rebuchet MS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rebuchet MS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rebuchet MS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bg1"/>
                </a:solidFill>
                <a:latin typeface="Trebuchet MS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  <a:extLst/>
          </a:lstStyle>
          <a:p>
            <a:pPr eaLnBrk="1" hangingPunct="1"/>
            <a:endParaRPr lang="en-US" b="1" kern="0" dirty="0" smtClean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438151"/>
            <a:ext cx="8610600" cy="781049"/>
          </a:xfrm>
        </p:spPr>
        <p:txBody>
          <a:bodyPr/>
          <a:lstStyle/>
          <a:p>
            <a:r>
              <a:rPr lang="en-US" b="1" dirty="0"/>
              <a:t>Normal Distribution: </a:t>
            </a:r>
            <a:r>
              <a:rPr lang="en-US" b="1" dirty="0" smtClean="0"/>
              <a:t> The </a:t>
            </a:r>
            <a:r>
              <a:rPr lang="en-US" b="1" dirty="0"/>
              <a:t>Bell-Shaped Curve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482" name="Rectangle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dirty="0" smtClean="0">
                    <a:solidFill>
                      <a:schemeClr val="tx1"/>
                    </a:solidFill>
                  </a:rPr>
                  <a:t>The 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pdf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for a Normal random variable 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X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is given by</a:t>
                </a:r>
              </a:p>
              <a:p>
                <a:pPr marL="0" indent="0" eaLnBrk="1" hangingPunct="1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 eaLnBrk="1" hangingPunct="1">
                  <a:buNone/>
                </a:pPr>
                <a:endParaRPr lang="en-US" dirty="0" smtClean="0">
                  <a:solidFill>
                    <a:schemeClr val="tx1"/>
                  </a:solidFill>
                </a:endParaRPr>
              </a:p>
              <a:p>
                <a:pPr marL="0" indent="0" algn="ctr" eaLnBrk="1" hangingPunct="1">
                  <a:buNone/>
                </a:pP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π</m:t>
                            </m:r>
                            <m:sSup>
                              <m:sSupPr>
                                <m:ctrlPr>
                                  <a:rPr 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sz="2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sSup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2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2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2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μ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sSup>
                              <m:sSupPr>
                                <m:ctrlPr>
                                  <a:rPr lang="en-US" sz="22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  <m:sup>
                                <m:r>
                                  <a:rPr lang="en-US" sz="2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  <a:sym typeface="Symbol" pitchFamily="18" charset="2"/>
                  </a:rPr>
                  <a:t>                                          </a:t>
                </a:r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482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85" t="-13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3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Normal Distribution</a:t>
            </a:r>
          </a:p>
        </p:txBody>
      </p:sp>
      <p:sp>
        <p:nvSpPr>
          <p:cNvPr id="20484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9pPr>
          </a:lstStyle>
          <a:p>
            <a:pPr eaLnBrk="1" hangingPunct="1"/>
            <a:fld id="{FC311EEF-2A94-47CC-A6E9-DA82694046FA}" type="slidenum">
              <a:rPr lang="en-US" smtClean="0"/>
              <a:pPr eaLnBrk="1" hangingPunct="1"/>
              <a:t>5</a:t>
            </a:fld>
            <a:endParaRPr lang="en-US" smtClean="0"/>
          </a:p>
        </p:txBody>
      </p:sp>
      <p:sp>
        <p:nvSpPr>
          <p:cNvPr id="2" name="Rectangle 1"/>
          <p:cNvSpPr/>
          <p:nvPr/>
        </p:nvSpPr>
        <p:spPr>
          <a:xfrm>
            <a:off x="1975184" y="2590800"/>
            <a:ext cx="4800600" cy="12192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716" name="Picture 1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449653"/>
            <a:ext cx="8229600" cy="2515906"/>
          </a:xfrm>
        </p:spPr>
      </p:pic>
      <p:sp>
        <p:nvSpPr>
          <p:cNvPr id="10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Normal Distribution</a:t>
            </a:r>
          </a:p>
        </p:txBody>
      </p:sp>
      <p:sp>
        <p:nvSpPr>
          <p:cNvPr id="21507" name="Rectangle 11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371600"/>
            <a:ext cx="7620000" cy="1498600"/>
          </a:xfrm>
        </p:spPr>
        <p:txBody>
          <a:bodyPr/>
          <a:lstStyle/>
          <a:p>
            <a:r>
              <a:rPr lang="en-US" dirty="0" smtClean="0"/>
              <a:t>Knowing the mean (</a:t>
            </a:r>
            <a:r>
              <a:rPr lang="en-US" i="1" dirty="0" smtClean="0">
                <a:cs typeface="Arial" pitchFamily="34" charset="0"/>
              </a:rPr>
              <a:t>µ</a:t>
            </a:r>
            <a:r>
              <a:rPr lang="en-US" dirty="0" smtClean="0">
                <a:cs typeface="Arial" pitchFamily="34" charset="0"/>
              </a:rPr>
              <a:t>)</a:t>
            </a:r>
            <a:r>
              <a:rPr lang="en-US" i="1" dirty="0" smtClean="0">
                <a:cs typeface="Arial" pitchFamily="34" charset="0"/>
              </a:rPr>
              <a:t> </a:t>
            </a:r>
            <a:r>
              <a:rPr lang="en-US" dirty="0" smtClean="0"/>
              <a:t>and standard deviation (</a:t>
            </a:r>
            <a:r>
              <a:rPr lang="en-US" i="1" dirty="0" smtClean="0">
                <a:sym typeface="Symbol" pitchFamily="18" charset="2"/>
              </a:rPr>
              <a:t></a:t>
            </a:r>
            <a:r>
              <a:rPr lang="en-US" dirty="0" smtClean="0">
                <a:sym typeface="Symbol" pitchFamily="18" charset="2"/>
              </a:rPr>
              <a:t>)</a:t>
            </a:r>
            <a:r>
              <a:rPr lang="en-US" dirty="0" smtClean="0"/>
              <a:t> allows us to make various conclusions about Normal distributions.</a:t>
            </a:r>
            <a:endParaRPr lang="en-US" dirty="0" smtClean="0">
              <a:sym typeface="Symbol" pitchFamily="18" charset="2"/>
            </a:endParaRPr>
          </a:p>
        </p:txBody>
      </p:sp>
      <p:sp>
        <p:nvSpPr>
          <p:cNvPr id="8" name="Slide Number Placeholder 6"/>
          <p:cNvSpPr txBox="1">
            <a:spLocks/>
          </p:cNvSpPr>
          <p:nvPr/>
        </p:nvSpPr>
        <p:spPr>
          <a:xfrm>
            <a:off x="8714936" y="6172200"/>
            <a:ext cx="429064" cy="457200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B2101-2E9F-420A-91A3-890890D844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626" name="Rectangle 8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 eaLnBrk="1" hangingPunct="1"/>
                <a:r>
                  <a:rPr lang="en-US" dirty="0" smtClean="0">
                    <a:solidFill>
                      <a:schemeClr val="tx1"/>
                    </a:solidFill>
                  </a:rPr>
                  <a:t>The standard normal distribution is a normal probability distribution that has a mean of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0 and a standard deviation of 1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algn="just" eaLnBrk="1" hangingPunct="1"/>
                <a:r>
                  <a:rPr lang="en-US" dirty="0" smtClean="0">
                    <a:solidFill>
                      <a:schemeClr val="tx1"/>
                    </a:solidFill>
                  </a:rPr>
                  <a:t>All the observations of any normal variable 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X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can be transformed to a new set of observations of standard normal variable </a:t>
                </a:r>
                <a:r>
                  <a:rPr lang="en-US" i="1" dirty="0" smtClean="0">
                    <a:solidFill>
                      <a:schemeClr val="tx1"/>
                    </a:solidFill>
                  </a:rPr>
                  <a:t>Z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with mean 0 and variance 1.</a:t>
                </a:r>
              </a:p>
              <a:p>
                <a:pPr marL="0" indent="0" algn="just" eaLnBrk="1" hangingPunct="1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 algn="ctr" eaLnBrk="1" hangingPunct="1">
                  <a:buNone/>
                </a:pPr>
                <a:endParaRPr lang="en-US" b="1" i="1" dirty="0" smtClean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0" indent="0" algn="ctr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Observed</m:t>
                          </m:r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value</m:t>
                          </m:r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Mean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Standard</m:t>
                          </m:r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deviation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μ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den>
                      </m:f>
                    </m:oMath>
                  </m:oMathPara>
                </a14:m>
                <a:endParaRPr lang="ms-MY" dirty="0" smtClean="0">
                  <a:solidFill>
                    <a:schemeClr val="tx1"/>
                  </a:solidFill>
                </a:endParaRPr>
              </a:p>
              <a:p>
                <a:pPr algn="just" eaLnBrk="1" hangingPunct="1">
                  <a:buFontTx/>
                  <a:buNone/>
                </a:pPr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626" name="Rectangle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85" t="-1350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>
              <a:xfrm>
                <a:off x="228600" y="438151"/>
                <a:ext cx="8486336" cy="781049"/>
              </a:xfrm>
            </p:spPr>
            <p:txBody>
              <a:bodyPr/>
              <a:lstStyle/>
              <a:p>
                <a:r>
                  <a:rPr lang="en-US" b="1" dirty="0" smtClean="0">
                    <a:solidFill>
                      <a:schemeClr val="tx1"/>
                    </a:solidFill>
                  </a:rPr>
                  <a:t>Standard Normal Distribution 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𝒁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28600" y="438151"/>
                <a:ext cx="8486336" cy="781049"/>
              </a:xfrm>
              <a:blipFill>
                <a:blip r:embed="rId4"/>
                <a:stretch>
                  <a:fillRect l="-2227" b="-29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6"/>
          <p:cNvSpPr txBox="1">
            <a:spLocks/>
          </p:cNvSpPr>
          <p:nvPr/>
        </p:nvSpPr>
        <p:spPr>
          <a:xfrm>
            <a:off x="8714936" y="6172200"/>
            <a:ext cx="429064" cy="457200"/>
          </a:xfrm>
          <a:prstGeom prst="rect">
            <a:avLst/>
          </a:prstGeom>
        </p:spPr>
        <p:txBody>
          <a:bodyPr vert="horz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B2101-2E9F-420A-91A3-890890D8449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90700" y="4495800"/>
            <a:ext cx="5105400" cy="10668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ms-MY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We can find the areas under the standard normal curve by referring to Standard Normal Table which gives cumulative probabilities </a:t>
            </a:r>
            <a:r>
              <a:rPr lang="en-US" dirty="0" smtClean="0">
                <a:sym typeface="Symbol" pitchFamily="18" charset="2"/>
              </a:rPr>
              <a:t></a:t>
            </a:r>
            <a:r>
              <a:rPr lang="en-US" dirty="0" smtClean="0"/>
              <a:t>(z).</a:t>
            </a:r>
          </a:p>
          <a:p>
            <a:pPr algn="just"/>
            <a:r>
              <a:rPr lang="en-US" dirty="0" smtClean="0"/>
              <a:t>Standard Normal curve areas, </a:t>
            </a:r>
            <a:r>
              <a:rPr lang="en-US" i="1" dirty="0" smtClean="0">
                <a:sym typeface="Symbol" pitchFamily="18" charset="2"/>
              </a:rPr>
              <a:t></a:t>
            </a:r>
            <a:r>
              <a:rPr lang="en-US" dirty="0" smtClean="0"/>
              <a:t>(</a:t>
            </a:r>
            <a:r>
              <a:rPr lang="en-US" i="1" dirty="0" smtClean="0"/>
              <a:t>z</a:t>
            </a:r>
            <a:r>
              <a:rPr lang="en-US" dirty="0" smtClean="0"/>
              <a:t>) =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Z </a:t>
            </a:r>
            <a:r>
              <a:rPr lang="en-US" dirty="0" smtClean="0">
                <a:sym typeface="Symbol" pitchFamily="18" charset="2"/>
              </a:rPr>
              <a:t></a:t>
            </a:r>
            <a:r>
              <a:rPr lang="en-US" dirty="0" smtClean="0"/>
              <a:t> </a:t>
            </a:r>
            <a:r>
              <a:rPr lang="en-US" i="1" dirty="0" smtClean="0"/>
              <a:t>z</a:t>
            </a:r>
            <a:r>
              <a:rPr lang="en-US" dirty="0" smtClean="0"/>
              <a:t>)</a:t>
            </a:r>
            <a:endParaRPr lang="ms-MY" dirty="0" smtClean="0"/>
          </a:p>
          <a:p>
            <a:pPr algn="just" eaLnBrk="1" hangingPunct="1"/>
            <a:endParaRPr lang="en-US" sz="2400" dirty="0" smtClean="0"/>
          </a:p>
          <a:p>
            <a:pPr algn="just" eaLnBrk="1" hangingPunct="1">
              <a:buFontTx/>
              <a:buNone/>
            </a:pP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Standard Normal </a:t>
            </a:r>
            <a:r>
              <a:rPr lang="en-US" b="1" dirty="0" smtClean="0"/>
              <a:t>Distribution</a:t>
            </a:r>
            <a:endParaRPr lang="en-US" dirty="0"/>
          </a:p>
        </p:txBody>
      </p:sp>
      <p:sp>
        <p:nvSpPr>
          <p:cNvPr id="27652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9pPr>
          </a:lstStyle>
          <a:p>
            <a:pPr eaLnBrk="1" hangingPunct="1"/>
            <a:fld id="{183EFA30-C82D-45F3-A87A-7AE3EC92011B}" type="slidenum">
              <a:rPr lang="en-US" smtClean="0"/>
              <a:pPr eaLnBrk="1" hangingPunct="1"/>
              <a:t>8</a:t>
            </a:fld>
            <a:endParaRPr lang="en-US" smtClean="0"/>
          </a:p>
        </p:txBody>
      </p:sp>
      <p:pic>
        <p:nvPicPr>
          <p:cNvPr id="2765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352800"/>
            <a:ext cx="80010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Standard Normal </a:t>
            </a:r>
            <a:r>
              <a:rPr lang="en-US" b="1" dirty="0" smtClean="0"/>
              <a:t>Distribution</a:t>
            </a:r>
            <a:endParaRPr lang="en-US" dirty="0"/>
          </a:p>
        </p:txBody>
      </p:sp>
      <p:sp>
        <p:nvSpPr>
          <p:cNvPr id="28675" name="Slide Number Placeholder 6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  <a:cs typeface="Arial" pitchFamily="34" charset="0"/>
              </a:defRPr>
            </a:lvl9pPr>
          </a:lstStyle>
          <a:p>
            <a:pPr eaLnBrk="1" hangingPunct="1"/>
            <a:fld id="{94E69F1E-8E58-4D18-8FA3-A2FEEDCB875E}" type="slidenum">
              <a:rPr lang="en-US" smtClean="0"/>
              <a:pPr eaLnBrk="1" hangingPunct="1"/>
              <a:t>9</a:t>
            </a:fld>
            <a:endParaRPr lang="en-US" smtClean="0"/>
          </a:p>
        </p:txBody>
      </p:sp>
      <p:pic>
        <p:nvPicPr>
          <p:cNvPr id="2867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673392"/>
            <a:ext cx="6616700" cy="384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TMA1201 Discrete Structures &amp; Probability, Faculty of Computing &amp; Informatics, MMU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1344</Words>
  <Application>Microsoft Office PowerPoint</Application>
  <PresentationFormat>On-screen Show (4:3)</PresentationFormat>
  <Paragraphs>262</Paragraphs>
  <Slides>26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Cambria Math</vt:lpstr>
      <vt:lpstr>Symbol</vt:lpstr>
      <vt:lpstr>Trebuchet MS</vt:lpstr>
      <vt:lpstr>Theme1</vt:lpstr>
      <vt:lpstr>Chart</vt:lpstr>
      <vt:lpstr>Equation</vt:lpstr>
      <vt:lpstr>LECTURE 18  Normal Distribution</vt:lpstr>
      <vt:lpstr>What you will learn in this lecture:</vt:lpstr>
      <vt:lpstr>Normal Distribution:  The Bell-Shaped Curve </vt:lpstr>
      <vt:lpstr>Normal Distribution:  The Bell-Shaped Curve </vt:lpstr>
      <vt:lpstr>Normal Distribution</vt:lpstr>
      <vt:lpstr>Normal Distribution</vt:lpstr>
      <vt:lpstr>Standard Normal Distribution (Z~N(0,1))</vt:lpstr>
      <vt:lpstr>Standard Normal Distribution</vt:lpstr>
      <vt:lpstr>Standard Normal Distribution</vt:lpstr>
      <vt:lpstr>Standard Normal Distribution</vt:lpstr>
      <vt:lpstr>Converting Non-Standard Normal Distribution</vt:lpstr>
      <vt:lpstr>Example 1</vt:lpstr>
      <vt:lpstr>Example 2</vt:lpstr>
      <vt:lpstr>Example 2 (Cont.)</vt:lpstr>
      <vt:lpstr>Example 2 (Cont.)</vt:lpstr>
      <vt:lpstr>Normal Approximation to the Binomial</vt:lpstr>
      <vt:lpstr>Approximating the Binomial Distribution</vt:lpstr>
      <vt:lpstr>Example 3</vt:lpstr>
      <vt:lpstr>Example 4</vt:lpstr>
      <vt:lpstr>Example 5</vt:lpstr>
      <vt:lpstr>Example 6</vt:lpstr>
      <vt:lpstr>Summary</vt:lpstr>
      <vt:lpstr>Exercise 1</vt:lpstr>
      <vt:lpstr>Exercise 2</vt:lpstr>
      <vt:lpstr>Exercise 3</vt:lpstr>
      <vt:lpstr>Exercise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08 RELATIONS</dc:title>
  <dc:subject>TMA1201</dc:subject>
  <dc:creator/>
  <cp:lastModifiedBy/>
  <cp:revision>13</cp:revision>
  <dcterms:created xsi:type="dcterms:W3CDTF">2012-06-14T01:01:51Z</dcterms:created>
  <dcterms:modified xsi:type="dcterms:W3CDTF">2020-11-16T06:21:37Z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