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59" r:id="rId7"/>
    <p:sldId id="258" r:id="rId8"/>
    <p:sldId id="270" r:id="rId9"/>
    <p:sldId id="274" r:id="rId10"/>
    <p:sldId id="278" r:id="rId11"/>
    <p:sldId id="279" r:id="rId12"/>
    <p:sldId id="280" r:id="rId13"/>
    <p:sldId id="281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9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Identify trends and growth in revenue from sports betting</a:t>
          </a: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/>
        </a:p>
      </dgm:t>
    </dgm:pt>
    <dgm:pt modelId="{73381DCD-C269-4E6D-9AFB-BECEE2749D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additional revenue generated in states with legalized sports betting</a:t>
          </a: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/>
        </a:p>
      </dgm:t>
    </dgm:pt>
    <dgm:pt modelId="{9270810E-5EDA-493C-94A3-CD56D6BDC201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Prepare a model to evaluate potential revenue in new states</a:t>
          </a: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/>
        </a:p>
      </dgm:t>
    </dgm:pt>
    <dgm:pt modelId="{6A69E878-6E4C-4840-B8F1-E395DA9854AF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the demographics between states</a:t>
          </a: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/>
        </a:p>
      </dgm:t>
    </dgm:pt>
    <dgm:pt modelId="{C618E7B6-B61B-4DA2-8349-56C18540AAF4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Use sports revenue compared to overall revenue</a:t>
          </a:r>
        </a:p>
      </dgm:t>
    </dgm:pt>
    <dgm:pt modelId="{F4AF0D9F-3F9B-42F9-8C7C-CAE65C59C828}" type="parTrans" cxnId="{62E227E2-2646-47BF-8A47-5CF21CE13B05}">
      <dgm:prSet/>
      <dgm:spPr/>
      <dgm:t>
        <a:bodyPr/>
        <a:lstStyle/>
        <a:p>
          <a:endParaRPr lang="en-US"/>
        </a:p>
      </dgm:t>
    </dgm:pt>
    <dgm:pt modelId="{52BB6C7C-8275-47D4-ADCB-A69CD4A4F42D}" type="sibTrans" cxnId="{62E227E2-2646-47BF-8A47-5CF21CE13B05}">
      <dgm:prSet/>
      <dgm:spPr/>
      <dgm:t>
        <a:bodyPr/>
        <a:lstStyle/>
        <a:p>
          <a:endParaRPr lang="en-US"/>
        </a:p>
      </dgm:t>
    </dgm:pt>
    <dgm:pt modelId="{251488D7-BA35-4555-A7A6-18596E0E3AB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Identify best model</a:t>
          </a:r>
        </a:p>
      </dgm:t>
    </dgm:pt>
    <dgm:pt modelId="{5E298C1F-AE52-4C00-88B5-34F3DB6F18FE}" type="sibTrans" cxnId="{D69AEC36-1D40-4DC0-8C0D-869EB35C578D}">
      <dgm:prSet/>
      <dgm:spPr/>
      <dgm:t>
        <a:bodyPr/>
        <a:lstStyle/>
        <a:p>
          <a:endParaRPr lang="en-US"/>
        </a:p>
      </dgm:t>
    </dgm:pt>
    <dgm:pt modelId="{516CE27A-AE7D-4F5B-B448-A00920393079}" type="parTrans" cxnId="{D69AEC36-1D40-4DC0-8C0D-869EB35C578D}">
      <dgm:prSet/>
      <dgm:spPr/>
      <dgm:t>
        <a:bodyPr/>
        <a:lstStyle/>
        <a:p>
          <a:endParaRPr lang="en-US"/>
        </a:p>
      </dgm:t>
    </dgm:pt>
    <dgm:pt modelId="{73E1843F-0052-42A0-A5F6-0D6759F0BEC5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Use known state data</a:t>
          </a:r>
        </a:p>
      </dgm:t>
    </dgm:pt>
    <dgm:pt modelId="{C1F4ADB4-6AD7-41CE-840F-478D6EFAD36C}" type="sibTrans" cxnId="{DE88ADB9-2A28-4700-A1D0-EB4A32FA06AE}">
      <dgm:prSet/>
      <dgm:spPr/>
      <dgm:t>
        <a:bodyPr/>
        <a:lstStyle/>
        <a:p>
          <a:endParaRPr lang="en-US"/>
        </a:p>
      </dgm:t>
    </dgm:pt>
    <dgm:pt modelId="{5CEEB1BF-7E01-43FE-BFB3-83423D28A322}" type="parTrans" cxnId="{DE88ADB9-2A28-4700-A1D0-EB4A32FA06AE}">
      <dgm:prSet/>
      <dgm:spPr/>
      <dgm:t>
        <a:bodyPr/>
        <a:lstStyle/>
        <a:p>
          <a:endParaRPr lang="en-US"/>
        </a:p>
      </dgm:t>
    </dgm:pt>
    <dgm:pt modelId="{7A703038-50CD-421E-8E2E-F64EA4FE7F7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Use model to predict revenue for states that have yet to legalize or operate</a:t>
          </a:r>
        </a:p>
      </dgm:t>
    </dgm:pt>
    <dgm:pt modelId="{F4F22733-4412-4CFA-90C0-9B95533F291A}" type="sibTrans" cxnId="{B236ADD4-BCFD-4F37-9B6D-5575D71C6D98}">
      <dgm:prSet/>
      <dgm:spPr/>
      <dgm:t>
        <a:bodyPr/>
        <a:lstStyle/>
        <a:p>
          <a:endParaRPr lang="en-US"/>
        </a:p>
      </dgm:t>
    </dgm:pt>
    <dgm:pt modelId="{47F16463-8A32-4F82-BDF6-74528068165C}" type="parTrans" cxnId="{B236ADD4-BCFD-4F37-9B6D-5575D71C6D98}">
      <dgm:prSet/>
      <dgm:spPr/>
      <dgm:t>
        <a:bodyPr/>
        <a:lstStyle/>
        <a:p>
          <a:endParaRPr lang="en-US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3"/>
      <dgm:spPr/>
    </dgm:pt>
    <dgm:pt modelId="{8B3DCA86-CC99-48ED-8764-6E81C7AE6BE9}" type="pres">
      <dgm:prSet presAssocID="{96F225B3-2268-4CB1-9A6D-DD3D78235A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3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3"/>
      <dgm:spPr/>
    </dgm:pt>
    <dgm:pt modelId="{388E0281-7FCC-4892-BD85-59C45354E9DA}" type="pres">
      <dgm:prSet presAssocID="{9270810E-5EDA-493C-94A3-CD56D6BDC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3">
        <dgm:presLayoutVars>
          <dgm:bulletEnabled val="1"/>
        </dgm:presLayoutVars>
      </dgm:prSet>
      <dgm:spPr/>
    </dgm:pt>
    <dgm:pt modelId="{8318DF44-0AD0-4FF8-AA9A-114F25AA451B}" type="pres">
      <dgm:prSet presAssocID="{C6C5529E-8F47-4FCC-A5E6-616381E60A8A}" presName="spaceBetweenRectangles" presStyleCnt="0"/>
      <dgm:spPr/>
    </dgm:pt>
    <dgm:pt modelId="{9C28E699-C0D0-4144-B4B2-9911D47363AE}" type="pres">
      <dgm:prSet presAssocID="{7A703038-50CD-421E-8E2E-F64EA4FE7F70}" presName="parentLin" presStyleCnt="0"/>
      <dgm:spPr/>
    </dgm:pt>
    <dgm:pt modelId="{900B617F-000D-494F-86C1-906B60EA4AF7}" type="pres">
      <dgm:prSet presAssocID="{7A703038-50CD-421E-8E2E-F64EA4FE7F70}" presName="parentLeftMargin" presStyleLbl="node1" presStyleIdx="1" presStyleCnt="3" custScaleX="98677" custScaleY="52955"/>
      <dgm:spPr>
        <a:prstGeom prst="rect">
          <a:avLst/>
        </a:prstGeom>
      </dgm:spPr>
    </dgm:pt>
    <dgm:pt modelId="{EF130B1B-2430-4911-A536-DEBC2BFAF6BA}" type="pres">
      <dgm:prSet presAssocID="{7A703038-50CD-421E-8E2E-F64EA4FE7F70}" presName="parentText" presStyleLbl="node1" presStyleIdx="2" presStyleCnt="3" custLinFactNeighborX="-57" custLinFactNeighborY="-4">
        <dgm:presLayoutVars>
          <dgm:chMax val="0"/>
          <dgm:bulletEnabled val="1"/>
        </dgm:presLayoutVars>
      </dgm:prSet>
      <dgm:spPr/>
    </dgm:pt>
    <dgm:pt modelId="{E2477966-38D8-4287-ABB2-E97E4D38BF43}" type="pres">
      <dgm:prSet presAssocID="{7A703038-50CD-421E-8E2E-F64EA4FE7F70}" presName="negativeSpace" presStyleCnt="0"/>
      <dgm:spPr/>
    </dgm:pt>
    <dgm:pt modelId="{30DD8C84-FF3C-483F-8B6C-C0F0626AB1C0}" type="pres">
      <dgm:prSet presAssocID="{7A703038-50CD-421E-8E2E-F64EA4FE7F70}" presName="childText" presStyleLbl="conFgAcc1" presStyleIdx="2" presStyleCnt="3">
        <dgm:presLayoutVars>
          <dgm:bulletEnabled val="1"/>
        </dgm:presLayoutVars>
      </dgm:prSet>
      <dgm:spPr>
        <a:noFill/>
        <a:ln>
          <a:solidFill>
            <a:schemeClr val="accent1"/>
          </a:solidFill>
        </a:ln>
      </dgm:spPr>
    </dgm:pt>
  </dgm:ptLst>
  <dgm:cxnLst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D69AEC36-1D40-4DC0-8C0D-869EB35C578D}" srcId="{7A703038-50CD-421E-8E2E-F64EA4FE7F70}" destId="{251488D7-BA35-4555-A7A6-18596E0E3AB6}" srcOrd="0" destOrd="0" parTransId="{516CE27A-AE7D-4F5B-B448-A00920393079}" sibTransId="{5E298C1F-AE52-4C00-88B5-34F3DB6F18FE}"/>
    <dgm:cxn modelId="{3F99065F-9466-4451-9B95-D9F98CE7D60D}" type="presOf" srcId="{C618E7B6-B61B-4DA2-8349-56C18540AAF4}" destId="{EA904451-CA9C-48CF-A3F7-6C4003934218}" srcOrd="0" destOrd="1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766B8A87-075D-4309-80FC-71EBB485B302}" type="presOf" srcId="{7A703038-50CD-421E-8E2E-F64EA4FE7F70}" destId="{900B617F-000D-494F-86C1-906B60EA4AF7}" srcOrd="0" destOrd="0" presId="urn:microsoft.com/office/officeart/2005/8/layout/list1"/>
    <dgm:cxn modelId="{DF338C88-CF6C-49A8-866C-147146CC2808}" type="presOf" srcId="{73E1843F-0052-42A0-A5F6-0D6759F0BEC5}" destId="{30DD8C84-FF3C-483F-8B6C-C0F0626AB1C0}" srcOrd="0" destOrd="1" presId="urn:microsoft.com/office/officeart/2005/8/layout/list1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DE88ADB9-2A28-4700-A1D0-EB4A32FA06AE}" srcId="{7A703038-50CD-421E-8E2E-F64EA4FE7F70}" destId="{73E1843F-0052-42A0-A5F6-0D6759F0BEC5}" srcOrd="1" destOrd="0" parTransId="{5CEEB1BF-7E01-43FE-BFB3-83423D28A322}" sibTransId="{C1F4ADB4-6AD7-41CE-840F-478D6EFAD36C}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29F377CF-5B5E-49D6-9449-09BCBAA66CC2}" type="presOf" srcId="{251488D7-BA35-4555-A7A6-18596E0E3AB6}" destId="{30DD8C84-FF3C-483F-8B6C-C0F0626AB1C0}" srcOrd="0" destOrd="0" presId="urn:microsoft.com/office/officeart/2005/8/layout/list1"/>
    <dgm:cxn modelId="{B236ADD4-BCFD-4F37-9B6D-5575D71C6D98}" srcId="{1E11E206-3F6C-4535-B4C2-1852A1175E7D}" destId="{7A703038-50CD-421E-8E2E-F64EA4FE7F70}" srcOrd="2" destOrd="0" parTransId="{47F16463-8A32-4F82-BDF6-74528068165C}" sibTransId="{F4F22733-4412-4CFA-90C0-9B95533F291A}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2E227E2-2646-47BF-8A47-5CF21CE13B05}" srcId="{9270810E-5EDA-493C-94A3-CD56D6BDC201}" destId="{C618E7B6-B61B-4DA2-8349-56C18540AAF4}" srcOrd="1" destOrd="0" parTransId="{F4AF0D9F-3F9B-42F9-8C7C-CAE65C59C828}" sibTransId="{52BB6C7C-8275-47D4-ADCB-A69CD4A4F42D}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59BEC7EA-8BEB-4FEA-AF05-C20C260D58A7}" type="presOf" srcId="{7A703038-50CD-421E-8E2E-F64EA4FE7F70}" destId="{EF130B1B-2430-4911-A536-DEBC2BFAF6BA}" srcOrd="1" destOrd="0" presId="urn:microsoft.com/office/officeart/2005/8/layout/list1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  <dgm:cxn modelId="{E16B20EB-72D8-4976-8E1D-6B5CA05E9009}" type="presParOf" srcId="{1A148C7C-2DF7-4A3E-8B60-CD1BB656DEB0}" destId="{8318DF44-0AD0-4FF8-AA9A-114F25AA451B}" srcOrd="7" destOrd="0" presId="urn:microsoft.com/office/officeart/2005/8/layout/list1"/>
    <dgm:cxn modelId="{9594CAC4-717F-46A5-995F-DC680366DF0D}" type="presParOf" srcId="{1A148C7C-2DF7-4A3E-8B60-CD1BB656DEB0}" destId="{9C28E699-C0D0-4144-B4B2-9911D47363AE}" srcOrd="8" destOrd="0" presId="urn:microsoft.com/office/officeart/2005/8/layout/list1"/>
    <dgm:cxn modelId="{CE89C854-31DF-417C-8A48-2C8641B1C46E}" type="presParOf" srcId="{9C28E699-C0D0-4144-B4B2-9911D47363AE}" destId="{900B617F-000D-494F-86C1-906B60EA4AF7}" srcOrd="0" destOrd="0" presId="urn:microsoft.com/office/officeart/2005/8/layout/list1"/>
    <dgm:cxn modelId="{45371A0B-27F0-4A5C-A119-DE36F7CDAED8}" type="presParOf" srcId="{9C28E699-C0D0-4144-B4B2-9911D47363AE}" destId="{EF130B1B-2430-4911-A536-DEBC2BFAF6BA}" srcOrd="1" destOrd="0" presId="urn:microsoft.com/office/officeart/2005/8/layout/list1"/>
    <dgm:cxn modelId="{5AD87625-AFFC-419B-8190-4615C7736B67}" type="presParOf" srcId="{1A148C7C-2DF7-4A3E-8B60-CD1BB656DEB0}" destId="{E2477966-38D8-4287-ABB2-E97E4D38BF43}" srcOrd="9" destOrd="0" presId="urn:microsoft.com/office/officeart/2005/8/layout/list1"/>
    <dgm:cxn modelId="{1C34D122-880C-485B-A510-E9F4EEAFED24}" type="presParOf" srcId="{1A148C7C-2DF7-4A3E-8B60-CD1BB656DEB0}" destId="{30DD8C84-FF3C-483F-8B6C-C0F0626AB1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331477"/>
          <a:ext cx="7726680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additional revenue generated in states with legalized sports betting</a:t>
          </a:r>
        </a:p>
      </dsp:txBody>
      <dsp:txXfrm>
        <a:off x="0" y="331477"/>
        <a:ext cx="7726680" cy="937125"/>
      </dsp:txXfrm>
    </dsp:sp>
    <dsp:sp modelId="{8B3DCA86-CC99-48ED-8764-6E81C7AE6BE9}">
      <dsp:nvSpPr>
        <dsp:cNvPr id="0" name=""/>
        <dsp:cNvSpPr/>
      </dsp:nvSpPr>
      <dsp:spPr>
        <a:xfrm>
          <a:off x="386334" y="80557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Identify trends and growth in revenue from sports betting</a:t>
          </a:r>
        </a:p>
      </dsp:txBody>
      <dsp:txXfrm>
        <a:off x="410832" y="105055"/>
        <a:ext cx="5359680" cy="452844"/>
      </dsp:txXfrm>
    </dsp:sp>
    <dsp:sp modelId="{EA904451-CA9C-48CF-A3F7-6C4003934218}">
      <dsp:nvSpPr>
        <dsp:cNvPr id="0" name=""/>
        <dsp:cNvSpPr/>
      </dsp:nvSpPr>
      <dsp:spPr>
        <a:xfrm>
          <a:off x="0" y="1611322"/>
          <a:ext cx="772668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the demographics between states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Use sports revenue compared to overall revenue</a:t>
          </a:r>
        </a:p>
      </dsp:txBody>
      <dsp:txXfrm>
        <a:off x="0" y="1611322"/>
        <a:ext cx="7726680" cy="963900"/>
      </dsp:txXfrm>
    </dsp:sp>
    <dsp:sp modelId="{388E0281-7FCC-4892-BD85-59C45354E9DA}">
      <dsp:nvSpPr>
        <dsp:cNvPr id="0" name=""/>
        <dsp:cNvSpPr/>
      </dsp:nvSpPr>
      <dsp:spPr>
        <a:xfrm>
          <a:off x="386334" y="1360402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Prepare a model to evaluate potential revenue in new states</a:t>
          </a:r>
        </a:p>
      </dsp:txBody>
      <dsp:txXfrm>
        <a:off x="410832" y="1384900"/>
        <a:ext cx="5359680" cy="452844"/>
      </dsp:txXfrm>
    </dsp:sp>
    <dsp:sp modelId="{30DD8C84-FF3C-483F-8B6C-C0F0626AB1C0}">
      <dsp:nvSpPr>
        <dsp:cNvPr id="0" name=""/>
        <dsp:cNvSpPr/>
      </dsp:nvSpPr>
      <dsp:spPr>
        <a:xfrm>
          <a:off x="0" y="2917942"/>
          <a:ext cx="7726680" cy="963900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Identify best model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Use known state data</a:t>
          </a:r>
        </a:p>
      </dsp:txBody>
      <dsp:txXfrm>
        <a:off x="0" y="2917942"/>
        <a:ext cx="7726680" cy="963900"/>
      </dsp:txXfrm>
    </dsp:sp>
    <dsp:sp modelId="{EF130B1B-2430-4911-A536-DEBC2BFAF6BA}">
      <dsp:nvSpPr>
        <dsp:cNvPr id="0" name=""/>
        <dsp:cNvSpPr/>
      </dsp:nvSpPr>
      <dsp:spPr>
        <a:xfrm>
          <a:off x="381002" y="2667002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Use model to predict revenue for states that have yet to legalize or operate</a:t>
          </a:r>
        </a:p>
      </dsp:txBody>
      <dsp:txXfrm>
        <a:off x="405500" y="2691500"/>
        <a:ext cx="5359680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9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27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4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74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8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7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2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9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4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5/2/2021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11" Type="http://schemas.openxmlformats.org/officeDocument/2006/relationships/image" Target="../media/image32.svg"/><Relationship Id="rId5" Type="http://schemas.openxmlformats.org/officeDocument/2006/relationships/image" Target="../media/image22.png"/><Relationship Id="rId10" Type="http://schemas.openxmlformats.org/officeDocument/2006/relationships/image" Target="../media/image31.png"/><Relationship Id="rId4" Type="http://schemas.openxmlformats.org/officeDocument/2006/relationships/image" Target="../media/image21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32.svg"/><Relationship Id="rId5" Type="http://schemas.openxmlformats.org/officeDocument/2006/relationships/image" Target="../media/image21.sv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32.svg"/><Relationship Id="rId4" Type="http://schemas.openxmlformats.org/officeDocument/2006/relationships/image" Target="../media/image21.sv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xadmin.org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www.legalsportsrepor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hyperlink" Target="https://en.wikipedia.org/wiki/List_of_U.S._states_and_territories_by_income" TargetMode="External"/><Relationship Id="rId4" Type="http://schemas.openxmlformats.org/officeDocument/2006/relationships/image" Target="../media/image21.svg"/><Relationship Id="rId9" Type="http://schemas.openxmlformats.org/officeDocument/2006/relationships/hyperlink" Target="https://www.kff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38400" y="1502568"/>
            <a:ext cx="6469856" cy="1425577"/>
          </a:xfrm>
        </p:spPr>
        <p:txBody>
          <a:bodyPr/>
          <a:lstStyle/>
          <a:p>
            <a:r>
              <a:rPr lang="en-US" sz="4800" dirty="0"/>
              <a:t>Analysis of Sports Gambling in the U.S.</a:t>
            </a:r>
            <a:br>
              <a:rPr lang="en-US" sz="4400" dirty="0"/>
            </a:b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C845E-676E-4F2B-A175-508EB704DF2F}"/>
              </a:ext>
            </a:extLst>
          </p:cNvPr>
          <p:cNvSpPr txBox="1"/>
          <p:nvPr/>
        </p:nvSpPr>
        <p:spPr>
          <a:xfrm>
            <a:off x="4419600" y="41148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Michael Alberts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Jeffrey Bridges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Ryan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Hartquist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Andrew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Kuchel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7"/>
    </mc:Choice>
    <mc:Fallback xmlns="">
      <p:transition spd="slow" advTm="92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AB2A2-DA2B-4AF9-AD84-B6B5E18C3F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3422" y="1682800"/>
            <a:ext cx="7717156" cy="48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7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7315" y="2004107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3565157" y="2084357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18AAFB1-27F5-44BE-ACE4-5AE94AC492F6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3"/>
          <a:stretch/>
        </p:blipFill>
        <p:spPr bwMode="auto">
          <a:xfrm>
            <a:off x="228600" y="2438400"/>
            <a:ext cx="8763000" cy="2771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16A75D7-4E88-44AB-876A-DAED38AA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4757" y="2004103"/>
            <a:ext cx="2058686" cy="431935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F8AA660-FCB4-4604-9464-7C10B818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C6FC790-5E3F-4F04-9836-746458D5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40956B-F444-4EA4-82FC-105D4164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25091" y="2004776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F33BCD8-39CA-4FBD-BFB9-F0216477B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474F038-9D19-433F-B6C0-F5C847179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5611772" y="2081486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Neural Network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7796909" y="2081486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46BD1837-D3D2-4C00-8246-0F50020E8CA6}"/>
              </a:ext>
            </a:extLst>
          </p:cNvPr>
          <p:cNvSpPr txBox="1">
            <a:spLocks/>
          </p:cNvSpPr>
          <p:nvPr/>
        </p:nvSpPr>
        <p:spPr>
          <a:xfrm>
            <a:off x="1457925" y="5369746"/>
            <a:ext cx="7767403" cy="1295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Regression lowest overall model on all metrics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model performs well on training, but overfitting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Neural Network performs best as the most well-rounded</a:t>
            </a:r>
          </a:p>
        </p:txBody>
      </p:sp>
    </p:spTree>
    <p:extLst>
      <p:ext uri="{BB962C8B-B14F-4D97-AF65-F5344CB8AC3E}">
        <p14:creationId xmlns:p14="http://schemas.microsoft.com/office/powerpoint/2010/main" val="168521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3858B-2757-4BBE-BBB3-383A9A20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35735"/>
            <a:ext cx="6403705" cy="484814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0477" y="1618886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2518319" y="1699136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6A75D7-4E88-44AB-876A-DAED38AA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0477" y="4167830"/>
            <a:ext cx="2058686" cy="431935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F8AA660-FCB4-4604-9464-7C10B818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C6FC790-5E3F-4F04-9836-746458D5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2587492" y="424521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Neural Network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40956B-F444-4EA4-82FC-105D4164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5773" y="1584345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F33BCD8-39CA-4FBD-BFB9-F0216477B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474F038-9D19-433F-B6C0-F5C847179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6177591" y="1661055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1958D28-0820-4113-A56E-D4D61F34D954}"/>
              </a:ext>
            </a:extLst>
          </p:cNvPr>
          <p:cNvSpPr txBox="1">
            <a:spLocks/>
          </p:cNvSpPr>
          <p:nvPr/>
        </p:nvSpPr>
        <p:spPr>
          <a:xfrm>
            <a:off x="4646178" y="4348003"/>
            <a:ext cx="3272662" cy="204420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LR tends to under fit on most points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NN picks up much more of the nuance that other models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predicts lower values well, but struggles where months have high bet revenue</a:t>
            </a:r>
          </a:p>
        </p:txBody>
      </p:sp>
    </p:spTree>
    <p:extLst>
      <p:ext uri="{BB962C8B-B14F-4D97-AF65-F5344CB8AC3E}">
        <p14:creationId xmlns:p14="http://schemas.microsoft.com/office/powerpoint/2010/main" val="158285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AED5E-8770-4919-BB88-2241C81E5E20}"/>
              </a:ext>
            </a:extLst>
          </p:cNvPr>
          <p:cNvSpPr txBox="1"/>
          <p:nvPr/>
        </p:nvSpPr>
        <p:spPr>
          <a:xfrm>
            <a:off x="2887806" y="1902966"/>
            <a:ext cx="3046714" cy="10208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062106" y="316277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2000" y="2197424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349842" y="2277674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6A75D7-4E88-44AB-876A-DAED38AA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70065" y="2090680"/>
            <a:ext cx="2763787" cy="681459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F8AA660-FCB4-4604-9464-7C10B818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C6FC790-5E3F-4F04-9836-746458D5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4031995" y="227413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Neural Network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40956B-F444-4EA4-82FC-105D4164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20896" y="2197423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F33BCD8-39CA-4FBD-BFB9-F0216477B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474F038-9D19-433F-B6C0-F5C847179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6892714" y="227413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1958D28-0820-4113-A56E-D4D61F34D954}"/>
              </a:ext>
            </a:extLst>
          </p:cNvPr>
          <p:cNvSpPr txBox="1">
            <a:spLocks/>
          </p:cNvSpPr>
          <p:nvPr/>
        </p:nvSpPr>
        <p:spPr>
          <a:xfrm>
            <a:off x="2182375" y="3305557"/>
            <a:ext cx="4457575" cy="235723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Works best with our non-linear data</a:t>
            </a:r>
          </a:p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Better goodness of fit on validation and test </a:t>
            </a:r>
          </a:p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Minimizing error is most important for revenue prediction</a:t>
            </a:r>
          </a:p>
        </p:txBody>
      </p:sp>
    </p:spTree>
    <p:extLst>
      <p:ext uri="{BB962C8B-B14F-4D97-AF65-F5344CB8AC3E}">
        <p14:creationId xmlns:p14="http://schemas.microsoft.com/office/powerpoint/2010/main" val="195856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BACKGROUND HISTORY</a:t>
            </a:r>
          </a:p>
          <a:p>
            <a:r>
              <a:rPr lang="en-US" sz="1800" dirty="0"/>
              <a:t>Federal law in 1992 prohibited most states from authorizing sports betting</a:t>
            </a:r>
          </a:p>
          <a:p>
            <a:pPr lvl="1"/>
            <a:r>
              <a:rPr lang="en-US" sz="1800" dirty="0"/>
              <a:t>Supreme Court ruling in 2018 overturned law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SINCE RULING</a:t>
            </a:r>
          </a:p>
          <a:p>
            <a:r>
              <a:rPr lang="en-US" sz="1800" dirty="0"/>
              <a:t>18 states have legalized and operational sports betting</a:t>
            </a:r>
          </a:p>
          <a:p>
            <a:r>
              <a:rPr lang="en-US" sz="1800" dirty="0"/>
              <a:t>4 more states have legalized without operations</a:t>
            </a:r>
          </a:p>
          <a:p>
            <a:r>
              <a:rPr lang="en-US" sz="1800" dirty="0"/>
              <a:t>9 more states have active state bills</a:t>
            </a:r>
          </a:p>
          <a:p>
            <a:r>
              <a:rPr lang="en-US" sz="1800" dirty="0"/>
              <a:t>12 more states have failed legislation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899694"/>
              </p:ext>
            </p:extLst>
          </p:nvPr>
        </p:nvGraphicFramePr>
        <p:xfrm>
          <a:off x="609600" y="1447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6619875" cy="675926"/>
          </a:xfrm>
        </p:spPr>
        <p:txBody>
          <a:bodyPr/>
          <a:lstStyle/>
          <a:p>
            <a:r>
              <a:rPr lang="en-US" dirty="0"/>
              <a:t>Data - Access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The variables of this project: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7831" y="2354109"/>
            <a:ext cx="26381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2185916" y="2477005"/>
            <a:ext cx="1830077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Identify trends and growth in revenue from sports betting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515173" y="3525866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https://www.legalsportsreport.com/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Handle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Bet Revenue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Hold %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Taxes</a:t>
            </a:r>
          </a:p>
          <a:p>
            <a:pPr marL="285750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https://www.taxadmin.org</a:t>
            </a:r>
            <a:endParaRPr lang="en-US" sz="1200" u="sng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Total Tax Revenue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 Capita Taxes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5400" y="2373107"/>
            <a:ext cx="2667000" cy="959028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5829175" y="2477005"/>
            <a:ext cx="178593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Prepare a model to evaluate potential revenue in new states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4876800" y="3525866"/>
            <a:ext cx="3048001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https://www.kff.org/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118" lvl="2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Population demographics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https://en.wikipedia.org/wiki/List_of_U.S._states_and_territories_by_income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based on age bracket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Data – Consolidation and Cleaning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199"/>
            <a:ext cx="39335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27514" y="2626194"/>
            <a:ext cx="2274377" cy="6629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Consolidation</a:t>
            </a:r>
            <a:endParaRPr lang="en-US" sz="12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62238" y="3550342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Most consolidation performed by scripts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While gathering data, not after the fact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 Name used as primary key to correctly merge data frames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Removal of U.S. Territories and Washington D.C. done manually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CF5D87-E589-470B-8873-4DE652852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5168" y="2370922"/>
            <a:ext cx="4078513" cy="959028"/>
            <a:chOff x="2673192" y="3171825"/>
            <a:chExt cx="3132295" cy="51435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55347B5-3F35-440D-BF14-190C7F6B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D4415C4-801F-4720-A1E0-9C8923638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E98DF3E7-C04B-4EA6-9605-B493904DED7B}"/>
              </a:ext>
            </a:extLst>
          </p:cNvPr>
          <p:cNvSpPr txBox="1">
            <a:spLocks/>
          </p:cNvSpPr>
          <p:nvPr/>
        </p:nvSpPr>
        <p:spPr>
          <a:xfrm>
            <a:off x="6149629" y="2626194"/>
            <a:ext cx="220550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Cleaning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4954782" y="3589233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Very few missing values</a:t>
            </a:r>
            <a:endParaRPr lang="en-US" sz="105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Convert scraped data from ‘Character’ to ‘Numeric’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Performed on every column of data besides State Name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Created two complete data frames to be used for analysis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frame related to Sports Gambling Revenues/Taxes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frame related to State Demographics</a:t>
            </a:r>
          </a:p>
        </p:txBody>
      </p:sp>
    </p:spTree>
    <p:extLst>
      <p:ext uri="{BB962C8B-B14F-4D97-AF65-F5344CB8AC3E}">
        <p14:creationId xmlns:p14="http://schemas.microsoft.com/office/powerpoint/2010/main" val="3950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Data – Transformation and Reduction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199"/>
            <a:ext cx="39335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27514" y="2626194"/>
            <a:ext cx="2411417" cy="6629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Transformation</a:t>
            </a:r>
            <a:endParaRPr lang="en-US" sz="12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62238" y="3550342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Created variables to calculate % of sports betting in relation to total tax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Summed up sports gambling tax per state, per year and merged data frames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CF5D87-E589-470B-8873-4DE652852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5168" y="2370922"/>
            <a:ext cx="4078513" cy="959028"/>
            <a:chOff x="2673192" y="3171825"/>
            <a:chExt cx="3132295" cy="51435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55347B5-3F35-440D-BF14-190C7F6B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D4415C4-801F-4720-A1E0-9C8923638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E98DF3E7-C04B-4EA6-9605-B493904DED7B}"/>
              </a:ext>
            </a:extLst>
          </p:cNvPr>
          <p:cNvSpPr txBox="1">
            <a:spLocks/>
          </p:cNvSpPr>
          <p:nvPr/>
        </p:nvSpPr>
        <p:spPr>
          <a:xfrm>
            <a:off x="6149629" y="2626194"/>
            <a:ext cx="220550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Reduction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4954782" y="3589233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Removal of Nevada from any further analysis</a:t>
            </a:r>
            <a:endParaRPr lang="en-US" sz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Nevada has had legalized gambling since 1949, skewing data significantly</a:t>
            </a:r>
          </a:p>
        </p:txBody>
      </p:sp>
    </p:spTree>
    <p:extLst>
      <p:ext uri="{BB962C8B-B14F-4D97-AF65-F5344CB8AC3E}">
        <p14:creationId xmlns:p14="http://schemas.microsoft.com/office/powerpoint/2010/main" val="415832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AF349B-EE88-46EA-89F3-4F1D296B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1610509"/>
            <a:ext cx="7612857" cy="49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3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7DEA5B-C446-4891-816F-B980C977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1610509"/>
            <a:ext cx="7717156" cy="49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51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6AA27-9649-4214-94D4-339A77EF9276}"/>
              </a:ext>
            </a:extLst>
          </p:cNvPr>
          <p:cNvPicPr/>
          <p:nvPr/>
        </p:nvPicPr>
        <p:blipFill rotWithShape="1">
          <a:blip r:embed="rId3"/>
          <a:srcRect t="3215"/>
          <a:stretch/>
        </p:blipFill>
        <p:spPr bwMode="auto">
          <a:xfrm>
            <a:off x="466724" y="1611249"/>
            <a:ext cx="7717156" cy="4951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6419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549</Words>
  <Application>Microsoft Office PowerPoint</Application>
  <PresentationFormat>On-screen Show (4:3)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Wingdings 2</vt:lpstr>
      <vt:lpstr>Verve</vt:lpstr>
      <vt:lpstr>Analysis of Sports Gambling in the U.S. </vt:lpstr>
      <vt:lpstr>Overview</vt:lpstr>
      <vt:lpstr>Project Objectives</vt:lpstr>
      <vt:lpstr>Data - Access</vt:lpstr>
      <vt:lpstr>Data – Consolidation and Cleaning</vt:lpstr>
      <vt:lpstr>Data – Transformation and Reduction</vt:lpstr>
      <vt:lpstr>Visualization and Analysis</vt:lpstr>
      <vt:lpstr>Visualization and Analysis</vt:lpstr>
      <vt:lpstr>Visualization and Analysis</vt:lpstr>
      <vt:lpstr>Visualization and Analysis</vt:lpstr>
      <vt:lpstr>Model Results</vt:lpstr>
      <vt:lpstr>Model Results</vt:lpstr>
      <vt:lpstr>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2020-12-03T14:11:25Z</dcterms:created>
  <dcterms:modified xsi:type="dcterms:W3CDTF">2021-05-03T01:03:59Z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