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62" r:id="rId6"/>
    <p:sldId id="259" r:id="rId7"/>
    <p:sldId id="258" r:id="rId8"/>
    <p:sldId id="270" r:id="rId9"/>
    <p:sldId id="274" r:id="rId10"/>
    <p:sldId id="282" r:id="rId11"/>
    <p:sldId id="283" r:id="rId12"/>
    <p:sldId id="284" r:id="rId13"/>
    <p:sldId id="285" r:id="rId14"/>
    <p:sldId id="286" r:id="rId15"/>
    <p:sldId id="278" r:id="rId16"/>
    <p:sldId id="279" r:id="rId17"/>
    <p:sldId id="280" r:id="rId18"/>
    <p:sldId id="281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>
      <p:cViewPr varScale="1">
        <p:scale>
          <a:sx n="80" d="100"/>
          <a:sy n="80" d="100"/>
        </p:scale>
        <p:origin x="96" y="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11E206-3F6C-4535-B4C2-1852A1175E7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F225B3-2268-4CB1-9A6D-DD3D78235A90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>
              <a:solidFill>
                <a:schemeClr val="bg1"/>
              </a:solidFill>
            </a:rPr>
            <a:t>Identify trends and growth in revenue from sports betting</a:t>
          </a:r>
        </a:p>
      </dgm:t>
    </dgm:pt>
    <dgm:pt modelId="{BB73B217-FF8F-4C8F-8CD2-4750708F0382}" type="parTrans" cxnId="{667C7982-07DA-481C-9497-BB8D1BD54CE6}">
      <dgm:prSet/>
      <dgm:spPr/>
      <dgm:t>
        <a:bodyPr/>
        <a:lstStyle/>
        <a:p>
          <a:endParaRPr lang="en-US"/>
        </a:p>
      </dgm:t>
    </dgm:pt>
    <dgm:pt modelId="{F7D5E32B-2816-47FB-95E5-01C708BBC493}" type="sibTrans" cxnId="{667C7982-07DA-481C-9497-BB8D1BD54CE6}">
      <dgm:prSet/>
      <dgm:spPr/>
      <dgm:t>
        <a:bodyPr/>
        <a:lstStyle/>
        <a:p>
          <a:endParaRPr lang="en-US"/>
        </a:p>
      </dgm:t>
    </dgm:pt>
    <dgm:pt modelId="{73381DCD-C269-4E6D-9AFB-BECEE2749D18}">
      <dgm:prSet/>
      <dgm:spPr/>
      <dgm:t>
        <a:bodyPr/>
        <a:lstStyle/>
        <a:p>
          <a:pPr rtl="0"/>
          <a:r>
            <a:rPr lang="en-US" dirty="0">
              <a:solidFill>
                <a:schemeClr val="bg1">
                  <a:lumMod val="75000"/>
                  <a:lumOff val="25000"/>
                </a:schemeClr>
              </a:solidFill>
            </a:rPr>
            <a:t>Compare and analyze additional revenue generated in states with legalized sports betting</a:t>
          </a:r>
        </a:p>
      </dgm:t>
    </dgm:pt>
    <dgm:pt modelId="{720D56F4-65FC-4CDA-8B3B-12DC7D227BE8}" type="parTrans" cxnId="{60D789E2-7A32-4437-8E2C-8B560B3784C0}">
      <dgm:prSet/>
      <dgm:spPr/>
      <dgm:t>
        <a:bodyPr/>
        <a:lstStyle/>
        <a:p>
          <a:endParaRPr lang="en-US"/>
        </a:p>
      </dgm:t>
    </dgm:pt>
    <dgm:pt modelId="{85349A43-5576-44C6-8D13-62F2BF5EFAFB}" type="sibTrans" cxnId="{60D789E2-7A32-4437-8E2C-8B560B3784C0}">
      <dgm:prSet/>
      <dgm:spPr/>
      <dgm:t>
        <a:bodyPr/>
        <a:lstStyle/>
        <a:p>
          <a:endParaRPr lang="en-US"/>
        </a:p>
      </dgm:t>
    </dgm:pt>
    <dgm:pt modelId="{9270810E-5EDA-493C-94A3-CD56D6BDC201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>
              <a:solidFill>
                <a:schemeClr val="bg1"/>
              </a:solidFill>
            </a:rPr>
            <a:t>Prepare a model to evaluate potential revenue in new states</a:t>
          </a:r>
        </a:p>
      </dgm:t>
    </dgm:pt>
    <dgm:pt modelId="{8AFFD4DB-1827-4550-B581-D6836D1A7B41}" type="parTrans" cxnId="{304B3FEF-A04A-4EB6-B224-EBD06900C776}">
      <dgm:prSet/>
      <dgm:spPr/>
      <dgm:t>
        <a:bodyPr/>
        <a:lstStyle/>
        <a:p>
          <a:endParaRPr lang="en-US"/>
        </a:p>
      </dgm:t>
    </dgm:pt>
    <dgm:pt modelId="{C6C5529E-8F47-4FCC-A5E6-616381E60A8A}" type="sibTrans" cxnId="{304B3FEF-A04A-4EB6-B224-EBD06900C776}">
      <dgm:prSet/>
      <dgm:spPr/>
      <dgm:t>
        <a:bodyPr/>
        <a:lstStyle/>
        <a:p>
          <a:endParaRPr lang="en-US"/>
        </a:p>
      </dgm:t>
    </dgm:pt>
    <dgm:pt modelId="{6A69E878-6E4C-4840-B8F1-E395DA9854AF}">
      <dgm:prSet/>
      <dgm:spPr/>
      <dgm:t>
        <a:bodyPr/>
        <a:lstStyle/>
        <a:p>
          <a:pPr rtl="0"/>
          <a:r>
            <a:rPr lang="en-US" dirty="0">
              <a:solidFill>
                <a:schemeClr val="bg1">
                  <a:lumMod val="75000"/>
                  <a:lumOff val="25000"/>
                </a:schemeClr>
              </a:solidFill>
            </a:rPr>
            <a:t>Compare and analyze the demographics between states</a:t>
          </a:r>
        </a:p>
      </dgm:t>
    </dgm:pt>
    <dgm:pt modelId="{E57BA40C-1429-48A7-B536-012502266669}" type="parTrans" cxnId="{606D715F-4BB7-40D4-B96D-3A1EE6FD1F64}">
      <dgm:prSet/>
      <dgm:spPr/>
      <dgm:t>
        <a:bodyPr/>
        <a:lstStyle/>
        <a:p>
          <a:endParaRPr lang="en-US"/>
        </a:p>
      </dgm:t>
    </dgm:pt>
    <dgm:pt modelId="{29EBC539-22E0-4AC6-97FB-361BDF867572}" type="sibTrans" cxnId="{606D715F-4BB7-40D4-B96D-3A1EE6FD1F64}">
      <dgm:prSet/>
      <dgm:spPr/>
      <dgm:t>
        <a:bodyPr/>
        <a:lstStyle/>
        <a:p>
          <a:endParaRPr lang="en-US"/>
        </a:p>
      </dgm:t>
    </dgm:pt>
    <dgm:pt modelId="{C618E7B6-B61B-4DA2-8349-56C18540AAF4}">
      <dgm:prSet/>
      <dgm:spPr/>
      <dgm:t>
        <a:bodyPr/>
        <a:lstStyle/>
        <a:p>
          <a:pPr rtl="0"/>
          <a:r>
            <a:rPr lang="en-US" dirty="0">
              <a:solidFill>
                <a:schemeClr val="bg1">
                  <a:lumMod val="75000"/>
                  <a:lumOff val="25000"/>
                </a:schemeClr>
              </a:solidFill>
            </a:rPr>
            <a:t>Use sports revenue compared to overall revenue</a:t>
          </a:r>
        </a:p>
      </dgm:t>
    </dgm:pt>
    <dgm:pt modelId="{F4AF0D9F-3F9B-42F9-8C7C-CAE65C59C828}" type="parTrans" cxnId="{62E227E2-2646-47BF-8A47-5CF21CE13B05}">
      <dgm:prSet/>
      <dgm:spPr/>
      <dgm:t>
        <a:bodyPr/>
        <a:lstStyle/>
        <a:p>
          <a:endParaRPr lang="en-US"/>
        </a:p>
      </dgm:t>
    </dgm:pt>
    <dgm:pt modelId="{52BB6C7C-8275-47D4-ADCB-A69CD4A4F42D}" type="sibTrans" cxnId="{62E227E2-2646-47BF-8A47-5CF21CE13B05}">
      <dgm:prSet/>
      <dgm:spPr/>
      <dgm:t>
        <a:bodyPr/>
        <a:lstStyle/>
        <a:p>
          <a:endParaRPr lang="en-US"/>
        </a:p>
      </dgm:t>
    </dgm:pt>
    <dgm:pt modelId="{251488D7-BA35-4555-A7A6-18596E0E3AB6}">
      <dgm:prSet/>
      <dgm:spPr/>
      <dgm:t>
        <a:bodyPr/>
        <a:lstStyle/>
        <a:p>
          <a:pPr rtl="0"/>
          <a:r>
            <a:rPr lang="en-US" dirty="0">
              <a:solidFill>
                <a:schemeClr val="bg1">
                  <a:lumMod val="75000"/>
                  <a:lumOff val="25000"/>
                </a:schemeClr>
              </a:solidFill>
            </a:rPr>
            <a:t>Identify best model</a:t>
          </a:r>
        </a:p>
      </dgm:t>
    </dgm:pt>
    <dgm:pt modelId="{5E298C1F-AE52-4C00-88B5-34F3DB6F18FE}" type="sibTrans" cxnId="{D69AEC36-1D40-4DC0-8C0D-869EB35C578D}">
      <dgm:prSet/>
      <dgm:spPr/>
      <dgm:t>
        <a:bodyPr/>
        <a:lstStyle/>
        <a:p>
          <a:endParaRPr lang="en-US"/>
        </a:p>
      </dgm:t>
    </dgm:pt>
    <dgm:pt modelId="{516CE27A-AE7D-4F5B-B448-A00920393079}" type="parTrans" cxnId="{D69AEC36-1D40-4DC0-8C0D-869EB35C578D}">
      <dgm:prSet/>
      <dgm:spPr/>
      <dgm:t>
        <a:bodyPr/>
        <a:lstStyle/>
        <a:p>
          <a:endParaRPr lang="en-US"/>
        </a:p>
      </dgm:t>
    </dgm:pt>
    <dgm:pt modelId="{73E1843F-0052-42A0-A5F6-0D6759F0BEC5}">
      <dgm:prSet/>
      <dgm:spPr/>
      <dgm:t>
        <a:bodyPr/>
        <a:lstStyle/>
        <a:p>
          <a:pPr rtl="0"/>
          <a:r>
            <a:rPr lang="en-US" dirty="0">
              <a:solidFill>
                <a:schemeClr val="bg1">
                  <a:lumMod val="75000"/>
                  <a:lumOff val="25000"/>
                </a:schemeClr>
              </a:solidFill>
            </a:rPr>
            <a:t>Use known state data</a:t>
          </a:r>
        </a:p>
      </dgm:t>
    </dgm:pt>
    <dgm:pt modelId="{C1F4ADB4-6AD7-41CE-840F-478D6EFAD36C}" type="sibTrans" cxnId="{DE88ADB9-2A28-4700-A1D0-EB4A32FA06AE}">
      <dgm:prSet/>
      <dgm:spPr/>
      <dgm:t>
        <a:bodyPr/>
        <a:lstStyle/>
        <a:p>
          <a:endParaRPr lang="en-US"/>
        </a:p>
      </dgm:t>
    </dgm:pt>
    <dgm:pt modelId="{5CEEB1BF-7E01-43FE-BFB3-83423D28A322}" type="parTrans" cxnId="{DE88ADB9-2A28-4700-A1D0-EB4A32FA06AE}">
      <dgm:prSet/>
      <dgm:spPr/>
      <dgm:t>
        <a:bodyPr/>
        <a:lstStyle/>
        <a:p>
          <a:endParaRPr lang="en-US"/>
        </a:p>
      </dgm:t>
    </dgm:pt>
    <dgm:pt modelId="{7A703038-50CD-421E-8E2E-F64EA4FE7F70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>
              <a:solidFill>
                <a:schemeClr val="bg1"/>
              </a:solidFill>
            </a:rPr>
            <a:t>Use model to predict revenue for states that have yet to legalize or operate</a:t>
          </a:r>
        </a:p>
      </dgm:t>
    </dgm:pt>
    <dgm:pt modelId="{F4F22733-4412-4CFA-90C0-9B95533F291A}" type="sibTrans" cxnId="{B236ADD4-BCFD-4F37-9B6D-5575D71C6D98}">
      <dgm:prSet/>
      <dgm:spPr/>
      <dgm:t>
        <a:bodyPr/>
        <a:lstStyle/>
        <a:p>
          <a:endParaRPr lang="en-US"/>
        </a:p>
      </dgm:t>
    </dgm:pt>
    <dgm:pt modelId="{47F16463-8A32-4F82-BDF6-74528068165C}" type="parTrans" cxnId="{B236ADD4-BCFD-4F37-9B6D-5575D71C6D98}">
      <dgm:prSet/>
      <dgm:spPr/>
      <dgm:t>
        <a:bodyPr/>
        <a:lstStyle/>
        <a:p>
          <a:endParaRPr lang="en-US"/>
        </a:p>
      </dgm:t>
    </dgm:pt>
    <dgm:pt modelId="{1A148C7C-2DF7-4A3E-8B60-CD1BB656DEB0}" type="pres">
      <dgm:prSet presAssocID="{1E11E206-3F6C-4535-B4C2-1852A1175E7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5069D38-BA13-4431-99AF-CCCC3F150DA1}" type="pres">
      <dgm:prSet presAssocID="{96F225B3-2268-4CB1-9A6D-DD3D78235A90}" presName="parentLin" presStyleCnt="0"/>
      <dgm:spPr/>
    </dgm:pt>
    <dgm:pt modelId="{626BC4C1-7783-44BE-91BE-44C956F5D34C}" type="pres">
      <dgm:prSet presAssocID="{96F225B3-2268-4CB1-9A6D-DD3D78235A90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8B3DCA86-CC99-48ED-8764-6E81C7AE6BE9}" type="pres">
      <dgm:prSet presAssocID="{96F225B3-2268-4CB1-9A6D-DD3D78235A9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917F7A-6EF6-4379-B9C9-8385463527DE}" type="pres">
      <dgm:prSet presAssocID="{96F225B3-2268-4CB1-9A6D-DD3D78235A90}" presName="negativeSpace" presStyleCnt="0"/>
      <dgm:spPr/>
    </dgm:pt>
    <dgm:pt modelId="{D96AA0FF-3772-4C88-B9D9-D7702591B9A7}" type="pres">
      <dgm:prSet presAssocID="{96F225B3-2268-4CB1-9A6D-DD3D78235A90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573737-E787-472F-AAE3-2E202980FDAD}" type="pres">
      <dgm:prSet presAssocID="{F7D5E32B-2816-47FB-95E5-01C708BBC493}" presName="spaceBetweenRectangles" presStyleCnt="0"/>
      <dgm:spPr/>
    </dgm:pt>
    <dgm:pt modelId="{2E035A50-D974-4530-9F87-25D1902BC720}" type="pres">
      <dgm:prSet presAssocID="{9270810E-5EDA-493C-94A3-CD56D6BDC201}" presName="parentLin" presStyleCnt="0"/>
      <dgm:spPr/>
    </dgm:pt>
    <dgm:pt modelId="{1A4914B0-4ADB-4422-A669-ADF399C2B1C5}" type="pres">
      <dgm:prSet presAssocID="{9270810E-5EDA-493C-94A3-CD56D6BDC201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388E0281-7FCC-4892-BD85-59C45354E9DA}" type="pres">
      <dgm:prSet presAssocID="{9270810E-5EDA-493C-94A3-CD56D6BDC20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42DE1F-FF80-4A87-843C-09E6A8F10F3F}" type="pres">
      <dgm:prSet presAssocID="{9270810E-5EDA-493C-94A3-CD56D6BDC201}" presName="negativeSpace" presStyleCnt="0"/>
      <dgm:spPr/>
    </dgm:pt>
    <dgm:pt modelId="{EA904451-CA9C-48CF-A3F7-6C4003934218}" type="pres">
      <dgm:prSet presAssocID="{9270810E-5EDA-493C-94A3-CD56D6BDC201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18DF44-0AD0-4FF8-AA9A-114F25AA451B}" type="pres">
      <dgm:prSet presAssocID="{C6C5529E-8F47-4FCC-A5E6-616381E60A8A}" presName="spaceBetweenRectangles" presStyleCnt="0"/>
      <dgm:spPr/>
    </dgm:pt>
    <dgm:pt modelId="{9C28E699-C0D0-4144-B4B2-9911D47363AE}" type="pres">
      <dgm:prSet presAssocID="{7A703038-50CD-421E-8E2E-F64EA4FE7F70}" presName="parentLin" presStyleCnt="0"/>
      <dgm:spPr/>
    </dgm:pt>
    <dgm:pt modelId="{900B617F-000D-494F-86C1-906B60EA4AF7}" type="pres">
      <dgm:prSet presAssocID="{7A703038-50CD-421E-8E2E-F64EA4FE7F70}" presName="parentLeftMargin" presStyleLbl="node1" presStyleIdx="1" presStyleCnt="3" custScaleX="98677" custScaleY="52955"/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EF130B1B-2430-4911-A536-DEBC2BFAF6BA}" type="pres">
      <dgm:prSet presAssocID="{7A703038-50CD-421E-8E2E-F64EA4FE7F70}" presName="parentText" presStyleLbl="node1" presStyleIdx="2" presStyleCnt="3" custLinFactNeighborX="-57" custLinFactNeighborY="-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477966-38D8-4287-ABB2-E97E4D38BF43}" type="pres">
      <dgm:prSet presAssocID="{7A703038-50CD-421E-8E2E-F64EA4FE7F70}" presName="negativeSpace" presStyleCnt="0"/>
      <dgm:spPr/>
    </dgm:pt>
    <dgm:pt modelId="{30DD8C84-FF3C-483F-8B6C-C0F0626AB1C0}" type="pres">
      <dgm:prSet presAssocID="{7A703038-50CD-421E-8E2E-F64EA4FE7F70}" presName="childText" presStyleLbl="conFgAcc1" presStyleIdx="2" presStyleCnt="3">
        <dgm:presLayoutVars>
          <dgm:bulletEnabled val="1"/>
        </dgm:presLayoutVars>
      </dgm:prSet>
      <dgm:spPr>
        <a:noFill/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</dgm:ptLst>
  <dgm:cxnLst>
    <dgm:cxn modelId="{60D789E2-7A32-4437-8E2C-8B560B3784C0}" srcId="{96F225B3-2268-4CB1-9A6D-DD3D78235A90}" destId="{73381DCD-C269-4E6D-9AFB-BECEE2749D18}" srcOrd="0" destOrd="0" parTransId="{720D56F4-65FC-4CDA-8B3B-12DC7D227BE8}" sibTransId="{85349A43-5576-44C6-8D13-62F2BF5EFAFB}"/>
    <dgm:cxn modelId="{06648C68-17D5-4856-978E-753512428FD8}" type="presOf" srcId="{73381DCD-C269-4E6D-9AFB-BECEE2749D18}" destId="{D96AA0FF-3772-4C88-B9D9-D7702591B9A7}" srcOrd="0" destOrd="0" presId="urn:microsoft.com/office/officeart/2005/8/layout/list1"/>
    <dgm:cxn modelId="{606D715F-4BB7-40D4-B96D-3A1EE6FD1F64}" srcId="{9270810E-5EDA-493C-94A3-CD56D6BDC201}" destId="{6A69E878-6E4C-4840-B8F1-E395DA9854AF}" srcOrd="0" destOrd="0" parTransId="{E57BA40C-1429-48A7-B536-012502266669}" sibTransId="{29EBC539-22E0-4AC6-97FB-361BDF867572}"/>
    <dgm:cxn modelId="{62E227E2-2646-47BF-8A47-5CF21CE13B05}" srcId="{9270810E-5EDA-493C-94A3-CD56D6BDC201}" destId="{C618E7B6-B61B-4DA2-8349-56C18540AAF4}" srcOrd="1" destOrd="0" parTransId="{F4AF0D9F-3F9B-42F9-8C7C-CAE65C59C828}" sibTransId="{52BB6C7C-8275-47D4-ADCB-A69CD4A4F42D}"/>
    <dgm:cxn modelId="{29F377CF-5B5E-49D6-9449-09BCBAA66CC2}" type="presOf" srcId="{251488D7-BA35-4555-A7A6-18596E0E3AB6}" destId="{30DD8C84-FF3C-483F-8B6C-C0F0626AB1C0}" srcOrd="0" destOrd="0" presId="urn:microsoft.com/office/officeart/2005/8/layout/list1"/>
    <dgm:cxn modelId="{59BEC7EA-8BEB-4FEA-AF05-C20C260D58A7}" type="presOf" srcId="{7A703038-50CD-421E-8E2E-F64EA4FE7F70}" destId="{EF130B1B-2430-4911-A536-DEBC2BFAF6BA}" srcOrd="1" destOrd="0" presId="urn:microsoft.com/office/officeart/2005/8/layout/list1"/>
    <dgm:cxn modelId="{3F99065F-9466-4451-9B95-D9F98CE7D60D}" type="presOf" srcId="{C618E7B6-B61B-4DA2-8349-56C18540AAF4}" destId="{EA904451-CA9C-48CF-A3F7-6C4003934218}" srcOrd="0" destOrd="1" presId="urn:microsoft.com/office/officeart/2005/8/layout/list1"/>
    <dgm:cxn modelId="{F7EA77E1-FDB7-4D5D-BCAF-1E12512C1E86}" type="presOf" srcId="{96F225B3-2268-4CB1-9A6D-DD3D78235A90}" destId="{8B3DCA86-CC99-48ED-8764-6E81C7AE6BE9}" srcOrd="1" destOrd="0" presId="urn:microsoft.com/office/officeart/2005/8/layout/list1"/>
    <dgm:cxn modelId="{6D673346-6ECA-4422-95A7-26EBB2249461}" type="presOf" srcId="{6A69E878-6E4C-4840-B8F1-E395DA9854AF}" destId="{EA904451-CA9C-48CF-A3F7-6C4003934218}" srcOrd="0" destOrd="0" presId="urn:microsoft.com/office/officeart/2005/8/layout/list1"/>
    <dgm:cxn modelId="{DE88ADB9-2A28-4700-A1D0-EB4A32FA06AE}" srcId="{7A703038-50CD-421E-8E2E-F64EA4FE7F70}" destId="{73E1843F-0052-42A0-A5F6-0D6759F0BEC5}" srcOrd="1" destOrd="0" parTransId="{5CEEB1BF-7E01-43FE-BFB3-83423D28A322}" sibTransId="{C1F4ADB4-6AD7-41CE-840F-478D6EFAD36C}"/>
    <dgm:cxn modelId="{304B3FEF-A04A-4EB6-B224-EBD06900C776}" srcId="{1E11E206-3F6C-4535-B4C2-1852A1175E7D}" destId="{9270810E-5EDA-493C-94A3-CD56D6BDC201}" srcOrd="1" destOrd="0" parTransId="{8AFFD4DB-1827-4550-B581-D6836D1A7B41}" sibTransId="{C6C5529E-8F47-4FCC-A5E6-616381E60A8A}"/>
    <dgm:cxn modelId="{FDB70021-1166-434D-985E-ECB250AF01DF}" type="presOf" srcId="{9270810E-5EDA-493C-94A3-CD56D6BDC201}" destId="{388E0281-7FCC-4892-BD85-59C45354E9DA}" srcOrd="1" destOrd="0" presId="urn:microsoft.com/office/officeart/2005/8/layout/list1"/>
    <dgm:cxn modelId="{766B8A87-075D-4309-80FC-71EBB485B302}" type="presOf" srcId="{7A703038-50CD-421E-8E2E-F64EA4FE7F70}" destId="{900B617F-000D-494F-86C1-906B60EA4AF7}" srcOrd="0" destOrd="0" presId="urn:microsoft.com/office/officeart/2005/8/layout/list1"/>
    <dgm:cxn modelId="{D69AEC36-1D40-4DC0-8C0D-869EB35C578D}" srcId="{7A703038-50CD-421E-8E2E-F64EA4FE7F70}" destId="{251488D7-BA35-4555-A7A6-18596E0E3AB6}" srcOrd="0" destOrd="0" parTransId="{516CE27A-AE7D-4F5B-B448-A00920393079}" sibTransId="{5E298C1F-AE52-4C00-88B5-34F3DB6F18FE}"/>
    <dgm:cxn modelId="{B236ADD4-BCFD-4F37-9B6D-5575D71C6D98}" srcId="{1E11E206-3F6C-4535-B4C2-1852A1175E7D}" destId="{7A703038-50CD-421E-8E2E-F64EA4FE7F70}" srcOrd="2" destOrd="0" parTransId="{47F16463-8A32-4F82-BDF6-74528068165C}" sibTransId="{F4F22733-4412-4CFA-90C0-9B95533F291A}"/>
    <dgm:cxn modelId="{64ADF198-D21B-4827-A5CE-B8972422049E}" type="presOf" srcId="{9270810E-5EDA-493C-94A3-CD56D6BDC201}" destId="{1A4914B0-4ADB-4422-A669-ADF399C2B1C5}" srcOrd="0" destOrd="0" presId="urn:microsoft.com/office/officeart/2005/8/layout/list1"/>
    <dgm:cxn modelId="{DF338C88-CF6C-49A8-866C-147146CC2808}" type="presOf" srcId="{73E1843F-0052-42A0-A5F6-0D6759F0BEC5}" destId="{30DD8C84-FF3C-483F-8B6C-C0F0626AB1C0}" srcOrd="0" destOrd="1" presId="urn:microsoft.com/office/officeart/2005/8/layout/list1"/>
    <dgm:cxn modelId="{98E5AC7D-827F-4FB2-A78A-1018D4A6B493}" type="presOf" srcId="{1E11E206-3F6C-4535-B4C2-1852A1175E7D}" destId="{1A148C7C-2DF7-4A3E-8B60-CD1BB656DEB0}" srcOrd="0" destOrd="0" presId="urn:microsoft.com/office/officeart/2005/8/layout/list1"/>
    <dgm:cxn modelId="{16FB6CCA-CB32-45F7-9201-709782784D93}" type="presOf" srcId="{96F225B3-2268-4CB1-9A6D-DD3D78235A90}" destId="{626BC4C1-7783-44BE-91BE-44C956F5D34C}" srcOrd="0" destOrd="0" presId="urn:microsoft.com/office/officeart/2005/8/layout/list1"/>
    <dgm:cxn modelId="{667C7982-07DA-481C-9497-BB8D1BD54CE6}" srcId="{1E11E206-3F6C-4535-B4C2-1852A1175E7D}" destId="{96F225B3-2268-4CB1-9A6D-DD3D78235A90}" srcOrd="0" destOrd="0" parTransId="{BB73B217-FF8F-4C8F-8CD2-4750708F0382}" sibTransId="{F7D5E32B-2816-47FB-95E5-01C708BBC493}"/>
    <dgm:cxn modelId="{235F2E60-677B-44C0-A518-958DF4691A0E}" type="presParOf" srcId="{1A148C7C-2DF7-4A3E-8B60-CD1BB656DEB0}" destId="{75069D38-BA13-4431-99AF-CCCC3F150DA1}" srcOrd="0" destOrd="0" presId="urn:microsoft.com/office/officeart/2005/8/layout/list1"/>
    <dgm:cxn modelId="{6125DB4D-92C8-4E3C-A150-27250FAA2A20}" type="presParOf" srcId="{75069D38-BA13-4431-99AF-CCCC3F150DA1}" destId="{626BC4C1-7783-44BE-91BE-44C956F5D34C}" srcOrd="0" destOrd="0" presId="urn:microsoft.com/office/officeart/2005/8/layout/list1"/>
    <dgm:cxn modelId="{7BA45699-6B2C-40A6-980D-D399D568CBE9}" type="presParOf" srcId="{75069D38-BA13-4431-99AF-CCCC3F150DA1}" destId="{8B3DCA86-CC99-48ED-8764-6E81C7AE6BE9}" srcOrd="1" destOrd="0" presId="urn:microsoft.com/office/officeart/2005/8/layout/list1"/>
    <dgm:cxn modelId="{28954837-1E0E-441A-B41C-144A6E714BAE}" type="presParOf" srcId="{1A148C7C-2DF7-4A3E-8B60-CD1BB656DEB0}" destId="{8A917F7A-6EF6-4379-B9C9-8385463527DE}" srcOrd="1" destOrd="0" presId="urn:microsoft.com/office/officeart/2005/8/layout/list1"/>
    <dgm:cxn modelId="{7555952A-C465-4BF9-8957-CA20F221717B}" type="presParOf" srcId="{1A148C7C-2DF7-4A3E-8B60-CD1BB656DEB0}" destId="{D96AA0FF-3772-4C88-B9D9-D7702591B9A7}" srcOrd="2" destOrd="0" presId="urn:microsoft.com/office/officeart/2005/8/layout/list1"/>
    <dgm:cxn modelId="{B8B65958-CCBD-4323-978A-3DD1ED694D41}" type="presParOf" srcId="{1A148C7C-2DF7-4A3E-8B60-CD1BB656DEB0}" destId="{A1573737-E787-472F-AAE3-2E202980FDAD}" srcOrd="3" destOrd="0" presId="urn:microsoft.com/office/officeart/2005/8/layout/list1"/>
    <dgm:cxn modelId="{7E4E188C-5B05-4F77-9110-2F8289A93428}" type="presParOf" srcId="{1A148C7C-2DF7-4A3E-8B60-CD1BB656DEB0}" destId="{2E035A50-D974-4530-9F87-25D1902BC720}" srcOrd="4" destOrd="0" presId="urn:microsoft.com/office/officeart/2005/8/layout/list1"/>
    <dgm:cxn modelId="{FDB60B69-6827-4931-ACB3-C38E17F75FE6}" type="presParOf" srcId="{2E035A50-D974-4530-9F87-25D1902BC720}" destId="{1A4914B0-4ADB-4422-A669-ADF399C2B1C5}" srcOrd="0" destOrd="0" presId="urn:microsoft.com/office/officeart/2005/8/layout/list1"/>
    <dgm:cxn modelId="{1A03D9F2-33F7-4D26-905D-939104CC4AF6}" type="presParOf" srcId="{2E035A50-D974-4530-9F87-25D1902BC720}" destId="{388E0281-7FCC-4892-BD85-59C45354E9DA}" srcOrd="1" destOrd="0" presId="urn:microsoft.com/office/officeart/2005/8/layout/list1"/>
    <dgm:cxn modelId="{34BDB026-7525-46DC-AB2D-2A805EE92515}" type="presParOf" srcId="{1A148C7C-2DF7-4A3E-8B60-CD1BB656DEB0}" destId="{3C42DE1F-FF80-4A87-843C-09E6A8F10F3F}" srcOrd="5" destOrd="0" presId="urn:microsoft.com/office/officeart/2005/8/layout/list1"/>
    <dgm:cxn modelId="{101ADCAC-CC93-49E6-BDBD-DF50281FFD48}" type="presParOf" srcId="{1A148C7C-2DF7-4A3E-8B60-CD1BB656DEB0}" destId="{EA904451-CA9C-48CF-A3F7-6C4003934218}" srcOrd="6" destOrd="0" presId="urn:microsoft.com/office/officeart/2005/8/layout/list1"/>
    <dgm:cxn modelId="{E16B20EB-72D8-4976-8E1D-6B5CA05E9009}" type="presParOf" srcId="{1A148C7C-2DF7-4A3E-8B60-CD1BB656DEB0}" destId="{8318DF44-0AD0-4FF8-AA9A-114F25AA451B}" srcOrd="7" destOrd="0" presId="urn:microsoft.com/office/officeart/2005/8/layout/list1"/>
    <dgm:cxn modelId="{9594CAC4-717F-46A5-995F-DC680366DF0D}" type="presParOf" srcId="{1A148C7C-2DF7-4A3E-8B60-CD1BB656DEB0}" destId="{9C28E699-C0D0-4144-B4B2-9911D47363AE}" srcOrd="8" destOrd="0" presId="urn:microsoft.com/office/officeart/2005/8/layout/list1"/>
    <dgm:cxn modelId="{CE89C854-31DF-417C-8A48-2C8641B1C46E}" type="presParOf" srcId="{9C28E699-C0D0-4144-B4B2-9911D47363AE}" destId="{900B617F-000D-494F-86C1-906B60EA4AF7}" srcOrd="0" destOrd="0" presId="urn:microsoft.com/office/officeart/2005/8/layout/list1"/>
    <dgm:cxn modelId="{45371A0B-27F0-4A5C-A119-DE36F7CDAED8}" type="presParOf" srcId="{9C28E699-C0D0-4144-B4B2-9911D47363AE}" destId="{EF130B1B-2430-4911-A536-DEBC2BFAF6BA}" srcOrd="1" destOrd="0" presId="urn:microsoft.com/office/officeart/2005/8/layout/list1"/>
    <dgm:cxn modelId="{5AD87625-AFFC-419B-8190-4615C7736B67}" type="presParOf" srcId="{1A148C7C-2DF7-4A3E-8B60-CD1BB656DEB0}" destId="{E2477966-38D8-4287-ABB2-E97E4D38BF43}" srcOrd="9" destOrd="0" presId="urn:microsoft.com/office/officeart/2005/8/layout/list1"/>
    <dgm:cxn modelId="{1C34D122-880C-485B-A510-E9F4EEAFED24}" type="presParOf" srcId="{1A148C7C-2DF7-4A3E-8B60-CD1BB656DEB0}" destId="{30DD8C84-FF3C-483F-8B6C-C0F0626AB1C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643DAE18-FF53-43C8-B129-B2254E0CD3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84C594C-BB62-4D1A-AA15-460CAB0268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B0719-0C0B-4FCD-8C42-A758D216E1BD}" type="datetimeFigureOut">
              <a:rPr lang="en-US" smtClean="0"/>
              <a:t>5/2/2021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77CD9E3-2F3C-4226-A22C-6BC586ACB3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57FA062-CF80-4049-B333-6A99FEE14B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C2621-7037-4E35-B549-8255C904F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887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925A17EF-115B-4BB9-BF42-426DFD9E898A}" type="datetimeFigureOut">
              <a:rPr lang="en-US" smtClean="0"/>
              <a:pPr/>
              <a:t>5/2/2021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C4E7652-46AF-4259-BAE2-54978EA077C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710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3945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206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220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929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994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3430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9270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2849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0745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81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04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744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276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41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78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703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694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95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E770D99E-2869-438B-B483-1F6CCD5437EE}"/>
              </a:ext>
            </a:extLst>
          </p:cNvPr>
          <p:cNvGrpSpPr/>
          <p:nvPr userDrawn="1"/>
        </p:nvGrpSpPr>
        <p:grpSpPr>
          <a:xfrm>
            <a:off x="-1" y="-10825"/>
            <a:ext cx="9144002" cy="6515395"/>
            <a:chOff x="-1" y="-10825"/>
            <a:chExt cx="9144002" cy="651539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xmlns="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xmlns="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xmlns="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xmlns="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xmlns="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276600" y="1213332"/>
            <a:ext cx="5326856" cy="1425577"/>
          </a:xfrm>
        </p:spPr>
        <p:txBody>
          <a:bodyPr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724400" y="3849666"/>
            <a:ext cx="3879056" cy="1234575"/>
          </a:xfrm>
          <a:noFill/>
        </p:spPr>
        <p:txBody>
          <a:bodyPr/>
          <a:lstStyle>
            <a:lvl1pPr marL="0" marR="36576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2812256" y="6322007"/>
            <a:ext cx="5791200" cy="365125"/>
          </a:xfrm>
          <a:prstGeom prst="rect">
            <a:avLst/>
          </a:prstGeom>
        </p:spPr>
        <p:txBody>
          <a:bodyPr tIns="0" bIns="0" anchor="t"/>
          <a:lstStyle>
            <a:lvl1pPr algn="r">
              <a:defRPr sz="1000"/>
            </a:lvl1pPr>
          </a:lstStyle>
          <a:p>
            <a:pPr algn="r"/>
            <a:fld id="{A2E209FB-7A34-414B-812A-BCC5C4256F49}" type="datetime1">
              <a:rPr lang="en-US" smtClean="0"/>
              <a:pPr algn="r"/>
              <a:t>5/2/2021</a:t>
            </a:fld>
            <a:endParaRPr lang="en-US" sz="10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12256" y="5960055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pPr algn="r"/>
            <a:endParaRPr lang="en-US" sz="11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395"/>
            <a:ext cx="4876800" cy="7993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173195"/>
            <a:ext cx="2468880" cy="3008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CABB0C64-AD16-4270-8323-3B986F4CAD10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xmlns="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xmlns="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DF566D8F-E696-41DE-BA1C-A8D0C7F0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5655"/>
            <a:ext cx="7726680" cy="571500"/>
          </a:xfrm>
        </p:spPr>
        <p:txBody>
          <a:bodyPr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87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173195"/>
            <a:ext cx="2355056" cy="301752"/>
          </a:xfrm>
        </p:spPr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xmlns="" id="{B32CA5EA-865E-4EF0-89BB-61FD6EF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0070" y="173195"/>
            <a:ext cx="502920" cy="301752"/>
          </a:xfrm>
        </p:spPr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295400"/>
            <a:ext cx="914400" cy="5015864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856" y="1295400"/>
            <a:ext cx="2438400" cy="5015864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0" y="1295400"/>
            <a:ext cx="5276088" cy="501396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173195"/>
            <a:ext cx="2324196" cy="301752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xmlns="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1596" y="173195"/>
            <a:ext cx="502920" cy="301752"/>
          </a:xfrm>
        </p:spPr>
        <p:txBody>
          <a:bodyPr/>
          <a:lstStyle>
            <a:lvl1pPr>
              <a:defRPr sz="1200"/>
            </a:lvl1pPr>
          </a:lstStyle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9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1423E8A4-D2B7-46D2-92C3-AE6BC0B9BD06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xmlns="" id="{9309AE25-B267-4B83-A0CB-35016E70E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xmlns="" id="{61BEEC28-F63A-4526-A6C3-33CFC7679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</p:spPr>
        <p:txBody>
          <a:bodyPr vert="horz" lIns="0" rIns="0" anchor="ctr">
            <a:noAutofit/>
          </a:bodyPr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566839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867400" y="174116"/>
            <a:ext cx="2212182" cy="300831"/>
          </a:xfrm>
          <a:prstGeom prst="rect">
            <a:avLst/>
          </a:prstGeom>
        </p:spPr>
        <p:txBody>
          <a:bodyPr vert="horz" anchor="b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83880" y="173195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xmlns="" id="{41E45D2D-0469-4652-A090-C4D13F3C150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0" y="5307178"/>
            <a:ext cx="1219200" cy="155082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xmlns="" id="{16C04FF8-AE2F-4C75-8657-A2201B95197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-16459" y="4545317"/>
            <a:ext cx="1248460" cy="157032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6" r:id="rId5"/>
  </p:sldLayoutIdLst>
  <p:txStyles>
    <p:titleStyle>
      <a:lvl1pPr marL="182880" algn="l" rtl="0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1.png"/><Relationship Id="rId7" Type="http://schemas.openxmlformats.org/officeDocument/2006/relationships/image" Target="../media/image22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svg"/><Relationship Id="rId11" Type="http://schemas.openxmlformats.org/officeDocument/2006/relationships/image" Target="../media/image32.svg"/><Relationship Id="rId5" Type="http://schemas.openxmlformats.org/officeDocument/2006/relationships/image" Target="../media/image12.png"/><Relationship Id="rId10" Type="http://schemas.openxmlformats.org/officeDocument/2006/relationships/image" Target="../media/image24.png"/><Relationship Id="rId4" Type="http://schemas.openxmlformats.org/officeDocument/2006/relationships/image" Target="../media/image21.svg"/><Relationship Id="rId9" Type="http://schemas.openxmlformats.org/officeDocument/2006/relationships/image" Target="../media/image30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5.png"/><Relationship Id="rId7" Type="http://schemas.openxmlformats.org/officeDocument/2006/relationships/image" Target="../media/image23.sv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32.svg"/><Relationship Id="rId5" Type="http://schemas.openxmlformats.org/officeDocument/2006/relationships/image" Target="../media/image21.svg"/><Relationship Id="rId10" Type="http://schemas.openxmlformats.org/officeDocument/2006/relationships/image" Target="../media/image24.png"/><Relationship Id="rId4" Type="http://schemas.openxmlformats.org/officeDocument/2006/relationships/image" Target="../media/image11.png"/><Relationship Id="rId9" Type="http://schemas.openxmlformats.org/officeDocument/2006/relationships/image" Target="../media/image30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1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svg"/><Relationship Id="rId5" Type="http://schemas.openxmlformats.org/officeDocument/2006/relationships/image" Target="../media/image12.png"/><Relationship Id="rId10" Type="http://schemas.openxmlformats.org/officeDocument/2006/relationships/image" Target="../media/image32.svg"/><Relationship Id="rId4" Type="http://schemas.openxmlformats.org/officeDocument/2006/relationships/image" Target="../media/image21.svg"/><Relationship Id="rId9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axadmin.org/" TargetMode="External"/><Relationship Id="rId3" Type="http://schemas.openxmlformats.org/officeDocument/2006/relationships/image" Target="../media/image11.png"/><Relationship Id="rId7" Type="http://schemas.openxmlformats.org/officeDocument/2006/relationships/hyperlink" Target="https://www.legalsportsreport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svg"/><Relationship Id="rId5" Type="http://schemas.openxmlformats.org/officeDocument/2006/relationships/image" Target="../media/image12.png"/><Relationship Id="rId10" Type="http://schemas.openxmlformats.org/officeDocument/2006/relationships/hyperlink" Target="https://en.wikipedia.org/wiki/List_of_U.S._states_and_territories_by_income" TargetMode="External"/><Relationship Id="rId4" Type="http://schemas.openxmlformats.org/officeDocument/2006/relationships/image" Target="../media/image21.svg"/><Relationship Id="rId9" Type="http://schemas.openxmlformats.org/officeDocument/2006/relationships/hyperlink" Target="https://www.kff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svg"/><Relationship Id="rId5" Type="http://schemas.openxmlformats.org/officeDocument/2006/relationships/image" Target="../media/image12.png"/><Relationship Id="rId4" Type="http://schemas.openxmlformats.org/officeDocument/2006/relationships/image" Target="../media/image2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svg"/><Relationship Id="rId5" Type="http://schemas.openxmlformats.org/officeDocument/2006/relationships/image" Target="../media/image12.png"/><Relationship Id="rId4" Type="http://schemas.openxmlformats.org/officeDocument/2006/relationships/image" Target="../media/image2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2438400" y="1502568"/>
            <a:ext cx="6469856" cy="1425577"/>
          </a:xfrm>
        </p:spPr>
        <p:txBody>
          <a:bodyPr/>
          <a:lstStyle/>
          <a:p>
            <a:r>
              <a:rPr lang="en-US" sz="4800" dirty="0"/>
              <a:t>Analysis of Sports Gambling in the U.S.</a:t>
            </a:r>
            <a:r>
              <a:rPr lang="en-US" sz="4400" dirty="0"/>
              <a:t/>
            </a:r>
            <a:br>
              <a:rPr lang="en-US" sz="4400" dirty="0"/>
            </a:br>
            <a:endParaRPr lang="en-US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6DC845E-676E-4F2B-A175-508EB704DF2F}"/>
              </a:ext>
            </a:extLst>
          </p:cNvPr>
          <p:cNvSpPr txBox="1"/>
          <p:nvPr/>
        </p:nvSpPr>
        <p:spPr>
          <a:xfrm>
            <a:off x="4419600" y="4114800"/>
            <a:ext cx="2819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25000"/>
                  </a:schemeClr>
                </a:solidFill>
              </a:rPr>
              <a:t>Michael Alberts</a:t>
            </a:r>
          </a:p>
          <a:p>
            <a:r>
              <a:rPr lang="en-US" sz="2400" dirty="0">
                <a:solidFill>
                  <a:schemeClr val="tx2">
                    <a:lumMod val="25000"/>
                  </a:schemeClr>
                </a:solidFill>
              </a:rPr>
              <a:t>Jeffrey Bridges</a:t>
            </a:r>
          </a:p>
          <a:p>
            <a:r>
              <a:rPr lang="en-US" sz="2400" dirty="0">
                <a:solidFill>
                  <a:schemeClr val="tx2">
                    <a:lumMod val="25000"/>
                  </a:schemeClr>
                </a:solidFill>
              </a:rPr>
              <a:t>Ryan </a:t>
            </a:r>
            <a:r>
              <a:rPr lang="en-US" sz="2400" dirty="0" err="1">
                <a:solidFill>
                  <a:schemeClr val="tx2">
                    <a:lumMod val="25000"/>
                  </a:schemeClr>
                </a:solidFill>
              </a:rPr>
              <a:t>Hartquist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</a:rPr>
              <a:t> </a:t>
            </a:r>
          </a:p>
          <a:p>
            <a:r>
              <a:rPr lang="en-US" sz="2400" dirty="0">
                <a:solidFill>
                  <a:schemeClr val="tx2">
                    <a:lumMod val="25000"/>
                  </a:schemeClr>
                </a:solidFill>
              </a:rPr>
              <a:t>Andrew </a:t>
            </a:r>
            <a:r>
              <a:rPr lang="en-US" sz="2400" dirty="0" err="1">
                <a:solidFill>
                  <a:schemeClr val="tx2">
                    <a:lumMod val="25000"/>
                  </a:schemeClr>
                </a:solidFill>
              </a:rPr>
              <a:t>Kuchel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27"/>
    </mc:Choice>
    <mc:Fallback xmlns="">
      <p:transition spd="slow" advTm="922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Building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F9973C09-F636-4499-99F3-ECA4BD64B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62400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en-US" sz="2000" b="1" dirty="0" err="1" smtClean="0">
                <a:solidFill>
                  <a:schemeClr val="accent1"/>
                </a:solidFill>
              </a:rPr>
              <a:t>XGBoost</a:t>
            </a:r>
            <a:endParaRPr lang="en-US" sz="2000" b="1" dirty="0">
              <a:solidFill>
                <a:schemeClr val="accent1"/>
              </a:solidFill>
            </a:endParaRPr>
          </a:p>
          <a:p>
            <a:pPr lvl="1"/>
            <a:r>
              <a:rPr lang="en-US" sz="1600" dirty="0" smtClean="0"/>
              <a:t>Implementation of Gradient Boosted Decision Trees</a:t>
            </a:r>
          </a:p>
          <a:p>
            <a:pPr lvl="1"/>
            <a:r>
              <a:rPr lang="en-US" sz="1600" dirty="0" smtClean="0"/>
              <a:t>Ensemble model technique where overall model corrects errors by adding more models</a:t>
            </a:r>
          </a:p>
          <a:p>
            <a:pPr lvl="1"/>
            <a:r>
              <a:rPr lang="en-US" sz="1600" dirty="0" smtClean="0"/>
              <a:t>Allows for seeing most influential features</a:t>
            </a:r>
          </a:p>
          <a:p>
            <a:pPr lvl="1"/>
            <a:r>
              <a:rPr lang="en-US" sz="1600" dirty="0" smtClean="0"/>
              <a:t>Outputs a tree for rule-based determination of target variable</a:t>
            </a:r>
          </a:p>
          <a:p>
            <a:pPr lvl="1"/>
            <a:r>
              <a:rPr lang="en-US" sz="1600" dirty="0" smtClean="0"/>
              <a:t>Model tuned by in-depth hyper parameters</a:t>
            </a:r>
            <a:endParaRPr lang="en-US" sz="1600" dirty="0"/>
          </a:p>
          <a:p>
            <a:pPr lvl="1"/>
            <a:endParaRPr lang="en-US" sz="1600" dirty="0" smtClean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xmlns="" id="{5BC5789F-7017-44D1-94D9-F925BFFC8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MSIS 5193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161CB7FE-4BC2-4768-8C6C-F2EDE3AAC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4626499"/>
            <a:ext cx="337761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890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Building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F9973C09-F636-4499-99F3-ECA4BD64B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62400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en-US" sz="2000" b="1" dirty="0" err="1" smtClean="0">
                <a:solidFill>
                  <a:schemeClr val="accent1"/>
                </a:solidFill>
              </a:rPr>
              <a:t>XGBoost</a:t>
            </a:r>
            <a:endParaRPr lang="en-US" sz="2000" b="1" dirty="0">
              <a:solidFill>
                <a:schemeClr val="accent1"/>
              </a:solidFill>
            </a:endParaRPr>
          </a:p>
          <a:p>
            <a:pPr lvl="1"/>
            <a:endParaRPr lang="en-US" sz="1600" dirty="0" smtClean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xmlns="" id="{5BC5789F-7017-44D1-94D9-F925BFFC8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MSIS 5193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161CB7FE-4BC2-4768-8C6C-F2EDE3AAC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133600"/>
            <a:ext cx="7153910" cy="386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9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66724" y="381198"/>
            <a:ext cx="4714875" cy="1142802"/>
          </a:xfrm>
        </p:spPr>
        <p:txBody>
          <a:bodyPr/>
          <a:lstStyle/>
          <a:p>
            <a:r>
              <a:rPr lang="en-US" dirty="0"/>
              <a:t>Visualization and Analysis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xmlns="" id="{1959AD99-6BDF-4994-BB96-51E4881985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MSIS 5223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xmlns="" id="{1F452D8D-1C91-4C11-9B37-88EBD668FE29}"/>
              </a:ext>
            </a:extLst>
          </p:cNvPr>
          <p:cNvSpPr txBox="1">
            <a:spLocks/>
          </p:cNvSpPr>
          <p:nvPr/>
        </p:nvSpPr>
        <p:spPr>
          <a:xfrm>
            <a:off x="6149629" y="3309125"/>
            <a:ext cx="3171562" cy="1555571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4904" lvl="1" indent="0">
              <a:spcBef>
                <a:spcPts val="0"/>
              </a:spcBef>
              <a:spcAft>
                <a:spcPts val="1000"/>
              </a:spcAft>
              <a:buNone/>
            </a:pPr>
            <a:endParaRPr lang="en-US" sz="10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4BAF349B-EE88-46EA-89F3-4F1D296B9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4" y="1610509"/>
            <a:ext cx="7612857" cy="495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432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66724" y="381198"/>
            <a:ext cx="4714875" cy="1142802"/>
          </a:xfrm>
        </p:spPr>
        <p:txBody>
          <a:bodyPr/>
          <a:lstStyle/>
          <a:p>
            <a:r>
              <a:rPr lang="en-US" dirty="0"/>
              <a:t>Visualization and Analysis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xmlns="" id="{1959AD99-6BDF-4994-BB96-51E4881985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MSIS 5223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xmlns="" id="{1F452D8D-1C91-4C11-9B37-88EBD668FE29}"/>
              </a:ext>
            </a:extLst>
          </p:cNvPr>
          <p:cNvSpPr txBox="1">
            <a:spLocks/>
          </p:cNvSpPr>
          <p:nvPr/>
        </p:nvSpPr>
        <p:spPr>
          <a:xfrm>
            <a:off x="6149629" y="3309125"/>
            <a:ext cx="3171562" cy="1555571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4904" lvl="1" indent="0">
              <a:spcBef>
                <a:spcPts val="0"/>
              </a:spcBef>
              <a:spcAft>
                <a:spcPts val="1000"/>
              </a:spcAft>
              <a:buNone/>
            </a:pPr>
            <a:endParaRPr lang="en-US" sz="10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xmlns="" id="{107DEA5B-C446-4891-816F-B980C9770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4" y="1610509"/>
            <a:ext cx="7717156" cy="495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514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66724" y="381198"/>
            <a:ext cx="4714875" cy="1142802"/>
          </a:xfrm>
        </p:spPr>
        <p:txBody>
          <a:bodyPr/>
          <a:lstStyle/>
          <a:p>
            <a:r>
              <a:rPr lang="en-US" dirty="0"/>
              <a:t>Visualization and Analysis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xmlns="" id="{1959AD99-6BDF-4994-BB96-51E4881985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MSIS 5223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xmlns="" id="{1F452D8D-1C91-4C11-9B37-88EBD668FE29}"/>
              </a:ext>
            </a:extLst>
          </p:cNvPr>
          <p:cNvSpPr txBox="1">
            <a:spLocks/>
          </p:cNvSpPr>
          <p:nvPr/>
        </p:nvSpPr>
        <p:spPr>
          <a:xfrm>
            <a:off x="6149629" y="3309125"/>
            <a:ext cx="3171562" cy="1555571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4904" lvl="1" indent="0">
              <a:spcBef>
                <a:spcPts val="0"/>
              </a:spcBef>
              <a:spcAft>
                <a:spcPts val="1000"/>
              </a:spcAft>
              <a:buNone/>
            </a:pPr>
            <a:endParaRPr lang="en-US" sz="10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A06AA27-9649-4214-94D4-339A77EF9276}"/>
              </a:ext>
            </a:extLst>
          </p:cNvPr>
          <p:cNvPicPr/>
          <p:nvPr/>
        </p:nvPicPr>
        <p:blipFill rotWithShape="1">
          <a:blip r:embed="rId3"/>
          <a:srcRect t="3215"/>
          <a:stretch/>
        </p:blipFill>
        <p:spPr bwMode="auto">
          <a:xfrm>
            <a:off x="466724" y="1611249"/>
            <a:ext cx="7717156" cy="49513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36419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66724" y="381198"/>
            <a:ext cx="4714875" cy="1142802"/>
          </a:xfrm>
        </p:spPr>
        <p:txBody>
          <a:bodyPr/>
          <a:lstStyle/>
          <a:p>
            <a:r>
              <a:rPr lang="en-US" dirty="0"/>
              <a:t>Visualization and Analysis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xmlns="" id="{1959AD99-6BDF-4994-BB96-51E4881985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MSIS 5223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xmlns="" id="{1F452D8D-1C91-4C11-9B37-88EBD668FE29}"/>
              </a:ext>
            </a:extLst>
          </p:cNvPr>
          <p:cNvSpPr txBox="1">
            <a:spLocks/>
          </p:cNvSpPr>
          <p:nvPr/>
        </p:nvSpPr>
        <p:spPr>
          <a:xfrm>
            <a:off x="6149629" y="3309125"/>
            <a:ext cx="3171562" cy="1555571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4904" lvl="1" indent="0">
              <a:spcBef>
                <a:spcPts val="0"/>
              </a:spcBef>
              <a:spcAft>
                <a:spcPts val="1000"/>
              </a:spcAft>
              <a:buNone/>
            </a:pPr>
            <a:endParaRPr lang="en-US" sz="10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DDAB2A2-DA2B-4AF9-AD84-B6B5E18C3FF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13422" y="1682800"/>
            <a:ext cx="7717156" cy="480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875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66724" y="381198"/>
            <a:ext cx="4714875" cy="1142802"/>
          </a:xfrm>
        </p:spPr>
        <p:txBody>
          <a:bodyPr/>
          <a:lstStyle/>
          <a:p>
            <a:r>
              <a:rPr lang="en-US" dirty="0"/>
              <a:t>Model Results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xmlns="" id="{1959AD99-6BDF-4994-BB96-51E4881985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MSIS 5223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92B4D1F2-57B4-4296-B895-05D9C201FB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977315" y="2004107"/>
            <a:ext cx="2058686" cy="431934"/>
            <a:chOff x="2636518" y="3171825"/>
            <a:chExt cx="3168969" cy="514350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xmlns="" id="{B6AD3AED-D5E2-4C29-8755-E4B2ADF9EAC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xmlns="" id="{A6ED6F43-3391-44F1-ACB4-DAB2C01D10B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12" name="Rectangle 2">
            <a:extLst>
              <a:ext uri="{FF2B5EF4-FFF2-40B4-BE49-F238E27FC236}">
                <a16:creationId xmlns:a16="http://schemas.microsoft.com/office/drawing/2014/main" xmlns="" id="{726B5A03-7F87-4174-B569-E5E11B47BD78}"/>
              </a:ext>
            </a:extLst>
          </p:cNvPr>
          <p:cNvSpPr txBox="1">
            <a:spLocks/>
          </p:cNvSpPr>
          <p:nvPr/>
        </p:nvSpPr>
        <p:spPr>
          <a:xfrm>
            <a:off x="3565157" y="2084357"/>
            <a:ext cx="1776470" cy="352863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100" b="1" dirty="0"/>
              <a:t>Linear Regression</a:t>
            </a: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xmlns="" id="{1F452D8D-1C91-4C11-9B37-88EBD668FE29}"/>
              </a:ext>
            </a:extLst>
          </p:cNvPr>
          <p:cNvSpPr txBox="1">
            <a:spLocks/>
          </p:cNvSpPr>
          <p:nvPr/>
        </p:nvSpPr>
        <p:spPr>
          <a:xfrm>
            <a:off x="6149629" y="3309125"/>
            <a:ext cx="3171562" cy="1555571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4904" lvl="1" indent="0">
              <a:spcBef>
                <a:spcPts val="0"/>
              </a:spcBef>
              <a:spcAft>
                <a:spcPts val="1000"/>
              </a:spcAft>
              <a:buNone/>
            </a:pPr>
            <a:endParaRPr lang="en-US" sz="10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B18AAFB1-27F5-44BE-ACE4-5AE94AC492F6}"/>
              </a:ext>
            </a:extLst>
          </p:cNvPr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83"/>
          <a:stretch/>
        </p:blipFill>
        <p:spPr bwMode="auto">
          <a:xfrm>
            <a:off x="228600" y="2438400"/>
            <a:ext cx="8763000" cy="27710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616A75D7-4E88-44AB-876A-DAED38AA48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4954757" y="2004103"/>
            <a:ext cx="2058686" cy="431935"/>
            <a:chOff x="2636518" y="3171825"/>
            <a:chExt cx="3168969" cy="514352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xmlns="" id="{0F8AA660-FCB4-4604-9464-7C10B81840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3338512" y="3171827"/>
              <a:ext cx="2466975" cy="514350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xmlns="" id="{FC6FC790-5E3F-4F04-9836-746458D56A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8440956B-F444-4EA4-82FC-105D416462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6925091" y="2004776"/>
            <a:ext cx="2058686" cy="431934"/>
            <a:chOff x="2636518" y="3171825"/>
            <a:chExt cx="3168969" cy="514350"/>
          </a:xfrm>
        </p:grpSpPr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xmlns="" id="{2F33BCD8-39CA-4FBD-BFB9-F0216477B0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xmlns="" id="{2474F038-9D19-433F-B6C0-F5C847179C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31" name="Rectangle 2">
            <a:extLst>
              <a:ext uri="{FF2B5EF4-FFF2-40B4-BE49-F238E27FC236}">
                <a16:creationId xmlns:a16="http://schemas.microsoft.com/office/drawing/2014/main" xmlns="" id="{1AC704C7-F781-4C11-9375-46A1CD156C65}"/>
              </a:ext>
            </a:extLst>
          </p:cNvPr>
          <p:cNvSpPr txBox="1">
            <a:spLocks/>
          </p:cNvSpPr>
          <p:nvPr/>
        </p:nvSpPr>
        <p:spPr>
          <a:xfrm>
            <a:off x="5611772" y="2081486"/>
            <a:ext cx="2058686" cy="498006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100" b="1" dirty="0"/>
              <a:t>Neural Network</a:t>
            </a: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xmlns="" id="{14F7D8C0-19B4-424E-B3B0-17E014FC32AF}"/>
              </a:ext>
            </a:extLst>
          </p:cNvPr>
          <p:cNvSpPr txBox="1">
            <a:spLocks/>
          </p:cNvSpPr>
          <p:nvPr/>
        </p:nvSpPr>
        <p:spPr>
          <a:xfrm>
            <a:off x="7796909" y="2081486"/>
            <a:ext cx="2058686" cy="498006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100" b="1" dirty="0" err="1"/>
              <a:t>XGBoost</a:t>
            </a:r>
            <a:endParaRPr lang="en-US" sz="1100" b="1" dirty="0"/>
          </a:p>
        </p:txBody>
      </p:sp>
      <p:sp>
        <p:nvSpPr>
          <p:cNvPr id="43" name="Rectangle 2">
            <a:extLst>
              <a:ext uri="{FF2B5EF4-FFF2-40B4-BE49-F238E27FC236}">
                <a16:creationId xmlns:a16="http://schemas.microsoft.com/office/drawing/2014/main" xmlns="" id="{46BD1837-D3D2-4C00-8246-0F50020E8CA6}"/>
              </a:ext>
            </a:extLst>
          </p:cNvPr>
          <p:cNvSpPr txBox="1">
            <a:spLocks/>
          </p:cNvSpPr>
          <p:nvPr/>
        </p:nvSpPr>
        <p:spPr>
          <a:xfrm>
            <a:off x="1457925" y="5369746"/>
            <a:ext cx="7767403" cy="1295400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Regression lowest overall model on all metrics</a:t>
            </a:r>
          </a:p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6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XGBoost</a:t>
            </a:r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model performs well on training, but overfitting</a:t>
            </a:r>
          </a:p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Neural Network performs best as the most well-rounded</a:t>
            </a:r>
          </a:p>
        </p:txBody>
      </p:sp>
    </p:spTree>
    <p:extLst>
      <p:ext uri="{BB962C8B-B14F-4D97-AF65-F5344CB8AC3E}">
        <p14:creationId xmlns:p14="http://schemas.microsoft.com/office/powerpoint/2010/main" val="1685212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66724" y="381198"/>
            <a:ext cx="4714875" cy="1142802"/>
          </a:xfrm>
        </p:spPr>
        <p:txBody>
          <a:bodyPr/>
          <a:lstStyle/>
          <a:p>
            <a:r>
              <a:rPr lang="en-US" dirty="0"/>
              <a:t>Model Results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xmlns="" id="{1959AD99-6BDF-4994-BB96-51E4881985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MSIS 5223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xmlns="" id="{1F452D8D-1C91-4C11-9B37-88EBD668FE29}"/>
              </a:ext>
            </a:extLst>
          </p:cNvPr>
          <p:cNvSpPr txBox="1">
            <a:spLocks/>
          </p:cNvSpPr>
          <p:nvPr/>
        </p:nvSpPr>
        <p:spPr>
          <a:xfrm>
            <a:off x="6149629" y="3309125"/>
            <a:ext cx="3171562" cy="1555571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4904" lvl="1" indent="0">
              <a:spcBef>
                <a:spcPts val="0"/>
              </a:spcBef>
              <a:spcAft>
                <a:spcPts val="1000"/>
              </a:spcAft>
              <a:buNone/>
            </a:pPr>
            <a:endParaRPr lang="en-US" sz="10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E13858B-2757-4BBE-BBB3-383A9A206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835735"/>
            <a:ext cx="6403705" cy="4848149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92B4D1F2-57B4-4296-B895-05D9C201FB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1930477" y="1618886"/>
            <a:ext cx="2058686" cy="431934"/>
            <a:chOff x="2636518" y="3171825"/>
            <a:chExt cx="3168969" cy="514350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xmlns="" id="{B6AD3AED-D5E2-4C29-8755-E4B2ADF9EAC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xmlns="" id="{A6ED6F43-3391-44F1-ACB4-DAB2C01D10B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12" name="Rectangle 2">
            <a:extLst>
              <a:ext uri="{FF2B5EF4-FFF2-40B4-BE49-F238E27FC236}">
                <a16:creationId xmlns:a16="http://schemas.microsoft.com/office/drawing/2014/main" xmlns="" id="{726B5A03-7F87-4174-B569-E5E11B47BD78}"/>
              </a:ext>
            </a:extLst>
          </p:cNvPr>
          <p:cNvSpPr txBox="1">
            <a:spLocks/>
          </p:cNvSpPr>
          <p:nvPr/>
        </p:nvSpPr>
        <p:spPr>
          <a:xfrm>
            <a:off x="2518319" y="1699136"/>
            <a:ext cx="1776470" cy="352863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100" b="1" dirty="0"/>
              <a:t>Linear Regression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616A75D7-4E88-44AB-876A-DAED38AA48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1930477" y="4167830"/>
            <a:ext cx="2058686" cy="431935"/>
            <a:chOff x="2636518" y="3171825"/>
            <a:chExt cx="3168969" cy="514352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xmlns="" id="{0F8AA660-FCB4-4604-9464-7C10B81840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3338512" y="3171827"/>
              <a:ext cx="2466975" cy="514350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xmlns="" id="{FC6FC790-5E3F-4F04-9836-746458D56A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31" name="Rectangle 2">
            <a:extLst>
              <a:ext uri="{FF2B5EF4-FFF2-40B4-BE49-F238E27FC236}">
                <a16:creationId xmlns:a16="http://schemas.microsoft.com/office/drawing/2014/main" xmlns="" id="{1AC704C7-F781-4C11-9375-46A1CD156C65}"/>
              </a:ext>
            </a:extLst>
          </p:cNvPr>
          <p:cNvSpPr txBox="1">
            <a:spLocks/>
          </p:cNvSpPr>
          <p:nvPr/>
        </p:nvSpPr>
        <p:spPr>
          <a:xfrm>
            <a:off x="2587492" y="4245213"/>
            <a:ext cx="2058686" cy="498006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100" b="1" dirty="0"/>
              <a:t>Neural Network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8440956B-F444-4EA4-82FC-105D416462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5305773" y="1584345"/>
            <a:ext cx="2058686" cy="431934"/>
            <a:chOff x="2636518" y="3171825"/>
            <a:chExt cx="3168969" cy="514350"/>
          </a:xfrm>
        </p:grpSpPr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xmlns="" id="{2F33BCD8-39CA-4FBD-BFB9-F0216477B0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xmlns="" id="{2474F038-9D19-433F-B6C0-F5C847179C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32" name="Rectangle 2">
            <a:extLst>
              <a:ext uri="{FF2B5EF4-FFF2-40B4-BE49-F238E27FC236}">
                <a16:creationId xmlns:a16="http://schemas.microsoft.com/office/drawing/2014/main" xmlns="" id="{14F7D8C0-19B4-424E-B3B0-17E014FC32AF}"/>
              </a:ext>
            </a:extLst>
          </p:cNvPr>
          <p:cNvSpPr txBox="1">
            <a:spLocks/>
          </p:cNvSpPr>
          <p:nvPr/>
        </p:nvSpPr>
        <p:spPr>
          <a:xfrm>
            <a:off x="6177591" y="1661055"/>
            <a:ext cx="2058686" cy="498006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100" b="1" dirty="0" err="1"/>
              <a:t>XGBoost</a:t>
            </a:r>
            <a:endParaRPr lang="en-US" sz="1100" b="1" dirty="0"/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xmlns="" id="{F1958D28-0820-4113-A56E-D4D61F34D954}"/>
              </a:ext>
            </a:extLst>
          </p:cNvPr>
          <p:cNvSpPr txBox="1">
            <a:spLocks/>
          </p:cNvSpPr>
          <p:nvPr/>
        </p:nvSpPr>
        <p:spPr>
          <a:xfrm>
            <a:off x="4646178" y="4348003"/>
            <a:ext cx="3272662" cy="2044203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LR tends to under fit on most points</a:t>
            </a:r>
          </a:p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NN picks up much more of the nuance that other models</a:t>
            </a:r>
          </a:p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4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XGBoost</a:t>
            </a:r>
            <a:r>
              <a:rPr lang="en-US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predicts lower values well, but struggles where months have high bet revenue</a:t>
            </a:r>
          </a:p>
        </p:txBody>
      </p:sp>
    </p:spTree>
    <p:extLst>
      <p:ext uri="{BB962C8B-B14F-4D97-AF65-F5344CB8AC3E}">
        <p14:creationId xmlns:p14="http://schemas.microsoft.com/office/powerpoint/2010/main" val="1582853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16AED5E-8770-4919-BB88-2241C81E5E20}"/>
              </a:ext>
            </a:extLst>
          </p:cNvPr>
          <p:cNvSpPr txBox="1"/>
          <p:nvPr/>
        </p:nvSpPr>
        <p:spPr>
          <a:xfrm>
            <a:off x="2887806" y="1902966"/>
            <a:ext cx="3046714" cy="102084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66724" y="381198"/>
            <a:ext cx="4714875" cy="1142802"/>
          </a:xfrm>
        </p:spPr>
        <p:txBody>
          <a:bodyPr/>
          <a:lstStyle/>
          <a:p>
            <a:r>
              <a:rPr lang="en-US" dirty="0"/>
              <a:t>Model Results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xmlns="" id="{1959AD99-6BDF-4994-BB96-51E4881985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MSIS 5223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xmlns="" id="{1F452D8D-1C91-4C11-9B37-88EBD668FE29}"/>
              </a:ext>
            </a:extLst>
          </p:cNvPr>
          <p:cNvSpPr txBox="1">
            <a:spLocks/>
          </p:cNvSpPr>
          <p:nvPr/>
        </p:nvSpPr>
        <p:spPr>
          <a:xfrm>
            <a:off x="6062106" y="3162775"/>
            <a:ext cx="3171562" cy="1555571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4904" lvl="1" indent="0">
              <a:spcBef>
                <a:spcPts val="0"/>
              </a:spcBef>
              <a:spcAft>
                <a:spcPts val="1000"/>
              </a:spcAft>
              <a:buNone/>
            </a:pPr>
            <a:endParaRPr lang="en-US" sz="10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92B4D1F2-57B4-4296-B895-05D9C201FB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762000" y="2197424"/>
            <a:ext cx="2058686" cy="431934"/>
            <a:chOff x="2636518" y="3171825"/>
            <a:chExt cx="3168969" cy="514350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xmlns="" id="{B6AD3AED-D5E2-4C29-8755-E4B2ADF9EAC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xmlns="" id="{A6ED6F43-3391-44F1-ACB4-DAB2C01D10B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12" name="Rectangle 2">
            <a:extLst>
              <a:ext uri="{FF2B5EF4-FFF2-40B4-BE49-F238E27FC236}">
                <a16:creationId xmlns:a16="http://schemas.microsoft.com/office/drawing/2014/main" xmlns="" id="{726B5A03-7F87-4174-B569-E5E11B47BD78}"/>
              </a:ext>
            </a:extLst>
          </p:cNvPr>
          <p:cNvSpPr txBox="1">
            <a:spLocks/>
          </p:cNvSpPr>
          <p:nvPr/>
        </p:nvSpPr>
        <p:spPr>
          <a:xfrm>
            <a:off x="1349842" y="2277674"/>
            <a:ext cx="1776470" cy="352863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100" b="1" dirty="0"/>
              <a:t>Linear Regression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616A75D7-4E88-44AB-876A-DAED38AA48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3070065" y="2090680"/>
            <a:ext cx="2763787" cy="681459"/>
            <a:chOff x="2636518" y="3171825"/>
            <a:chExt cx="3168969" cy="514352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xmlns="" id="{0F8AA660-FCB4-4604-9464-7C10B81840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3338512" y="3171827"/>
              <a:ext cx="2466975" cy="514350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xmlns="" id="{FC6FC790-5E3F-4F04-9836-746458D56A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31" name="Rectangle 2">
            <a:extLst>
              <a:ext uri="{FF2B5EF4-FFF2-40B4-BE49-F238E27FC236}">
                <a16:creationId xmlns:a16="http://schemas.microsoft.com/office/drawing/2014/main" xmlns="" id="{1AC704C7-F781-4C11-9375-46A1CD156C65}"/>
              </a:ext>
            </a:extLst>
          </p:cNvPr>
          <p:cNvSpPr txBox="1">
            <a:spLocks/>
          </p:cNvSpPr>
          <p:nvPr/>
        </p:nvSpPr>
        <p:spPr>
          <a:xfrm>
            <a:off x="4031995" y="2274133"/>
            <a:ext cx="2058686" cy="498006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dirty="0"/>
              <a:t>Neural Network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8440956B-F444-4EA4-82FC-105D416462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6020896" y="2197423"/>
            <a:ext cx="2058686" cy="431934"/>
            <a:chOff x="2636518" y="3171825"/>
            <a:chExt cx="3168969" cy="514350"/>
          </a:xfrm>
        </p:grpSpPr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xmlns="" id="{2F33BCD8-39CA-4FBD-BFB9-F0216477B0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xmlns="" id="{2474F038-9D19-433F-B6C0-F5C847179C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32" name="Rectangle 2">
            <a:extLst>
              <a:ext uri="{FF2B5EF4-FFF2-40B4-BE49-F238E27FC236}">
                <a16:creationId xmlns:a16="http://schemas.microsoft.com/office/drawing/2014/main" xmlns="" id="{14F7D8C0-19B4-424E-B3B0-17E014FC32AF}"/>
              </a:ext>
            </a:extLst>
          </p:cNvPr>
          <p:cNvSpPr txBox="1">
            <a:spLocks/>
          </p:cNvSpPr>
          <p:nvPr/>
        </p:nvSpPr>
        <p:spPr>
          <a:xfrm>
            <a:off x="6892714" y="2274133"/>
            <a:ext cx="2058686" cy="498006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100" b="1" dirty="0" err="1"/>
              <a:t>XGBoost</a:t>
            </a:r>
            <a:endParaRPr lang="en-US" sz="1100" b="1" dirty="0"/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xmlns="" id="{F1958D28-0820-4113-A56E-D4D61F34D954}"/>
              </a:ext>
            </a:extLst>
          </p:cNvPr>
          <p:cNvSpPr txBox="1">
            <a:spLocks/>
          </p:cNvSpPr>
          <p:nvPr/>
        </p:nvSpPr>
        <p:spPr>
          <a:xfrm>
            <a:off x="2182375" y="3305557"/>
            <a:ext cx="4457575" cy="2357238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Works best with our non-linear data</a:t>
            </a:r>
          </a:p>
          <a:p>
            <a:pPr marL="374904" lvl="1" indent="0">
              <a:spcBef>
                <a:spcPts val="0"/>
              </a:spcBef>
              <a:spcAft>
                <a:spcPts val="1000"/>
              </a:spcAft>
              <a:buNone/>
            </a:pPr>
            <a:endParaRPr lang="en-US" sz="18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Better goodness of fit on validation and test </a:t>
            </a:r>
          </a:p>
          <a:p>
            <a:pPr marL="374904" lvl="1" indent="0">
              <a:spcBef>
                <a:spcPts val="0"/>
              </a:spcBef>
              <a:spcAft>
                <a:spcPts val="1000"/>
              </a:spcAft>
              <a:buNone/>
            </a:pPr>
            <a:endParaRPr lang="en-US" sz="18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Minimizing error is most important for revenue prediction</a:t>
            </a:r>
          </a:p>
        </p:txBody>
      </p:sp>
    </p:spTree>
    <p:extLst>
      <p:ext uri="{BB962C8B-B14F-4D97-AF65-F5344CB8AC3E}">
        <p14:creationId xmlns:p14="http://schemas.microsoft.com/office/powerpoint/2010/main" val="1958562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buNone/>
            </a:pPr>
            <a:r>
              <a:rPr lang="en-US" sz="2000" b="1" dirty="0">
                <a:solidFill>
                  <a:schemeClr val="accent1"/>
                </a:solidFill>
                <a:latin typeface="+mj-lt"/>
              </a:rPr>
              <a:t>BACKGROUND HISTORY</a:t>
            </a:r>
          </a:p>
          <a:p>
            <a:r>
              <a:rPr lang="en-US" sz="1800" dirty="0"/>
              <a:t>Federal law in 1992 prohibited most states from authorizing sports betting</a:t>
            </a:r>
          </a:p>
          <a:p>
            <a:pPr lvl="1"/>
            <a:r>
              <a:rPr lang="en-US" sz="1800" dirty="0"/>
              <a:t>Supreme Court ruling in 2018 overturned law</a:t>
            </a:r>
          </a:p>
          <a:p>
            <a:pPr marL="64008" indent="0">
              <a:buNone/>
            </a:pPr>
            <a:r>
              <a:rPr lang="en-US" sz="2000" b="1" dirty="0">
                <a:solidFill>
                  <a:schemeClr val="accent1"/>
                </a:solidFill>
                <a:latin typeface="+mj-lt"/>
              </a:rPr>
              <a:t>SINCE RULING</a:t>
            </a:r>
          </a:p>
          <a:p>
            <a:r>
              <a:rPr lang="en-US" sz="1800" dirty="0"/>
              <a:t>18 states have legalized and operational sports betting</a:t>
            </a:r>
          </a:p>
          <a:p>
            <a:r>
              <a:rPr lang="en-US" sz="1800" dirty="0"/>
              <a:t>4 more states have legalized without operations</a:t>
            </a:r>
          </a:p>
          <a:p>
            <a:r>
              <a:rPr lang="en-US" sz="1800" dirty="0"/>
              <a:t>9 more states have active state bills</a:t>
            </a:r>
          </a:p>
          <a:p>
            <a:r>
              <a:rPr lang="en-US" sz="1800" dirty="0"/>
              <a:t>12 more states have failed legislation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xmlns="" id="{2B71AD4F-48C0-4EF8-AFA6-7E2673DF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MSIS 5223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D7506178-583F-4423-9987-AE775F9E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D6FE538-2311-4065-976F-4BE9026260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MSIS 5223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2040447-BBDA-4C18-B81B-B5DA1D4FA8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8" name="Content Placeholder 3" descr="list smart graphic design">
            <a:extLst>
              <a:ext uri="{FF2B5EF4-FFF2-40B4-BE49-F238E27FC236}">
                <a16:creationId xmlns:a16="http://schemas.microsoft.com/office/drawing/2014/main" xmlns="" id="{598C553F-4143-4A91-9E18-950B2D9198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5899694"/>
              </p:ext>
            </p:extLst>
          </p:nvPr>
        </p:nvGraphicFramePr>
        <p:xfrm>
          <a:off x="609600" y="1447800"/>
          <a:ext cx="772668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66724" y="381198"/>
            <a:ext cx="6619875" cy="675926"/>
          </a:xfrm>
        </p:spPr>
        <p:txBody>
          <a:bodyPr/>
          <a:lstStyle/>
          <a:p>
            <a:r>
              <a:rPr lang="en-US" dirty="0"/>
              <a:t>Data - Access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xmlns="" id="{1959AD99-6BDF-4994-BB96-51E4881985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MSIS 5223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The variables of this project: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92B4D1F2-57B4-4296-B895-05D9C201FB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1377831" y="2354109"/>
            <a:ext cx="2638162" cy="959029"/>
            <a:chOff x="2636518" y="3171825"/>
            <a:chExt cx="3168969" cy="514350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xmlns="" id="{B6AD3AED-D5E2-4C29-8755-E4B2ADF9EAC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xmlns="" id="{A6ED6F43-3391-44F1-ACB4-DAB2C01D10B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12" name="Rectangle 2">
            <a:extLst>
              <a:ext uri="{FF2B5EF4-FFF2-40B4-BE49-F238E27FC236}">
                <a16:creationId xmlns:a16="http://schemas.microsoft.com/office/drawing/2014/main" xmlns="" id="{726B5A03-7F87-4174-B569-E5E11B47BD78}"/>
              </a:ext>
            </a:extLst>
          </p:cNvPr>
          <p:cNvSpPr txBox="1">
            <a:spLocks/>
          </p:cNvSpPr>
          <p:nvPr/>
        </p:nvSpPr>
        <p:spPr>
          <a:xfrm>
            <a:off x="2185916" y="2477005"/>
            <a:ext cx="1830077" cy="751231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200" b="1" dirty="0"/>
              <a:t>Identify trends and growth in revenue from sports betting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xmlns="" id="{C96BEBCF-6B37-4CB0-B101-BE4FC27A8A83}"/>
              </a:ext>
            </a:extLst>
          </p:cNvPr>
          <p:cNvSpPr txBox="1">
            <a:spLocks/>
          </p:cNvSpPr>
          <p:nvPr/>
        </p:nvSpPr>
        <p:spPr>
          <a:xfrm>
            <a:off x="1515173" y="3525866"/>
            <a:ext cx="3171562" cy="1555571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n-US" sz="1200" u="sng" dirty="0">
                <a:solidFill>
                  <a:srgbClr val="0563C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https://www.legalsportsreport.com/</a:t>
            </a:r>
            <a:endParaRPr lang="en-US" sz="1200" u="sng" dirty="0">
              <a:solidFill>
                <a:srgbClr val="0563C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Handle</a:t>
            </a:r>
          </a:p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Bet Revenue</a:t>
            </a:r>
          </a:p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Hold %</a:t>
            </a:r>
          </a:p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Taxes</a:t>
            </a:r>
          </a:p>
          <a:p>
            <a:pPr marL="285750">
              <a:spcBef>
                <a:spcPts val="0"/>
              </a:spcBef>
              <a:spcAft>
                <a:spcPts val="1000"/>
              </a:spcAft>
            </a:pPr>
            <a:r>
              <a:rPr lang="en-US" sz="1200" u="sng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https://www.taxadmin.org</a:t>
            </a:r>
            <a:endParaRPr lang="en-US" sz="1200" u="sng" dirty="0">
              <a:solidFill>
                <a:srgbClr val="0070C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Total Tax Revenue</a:t>
            </a:r>
          </a:p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Per Capita Taxes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24C46028-366E-4F67-A5A9-B08CF5110F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5105400" y="2373107"/>
            <a:ext cx="2667000" cy="959028"/>
            <a:chOff x="2673192" y="3171825"/>
            <a:chExt cx="3132295" cy="514350"/>
          </a:xfrm>
        </p:grpSpPr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xmlns="" id="{0B87D64D-964F-46D7-B928-3AA29C95BD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xmlns="" id="{BA2DF9F9-5B5B-4C03-B98F-60F7655E2A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2673192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14" name="Rectangle 2">
            <a:extLst>
              <a:ext uri="{FF2B5EF4-FFF2-40B4-BE49-F238E27FC236}">
                <a16:creationId xmlns:a16="http://schemas.microsoft.com/office/drawing/2014/main" xmlns="" id="{EEE08402-AE66-4BD0-91FE-EE2B207C31A1}"/>
              </a:ext>
            </a:extLst>
          </p:cNvPr>
          <p:cNvSpPr txBox="1">
            <a:spLocks/>
          </p:cNvSpPr>
          <p:nvPr/>
        </p:nvSpPr>
        <p:spPr>
          <a:xfrm>
            <a:off x="5829175" y="2477005"/>
            <a:ext cx="1785938" cy="751231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200" b="1" dirty="0"/>
              <a:t>Prepare a model to evaluate potential revenue in new states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xmlns="" id="{3D120688-CE29-447A-A09D-FA1909809B67}"/>
              </a:ext>
            </a:extLst>
          </p:cNvPr>
          <p:cNvSpPr txBox="1">
            <a:spLocks/>
          </p:cNvSpPr>
          <p:nvPr/>
        </p:nvSpPr>
        <p:spPr>
          <a:xfrm>
            <a:off x="4876800" y="3525866"/>
            <a:ext cx="3048001" cy="1555571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0"/>
              </a:spcBef>
              <a:spcAft>
                <a:spcPts val="1000"/>
              </a:spcAft>
            </a:pPr>
            <a:r>
              <a:rPr lang="en-US" sz="1200" u="sng" dirty="0">
                <a:solidFill>
                  <a:srgbClr val="0563C1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https://www.kff.org/</a:t>
            </a:r>
            <a:endParaRPr lang="en-US" sz="1200" u="sng" dirty="0">
              <a:solidFill>
                <a:srgbClr val="0563C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944118" lvl="2" indent="-285750"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Population demographics</a:t>
            </a:r>
          </a:p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200" u="sng" dirty="0">
                <a:solidFill>
                  <a:srgbClr val="0563C1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10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https://en.wikipedia.org/wiki/List_of_U.S._states_and_territories_by_income</a:t>
            </a:r>
            <a:endParaRPr lang="en-US" sz="1200" u="sng" dirty="0">
              <a:solidFill>
                <a:srgbClr val="0563C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944118" lvl="2"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Data based on age bracket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66724" y="381198"/>
            <a:ext cx="4714875" cy="1142802"/>
          </a:xfrm>
        </p:spPr>
        <p:txBody>
          <a:bodyPr/>
          <a:lstStyle/>
          <a:p>
            <a:r>
              <a:rPr lang="en-US" dirty="0"/>
              <a:t>Data – Consolidation and Cleaning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xmlns="" id="{1959AD99-6BDF-4994-BB96-51E4881985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MSIS 5223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92B4D1F2-57B4-4296-B895-05D9C201FB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562238" y="2362199"/>
            <a:ext cx="3933562" cy="959029"/>
            <a:chOff x="2636518" y="3171825"/>
            <a:chExt cx="3168969" cy="514350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xmlns="" id="{B6AD3AED-D5E2-4C29-8755-E4B2ADF9EAC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xmlns="" id="{A6ED6F43-3391-44F1-ACB4-DAB2C01D10B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12" name="Rectangle 2">
            <a:extLst>
              <a:ext uri="{FF2B5EF4-FFF2-40B4-BE49-F238E27FC236}">
                <a16:creationId xmlns:a16="http://schemas.microsoft.com/office/drawing/2014/main" xmlns="" id="{726B5A03-7F87-4174-B569-E5E11B47BD78}"/>
              </a:ext>
            </a:extLst>
          </p:cNvPr>
          <p:cNvSpPr txBox="1">
            <a:spLocks/>
          </p:cNvSpPr>
          <p:nvPr/>
        </p:nvSpPr>
        <p:spPr>
          <a:xfrm>
            <a:off x="1827514" y="2626194"/>
            <a:ext cx="2274377" cy="66295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Data Consolidation</a:t>
            </a:r>
            <a:endParaRPr lang="en-US" sz="1200" b="1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xmlns="" id="{C96BEBCF-6B37-4CB0-B101-BE4FC27A8A83}"/>
              </a:ext>
            </a:extLst>
          </p:cNvPr>
          <p:cNvSpPr txBox="1">
            <a:spLocks/>
          </p:cNvSpPr>
          <p:nvPr/>
        </p:nvSpPr>
        <p:spPr>
          <a:xfrm>
            <a:off x="562238" y="3550342"/>
            <a:ext cx="3714386" cy="3532760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Most consolidation performed by scripts</a:t>
            </a:r>
          </a:p>
          <a:p>
            <a:pPr marL="944118" lvl="2">
              <a:spcBef>
                <a:spcPts val="0"/>
              </a:spcBef>
              <a:spcAft>
                <a:spcPts val="1000"/>
              </a:spcAft>
            </a:pPr>
            <a:r>
              <a:rPr lang="en-US" sz="105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While gathering data, not after the fact</a:t>
            </a:r>
          </a:p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State Name used as primary key to correctly merge data frames</a:t>
            </a:r>
          </a:p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Removal of U.S. Territories and Washington D.C. done manually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3ECF5D87-E589-470B-8873-4DE6528529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4605168" y="2370922"/>
            <a:ext cx="4078513" cy="959028"/>
            <a:chOff x="2673192" y="3171825"/>
            <a:chExt cx="3132295" cy="514350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xmlns="" id="{755347B5-3F35-440D-BF14-190C7F6B0F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xmlns="" id="{0D4415C4-801F-4720-A1E0-9C8923638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2673192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25" name="Rectangle 2">
            <a:extLst>
              <a:ext uri="{FF2B5EF4-FFF2-40B4-BE49-F238E27FC236}">
                <a16:creationId xmlns:a16="http://schemas.microsoft.com/office/drawing/2014/main" xmlns="" id="{E98DF3E7-C04B-4EA6-9605-B493904DED7B}"/>
              </a:ext>
            </a:extLst>
          </p:cNvPr>
          <p:cNvSpPr txBox="1">
            <a:spLocks/>
          </p:cNvSpPr>
          <p:nvPr/>
        </p:nvSpPr>
        <p:spPr>
          <a:xfrm>
            <a:off x="6149629" y="2626194"/>
            <a:ext cx="2205508" cy="751231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Data Cleaning</a:t>
            </a: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xmlns="" id="{1F452D8D-1C91-4C11-9B37-88EBD668FE29}"/>
              </a:ext>
            </a:extLst>
          </p:cNvPr>
          <p:cNvSpPr txBox="1">
            <a:spLocks/>
          </p:cNvSpPr>
          <p:nvPr/>
        </p:nvSpPr>
        <p:spPr>
          <a:xfrm>
            <a:off x="6149629" y="3309125"/>
            <a:ext cx="3171562" cy="1555571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4904" lvl="1" indent="0">
              <a:spcBef>
                <a:spcPts val="0"/>
              </a:spcBef>
              <a:spcAft>
                <a:spcPts val="1000"/>
              </a:spcAft>
              <a:buNone/>
            </a:pPr>
            <a:endParaRPr lang="en-US" sz="10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xmlns="" id="{C96BEBCF-6B37-4CB0-B101-BE4FC27A8A83}"/>
              </a:ext>
            </a:extLst>
          </p:cNvPr>
          <p:cNvSpPr txBox="1">
            <a:spLocks/>
          </p:cNvSpPr>
          <p:nvPr/>
        </p:nvSpPr>
        <p:spPr>
          <a:xfrm>
            <a:off x="4954782" y="3589233"/>
            <a:ext cx="3714386" cy="3532760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Very few missing values</a:t>
            </a:r>
            <a:endParaRPr lang="en-US" sz="105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Convert scraped data from ‘Character’ to ‘Numeric’</a:t>
            </a:r>
          </a:p>
          <a:p>
            <a:pPr marL="944118" lvl="2"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Performed on every column of data besides State Name</a:t>
            </a:r>
          </a:p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Created two complete data frames to be used for analysis</a:t>
            </a:r>
          </a:p>
          <a:p>
            <a:pPr marL="944118" lvl="2"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200" baseline="300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st</a:t>
            </a:r>
            <a:r>
              <a:rPr lang="en-US" sz="12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data frame related to Sports Gambling Revenues/Taxes</a:t>
            </a:r>
          </a:p>
          <a:p>
            <a:pPr marL="944118" lvl="2"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200" baseline="300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US" sz="12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data frame related to State Demographics</a:t>
            </a:r>
          </a:p>
        </p:txBody>
      </p:sp>
    </p:spTree>
    <p:extLst>
      <p:ext uri="{BB962C8B-B14F-4D97-AF65-F5344CB8AC3E}">
        <p14:creationId xmlns:p14="http://schemas.microsoft.com/office/powerpoint/2010/main" val="395011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66724" y="381198"/>
            <a:ext cx="4714875" cy="1142802"/>
          </a:xfrm>
        </p:spPr>
        <p:txBody>
          <a:bodyPr/>
          <a:lstStyle/>
          <a:p>
            <a:r>
              <a:rPr lang="en-US" dirty="0"/>
              <a:t>Data – Transformation and Reduction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xmlns="" id="{1959AD99-6BDF-4994-BB96-51E4881985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MSIS 5223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92B4D1F2-57B4-4296-B895-05D9C201FB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562238" y="2362199"/>
            <a:ext cx="3933562" cy="959029"/>
            <a:chOff x="2636518" y="3171825"/>
            <a:chExt cx="3168969" cy="514350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xmlns="" id="{B6AD3AED-D5E2-4C29-8755-E4B2ADF9EAC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xmlns="" id="{A6ED6F43-3391-44F1-ACB4-DAB2C01D10B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12" name="Rectangle 2">
            <a:extLst>
              <a:ext uri="{FF2B5EF4-FFF2-40B4-BE49-F238E27FC236}">
                <a16:creationId xmlns:a16="http://schemas.microsoft.com/office/drawing/2014/main" xmlns="" id="{726B5A03-7F87-4174-B569-E5E11B47BD78}"/>
              </a:ext>
            </a:extLst>
          </p:cNvPr>
          <p:cNvSpPr txBox="1">
            <a:spLocks/>
          </p:cNvSpPr>
          <p:nvPr/>
        </p:nvSpPr>
        <p:spPr>
          <a:xfrm>
            <a:off x="1827514" y="2626194"/>
            <a:ext cx="2411417" cy="66295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Data Transformation</a:t>
            </a:r>
            <a:endParaRPr lang="en-US" sz="1200" b="1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xmlns="" id="{C96BEBCF-6B37-4CB0-B101-BE4FC27A8A83}"/>
              </a:ext>
            </a:extLst>
          </p:cNvPr>
          <p:cNvSpPr txBox="1">
            <a:spLocks/>
          </p:cNvSpPr>
          <p:nvPr/>
        </p:nvSpPr>
        <p:spPr>
          <a:xfrm>
            <a:off x="562238" y="3550342"/>
            <a:ext cx="3714386" cy="3532760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Created variables to calculate % of sports betting in relation to total tax</a:t>
            </a:r>
          </a:p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Summed up sports gambling tax per state, per year and merged data frames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3ECF5D87-E589-470B-8873-4DE6528529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4605168" y="2370922"/>
            <a:ext cx="4078513" cy="959028"/>
            <a:chOff x="2673192" y="3171825"/>
            <a:chExt cx="3132295" cy="514350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xmlns="" id="{755347B5-3F35-440D-BF14-190C7F6B0F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xmlns="" id="{0D4415C4-801F-4720-A1E0-9C8923638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2673192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25" name="Rectangle 2">
            <a:extLst>
              <a:ext uri="{FF2B5EF4-FFF2-40B4-BE49-F238E27FC236}">
                <a16:creationId xmlns:a16="http://schemas.microsoft.com/office/drawing/2014/main" xmlns="" id="{E98DF3E7-C04B-4EA6-9605-B493904DED7B}"/>
              </a:ext>
            </a:extLst>
          </p:cNvPr>
          <p:cNvSpPr txBox="1">
            <a:spLocks/>
          </p:cNvSpPr>
          <p:nvPr/>
        </p:nvSpPr>
        <p:spPr>
          <a:xfrm>
            <a:off x="6149629" y="2626194"/>
            <a:ext cx="2205508" cy="751231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Data Reduction</a:t>
            </a: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xmlns="" id="{1F452D8D-1C91-4C11-9B37-88EBD668FE29}"/>
              </a:ext>
            </a:extLst>
          </p:cNvPr>
          <p:cNvSpPr txBox="1">
            <a:spLocks/>
          </p:cNvSpPr>
          <p:nvPr/>
        </p:nvSpPr>
        <p:spPr>
          <a:xfrm>
            <a:off x="6149629" y="3309125"/>
            <a:ext cx="3171562" cy="1555571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4904" lvl="1" indent="0">
              <a:spcBef>
                <a:spcPts val="0"/>
              </a:spcBef>
              <a:spcAft>
                <a:spcPts val="1000"/>
              </a:spcAft>
              <a:buNone/>
            </a:pPr>
            <a:endParaRPr lang="en-US" sz="10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xmlns="" id="{C96BEBCF-6B37-4CB0-B101-BE4FC27A8A83}"/>
              </a:ext>
            </a:extLst>
          </p:cNvPr>
          <p:cNvSpPr txBox="1">
            <a:spLocks/>
          </p:cNvSpPr>
          <p:nvPr/>
        </p:nvSpPr>
        <p:spPr>
          <a:xfrm>
            <a:off x="4954782" y="3589233"/>
            <a:ext cx="3714386" cy="3532760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Removal of Nevada from any further analysis</a:t>
            </a:r>
            <a:endParaRPr lang="en-US" sz="12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Nevada has had legalized gambling since 1949, skewing data significantly</a:t>
            </a:r>
          </a:p>
        </p:txBody>
      </p:sp>
    </p:spTree>
    <p:extLst>
      <p:ext uri="{BB962C8B-B14F-4D97-AF65-F5344CB8AC3E}">
        <p14:creationId xmlns:p14="http://schemas.microsoft.com/office/powerpoint/2010/main" val="4158327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Building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F9973C09-F636-4499-99F3-ECA4BD64B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marL="64008" indent="0">
              <a:buNone/>
            </a:pPr>
            <a:r>
              <a:rPr lang="en-US" sz="2000" b="1" dirty="0" smtClean="0">
                <a:solidFill>
                  <a:schemeClr val="accent1"/>
                </a:solidFill>
              </a:rPr>
              <a:t>Regression</a:t>
            </a:r>
            <a:endParaRPr lang="en-US" sz="2000" b="1" dirty="0">
              <a:solidFill>
                <a:schemeClr val="accent1"/>
              </a:solidFill>
            </a:endParaRPr>
          </a:p>
          <a:p>
            <a:pPr lvl="1"/>
            <a:r>
              <a:rPr lang="en-US" sz="1600" dirty="0" smtClean="0"/>
              <a:t>Simple “baseline” model</a:t>
            </a:r>
          </a:p>
          <a:p>
            <a:pPr lvl="1"/>
            <a:r>
              <a:rPr lang="en-US" sz="1600" dirty="0" smtClean="0"/>
              <a:t>Ability to determine the relative influence of predictor variables on target</a:t>
            </a:r>
          </a:p>
          <a:p>
            <a:pPr lvl="1"/>
            <a:r>
              <a:rPr lang="en-US" sz="1600" dirty="0" smtClean="0"/>
              <a:t>Must assess assumptions</a:t>
            </a:r>
          </a:p>
          <a:p>
            <a:pPr lvl="1"/>
            <a:endParaRPr lang="en-US" sz="1600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xmlns="" id="{5BC5789F-7017-44D1-94D9-F925BFFC8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MSIS 5193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161CB7FE-4BC2-4768-8C6C-F2EDE3AAC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971800"/>
            <a:ext cx="2676525" cy="3457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9212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Building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F9973C09-F636-4499-99F3-ECA4BD64B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91200"/>
          </a:xfrm>
        </p:spPr>
        <p:txBody>
          <a:bodyPr/>
          <a:lstStyle/>
          <a:p>
            <a:pPr marL="64008" indent="0">
              <a:buNone/>
            </a:pPr>
            <a:r>
              <a:rPr lang="en-US" sz="2000" b="1" dirty="0" smtClean="0">
                <a:solidFill>
                  <a:schemeClr val="accent1"/>
                </a:solidFill>
              </a:rPr>
              <a:t>Regression</a:t>
            </a:r>
            <a:endParaRPr lang="en-US" sz="2000" b="1" dirty="0">
              <a:solidFill>
                <a:schemeClr val="accent1"/>
              </a:solidFill>
            </a:endParaRPr>
          </a:p>
          <a:p>
            <a:pPr marL="537210" lvl="1" indent="0">
              <a:buNone/>
            </a:pPr>
            <a:endParaRPr lang="en-US" sz="1600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xmlns="" id="{5BC5789F-7017-44D1-94D9-F925BFFC8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MSIS 5193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161CB7FE-4BC2-4768-8C6C-F2EDE3AAC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756554"/>
            <a:ext cx="5257800" cy="44157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6292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Building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F9973C09-F636-4499-99F3-ECA4BD64B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marL="64008" indent="0">
              <a:buNone/>
            </a:pPr>
            <a:r>
              <a:rPr lang="en-US" sz="2000" b="1" dirty="0" smtClean="0">
                <a:solidFill>
                  <a:schemeClr val="accent1"/>
                </a:solidFill>
              </a:rPr>
              <a:t>Neural Network</a:t>
            </a:r>
            <a:endParaRPr lang="en-US" sz="2000" b="1" dirty="0">
              <a:solidFill>
                <a:schemeClr val="accent1"/>
              </a:solidFill>
            </a:endParaRPr>
          </a:p>
          <a:p>
            <a:pPr lvl="1"/>
            <a:r>
              <a:rPr lang="en-US" sz="1600" dirty="0" smtClean="0"/>
              <a:t>Can handle non-linear data with a large number of inputs</a:t>
            </a:r>
          </a:p>
          <a:p>
            <a:pPr lvl="1"/>
            <a:r>
              <a:rPr lang="en-US" sz="1600" dirty="0" smtClean="0"/>
              <a:t>Model functions as a ‘black-box’</a:t>
            </a:r>
          </a:p>
          <a:p>
            <a:pPr lvl="2"/>
            <a:r>
              <a:rPr lang="en-US" sz="1200" dirty="0" smtClean="0"/>
              <a:t>Hard to see what variables influence results</a:t>
            </a:r>
          </a:p>
          <a:p>
            <a:pPr lvl="1"/>
            <a:r>
              <a:rPr lang="en-US" sz="1600" dirty="0" smtClean="0"/>
              <a:t>Predictor variables must be scaled</a:t>
            </a:r>
            <a:endParaRPr lang="en-US" sz="1200" dirty="0" smtClean="0"/>
          </a:p>
          <a:p>
            <a:pPr lvl="1"/>
            <a:r>
              <a:rPr lang="en-US" sz="1600" dirty="0" smtClean="0"/>
              <a:t>Model is built/tuned by changing activation function, solver, number and size of hidden layers</a:t>
            </a:r>
            <a:endParaRPr lang="en-US" sz="1600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xmlns="" id="{5BC5789F-7017-44D1-94D9-F925BFFC8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MSIS 5193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161CB7FE-4BC2-4768-8C6C-F2EDE3AAC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2438400" y="5181600"/>
            <a:ext cx="40195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4749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167107_Project status report_RVA_v3.potx" id="{4F81F982-6C51-4092-B8D8-4B9E627EB026}" vid="{408BF7D7-5259-4FB8-AB61-68B3FB5EAB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CB47EFB-BDBB-4CE5-A848-1507BE3B7989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16c05727-aa75-4e4a-9b5f-8a80a1165891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1AD0D4C-03C4-489C-932A-66E2D74FA6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DC31EBE-A492-4CE5-9650-1E2C8FDDD7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TotalTime>0</TotalTime>
  <Words>645</Words>
  <Application>Microsoft Office PowerPoint</Application>
  <PresentationFormat>On-screen Show (4:3)</PresentationFormat>
  <Paragraphs>161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Segoe UI</vt:lpstr>
      <vt:lpstr>Times New Roman</vt:lpstr>
      <vt:lpstr>Wingdings 2</vt:lpstr>
      <vt:lpstr>Verve</vt:lpstr>
      <vt:lpstr>Analysis of Sports Gambling in the U.S. </vt:lpstr>
      <vt:lpstr>Overview</vt:lpstr>
      <vt:lpstr>Project Objectives</vt:lpstr>
      <vt:lpstr>Data - Access</vt:lpstr>
      <vt:lpstr>Data – Consolidation and Cleaning</vt:lpstr>
      <vt:lpstr>Data – Transformation and Reduction</vt:lpstr>
      <vt:lpstr>Model Building</vt:lpstr>
      <vt:lpstr>Model Building</vt:lpstr>
      <vt:lpstr>Model Building</vt:lpstr>
      <vt:lpstr>Model Building</vt:lpstr>
      <vt:lpstr>Model Building</vt:lpstr>
      <vt:lpstr>Visualization and Analysis</vt:lpstr>
      <vt:lpstr>Visualization and Analysis</vt:lpstr>
      <vt:lpstr>Visualization and Analysis</vt:lpstr>
      <vt:lpstr>Visualization and Analysis</vt:lpstr>
      <vt:lpstr>Model Results</vt:lpstr>
      <vt:lpstr>Model Results</vt:lpstr>
      <vt:lpstr>Model Results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2020-12-03T14:11:25Z</dcterms:created>
  <dcterms:modified xsi:type="dcterms:W3CDTF">2021-05-03T01:19:20Z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