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: Transforming Information into Understanding" id="{4F946428-192B-0E4F-866F-C09D6DE04CB9}">
          <p14:sldIdLst>
            <p14:sldId id="256"/>
            <p14:sldId id="257"/>
            <p14:sldId id="271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1"/>
    <a:srgbClr val="E92E00"/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6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A09A-B608-DC44-9E80-5F691C3243EB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813E7-3785-B847-A539-D8D1C241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BAEF-4C8F-C24F-B8AB-3736DEFB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45933-8A56-4A46-851A-54AD9901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357-7C53-AD44-BF2C-6FBDE214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69AF-3DEB-ED42-AC34-816DA86A40C0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57E7-E021-E942-A0D8-BE474989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D2BC-0212-CE47-96C3-90B126E8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ADE0-BEF6-BB4F-950F-41256A4D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46500-99BA-034A-A79B-5F4D6332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9D08-D33B-F44C-A858-115E5497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3306-94F6-9C4E-AD3A-CCA1F9C20B19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10AB-E277-734F-A1DF-CC16C16B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8043-05EC-3C4C-9AF6-938B5CA5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61030-B5F2-A640-B73A-69992E90D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A0CA-6708-6B41-ACD4-72FC63EF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5C89-9F08-D247-869B-9DE933F9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66AA-A487-AD4D-9FEF-B92722B09821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C5A1-4424-8C4B-A300-C2A64A03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CAD-C4DA-A743-89AC-55142DBE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D8A-BB1F-1F4F-9619-28930B43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1386-9DFD-2548-A583-DF1D470B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1EB9-09D4-E84A-873E-A916B0D9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0443-19BE-9845-9704-2CB79DD4A3B9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A672-C73E-6B4B-95C7-AE2ACBE8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9992-C90F-0140-BF87-62472BD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4111-987F-A748-BA24-58831362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E1E1-A233-FB40-9C30-7F9E7F87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C526-B29E-FF47-B775-6E5BBBA9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A54-2ADB-3C4A-BC31-B59F2371D2CF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1F65-E671-B841-BCDA-526CA95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89EE-3D14-EC46-9C3B-6CF0EC5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1E33-0052-AE44-831F-8B7B56A1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96D0-0921-E64C-A10E-A12DDBFA5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586FF-FDDE-FF43-B469-2105A382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B79C-0D3A-1649-95BB-5B573D52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2668-0899-C440-907E-E60FADE1DD04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E30C-3FCD-8048-B144-7BB1AB2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5522-5970-984C-A642-BCE543B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319E-764A-074B-8B94-177B79EB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78205-F032-E446-9BAA-847AB5EB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D662D-DBD6-184D-A20B-FF2EF5B9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7EEC-3C77-154A-B7E3-7F650C20D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6583D-EF42-BF46-AD74-A29DF502E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394A-4380-9344-95A0-725BBB32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B1E4-8224-A748-86E5-69481AB928D8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DE18D-FF3E-DB4E-98F1-4E1FD20F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3B75-EDF0-8A40-9D82-EAF938B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12AC-6CB3-114E-B21B-E69581B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7116B-4CFB-0844-AEFA-6C86A87C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E66-9AFA-754A-9A78-6651807A7253}" type="datetime1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6851D-0829-934F-B48C-0CAD27A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8CF9-62F1-6046-AA90-74A0056A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A13B-5B34-9546-B077-0457DF2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28F6-EF1E-D742-B866-097F9550C996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F3C5B-07A1-B944-903F-EADCD5A0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2D12B-221E-A042-AC22-C6A0C941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B274-87D4-8445-B882-A07029B8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EDB2-80EA-F443-8089-E697A3B4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18AE-DC29-7547-AE1B-8516351E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CF44-59FD-924F-B0E0-3244900B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DCDA-D534-5F4D-A18D-AB29C423BD72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788A-1B5D-3948-A88D-09FD1DFE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5E7-2409-3242-B5EC-840590DD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CF92-E47D-D745-90AF-2ED51AE9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1C8A2-72CD-B348-A617-CB2638534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6FEA4-BA20-464F-97FA-8FF1B62FD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C247-0EF9-2247-84C8-FB340C0D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784-9BFA-864F-8E7E-2A11319AC7E8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6B95-9324-9941-BFDC-A555E9A1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0FC2-05B5-EF42-B26F-38F7D27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B72D-E42F-6B4F-A9B1-24C2953E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BCF8-37D4-7F49-8D4D-F2AB6BE3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849CA-FC2D-7046-B95E-DD1A49BF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F655-B78B-524F-9B4A-E9D4157919AA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DA52-C49E-F64D-8A1F-58570723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45BA-6A34-BE49-A7BB-F2B15C6D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DC34-9005-B341-AF2C-DC019497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1950/1*shNOspLyVn_2mvwves9MMA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shapeofdata.files.wordpress.com/2013/07/dtreediagram.png?w=58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dn.arstechnica.net/wp-content/uploads/2016/03/sqlvnosql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EFAD7F-A0CC-3F4B-AC09-3FA748E5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E4E95-BF9C-9045-ADAE-FE95FA2EC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Data Science: Transforming</a:t>
            </a:r>
            <a:br>
              <a:rPr lang="en-US" dirty="0">
                <a:solidFill>
                  <a:srgbClr val="E92E00"/>
                </a:solidFill>
                <a:latin typeface="Sherman Sans" pitchFamily="2" charset="77"/>
              </a:rPr>
            </a:br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Information into Understanding</a:t>
            </a:r>
            <a:endParaRPr lang="en-US" dirty="0">
              <a:solidFill>
                <a:srgbClr val="E92E00"/>
              </a:solidFill>
              <a:latin typeface="Sherman Sa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94581-D34C-2A46-AB9E-672245DD5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1"/>
                </a:solidFill>
                <a:latin typeface="Sherman Sans" pitchFamily="2" charset="77"/>
              </a:rPr>
              <a:t>Ryan French</a:t>
            </a:r>
          </a:p>
          <a:p>
            <a:r>
              <a:rPr lang="en-US" dirty="0">
                <a:solidFill>
                  <a:srgbClr val="404041"/>
                </a:solidFill>
                <a:latin typeface="Sherman Sans" pitchFamily="2" charset="77"/>
              </a:rPr>
              <a:t>Applied Data Science </a:t>
            </a:r>
          </a:p>
          <a:p>
            <a:r>
              <a:rPr lang="en-US" dirty="0">
                <a:solidFill>
                  <a:srgbClr val="404041"/>
                </a:solidFill>
                <a:latin typeface="Sherman Sans" pitchFamily="2" charset="77"/>
              </a:rPr>
              <a:t>Syracuse University</a:t>
            </a:r>
          </a:p>
          <a:p>
            <a:r>
              <a:rPr lang="en-US" dirty="0">
                <a:solidFill>
                  <a:srgbClr val="404041"/>
                </a:solidFill>
                <a:latin typeface="Sherman Sans" pitchFamily="2" charset="77"/>
              </a:rPr>
              <a:t>School of Information Studies</a:t>
            </a:r>
          </a:p>
          <a:p>
            <a:endParaRPr lang="en-US" dirty="0">
              <a:solidFill>
                <a:srgbClr val="404041"/>
              </a:solidFill>
              <a:latin typeface="Sherman Sans" pitchFamily="2" charset="77"/>
            </a:endParaRPr>
          </a:p>
          <a:p>
            <a:endParaRPr lang="en-US" dirty="0">
              <a:solidFill>
                <a:srgbClr val="404041"/>
              </a:solidFill>
              <a:latin typeface="Sherman Sans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6A8D4-BE28-A34C-9D26-11837FD7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23EFE-8E3D-C043-9DB5-4471FB06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7855A-E518-9042-BB73-72423CCFD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4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" descr="Image result for model interpretability trade off">
            <a:extLst>
              <a:ext uri="{FF2B5EF4-FFF2-40B4-BE49-F238E27FC236}">
                <a16:creationId xmlns:a16="http://schemas.microsoft.com/office/drawing/2014/main" id="{F5269A1F-C834-2E45-809A-55079B28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349500"/>
            <a:ext cx="3898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Actionable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Important that insight generated is actionable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Considerations in regard to insights: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The goal of the project</a:t>
            </a:r>
          </a:p>
          <a:p>
            <a:pPr lvl="2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what the stakeholder is interested in </a:t>
            </a:r>
          </a:p>
          <a:p>
            <a:pPr lvl="2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how it can be accomplished (classification vs inference)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The familiarity of the stakeholder with the subject matter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The familiarity of the stakeholder with the data science techniques utilized</a:t>
            </a:r>
          </a:p>
          <a:p>
            <a:r>
              <a:rPr lang="en-US" sz="2500" dirty="0">
                <a:solidFill>
                  <a:srgbClr val="404041"/>
                </a:solidFill>
                <a:effectLst/>
                <a:latin typeface="Sherman Sans" pitchFamily="2" charset="77"/>
              </a:rPr>
              <a:t>Some models are suited for one task over another </a:t>
            </a:r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E80850-EBAC-654E-9982-B947C721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9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E7BBE195-B9C1-B944-8B04-E1C313F9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052" y="1646238"/>
            <a:ext cx="104818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3" name="Picture 11" descr="Random forests | The Shape of Data">
            <a:extLst>
              <a:ext uri="{FF2B5EF4-FFF2-40B4-BE49-F238E27FC236}">
                <a16:creationId xmlns:a16="http://schemas.microsoft.com/office/drawing/2014/main" id="{35535A2F-8D84-0846-A3BC-804E0E0A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12" y="1895161"/>
            <a:ext cx="3475788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Analyzing Crime in Syracuse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Goal of predicting whether or not an arrest will occur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…But also important to know why this prediction is occurring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Support Vector Machine model scored better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But insight is not readily available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Random Forest Model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Slightly less accurate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Much more interpretable, even for non data scientists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For this reason, I preferred the Random Forest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41602-D764-1E45-8548-DA7ABC7A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E7BBE195-B9C1-B944-8B04-E1C313F9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052" y="1646238"/>
            <a:ext cx="104818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Presenting Information &amp; Insight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Advantages of visual presentation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More attractive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Easier to digest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More compact – more data can be packed in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Also more accessible to a wider audience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Text-based callouts to highlight information in visuals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Include text-based  figures and context to back up points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Allows interested parties to review it at their leisure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Appendix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Footers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41602-D764-1E45-8548-DA7ABC7A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29D13-5ED9-1345-B13D-C26FE12F631C}"/>
              </a:ext>
            </a:extLst>
          </p:cNvPr>
          <p:cNvGrpSpPr/>
          <p:nvPr/>
        </p:nvGrpSpPr>
        <p:grpSpPr>
          <a:xfrm>
            <a:off x="8856345" y="1646238"/>
            <a:ext cx="2461895" cy="4530725"/>
            <a:chOff x="8751252" y="1646238"/>
            <a:chExt cx="2461895" cy="453072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C2153B6-EC83-B645-AB4A-9F5B4EEDE4E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52" y="1646238"/>
              <a:ext cx="2461895" cy="221996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88C9FA9-D88C-DD4C-8D46-3C97D607779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4921" y="3935413"/>
              <a:ext cx="2154555" cy="224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94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E7BBE195-B9C1-B944-8B04-E1C313F9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052" y="1646238"/>
            <a:ext cx="104818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Gaming Industry Poster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3725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Collection of visualizations about the gaming industry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Tells a cohesive story about the trends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The rise of Nintendo in the mobile market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Sony’s domination of the current home console generation vs the previous one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How user’s video game reviews compare to those posted by critics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Visually tied together through a retro-digital art style and color theme that fit the subject matter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41602-D764-1E45-8548-DA7ABC7A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A picture containing newspaper, meter, parking, machine&#10;&#10;Description automatically generated">
            <a:extLst>
              <a:ext uri="{FF2B5EF4-FFF2-40B4-BE49-F238E27FC236}">
                <a16:creationId xmlns:a16="http://schemas.microsoft.com/office/drawing/2014/main" id="{CE5313AF-2B36-0543-98F6-EBC9277D3E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8" y="1646256"/>
            <a:ext cx="3611872" cy="45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Ethical Ramifications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Data science has the potential to have a  monumental positive impact on the world at large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But like any tool, it is the wielder who chooses how it is used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Cathy O’Neil’s </a:t>
            </a:r>
            <a:r>
              <a:rPr lang="en-US" sz="2500" i="1" dirty="0">
                <a:solidFill>
                  <a:srgbClr val="404041"/>
                </a:solidFill>
                <a:latin typeface="Sherman Sans" pitchFamily="2" charset="77"/>
              </a:rPr>
              <a:t>Weapons of Math Destruction</a:t>
            </a:r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Provides examples of ethical lapses and consequences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Emphasizes the necessity of human involvement and oversight in the data science process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Mistakes are inevitable, but recognizing them can help to reduce errors and efficiently recover when they do occur </a:t>
            </a:r>
          </a:p>
          <a:p>
            <a:pPr lvl="1"/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Weapons of Math Destruction by O'Neil, Cathy (ebook)">
            <a:extLst>
              <a:ext uri="{FF2B5EF4-FFF2-40B4-BE49-F238E27FC236}">
                <a16:creationId xmlns:a16="http://schemas.microsoft.com/office/drawing/2014/main" id="{22ADDEB4-6A08-CB4E-83F8-E93CC641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47" y="1328963"/>
            <a:ext cx="2736853" cy="42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0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7282-B5A3-5B4A-B6A2-ABED2BBE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9419"/>
            <a:ext cx="9144000" cy="919162"/>
          </a:xfrm>
        </p:spPr>
        <p:txBody>
          <a:bodyPr/>
          <a:lstStyle/>
          <a:p>
            <a:r>
              <a:rPr lang="en-US" b="1" dirty="0">
                <a:solidFill>
                  <a:srgbClr val="E92E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55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A Little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Current MS in Applied Data Science student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Undergraduate degree in Information Management &amp; Technology from the School of Information Studies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Data enthusiast!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Architecting systems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Designing data pipelines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Using data to make decisions</a:t>
            </a:r>
          </a:p>
          <a:p>
            <a:pPr lvl="1"/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801129CF-58B2-D849-9DEF-66E7C502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82562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Using data to make decisions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Heavily multidisciplinary field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Mathematics for model building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Programming for implementation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Subject matter expertise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Originally coined by John W. Tukey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Data analysis should put more emphasis on the scientific method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In the modern silicon era, what would he think now?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hn Tukey - Wikipedia">
            <a:extLst>
              <a:ext uri="{FF2B5EF4-FFF2-40B4-BE49-F238E27FC236}">
                <a16:creationId xmlns:a16="http://schemas.microsoft.com/office/drawing/2014/main" id="{DFE395F2-C979-6049-87B7-0A0F304D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60" y="1727200"/>
            <a:ext cx="2794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MS Applied Data Science Program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85" cy="4351338"/>
          </a:xfrm>
        </p:spPr>
        <p:txBody>
          <a:bodyPr>
            <a:noAutofit/>
          </a:bodyPr>
          <a:lstStyle/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Describe a broad overview of the major practice areas of data science. 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Collect and organize data. 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Identify patterns in data via visualization, statistical analysis, and data mining. 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Develop alternative strategies based on the data.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Develop a plan of action to implement the business decisions derived from the analyses. 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Demonstrate communication skills regarding data and its analysis for managers, IT professionals, programmers, statisticians, and other relevant professionals in their organization. </a:t>
            </a:r>
          </a:p>
          <a:p>
            <a:pPr lvl="0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Synthesize the ethical dimensions of data science practice (e.g., privacy).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4E16C-7B04-B041-9F85-3465823B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4A90-0000-B446-A846-78F63309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Data Collection &amp;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Typically the first step of the Data Science process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Sourcing data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Flat files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Livestreaming data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Collecting data in person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Storing &amp; organization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Method: flat files vs database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Format: CSV vs XML, SQL vs NoSQL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Who will be accessing the data?</a:t>
            </a:r>
          </a:p>
          <a:p>
            <a:pPr lvl="1"/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AD6E894B-52F6-C841-9E7B-D1E39D47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80" y="2547652"/>
            <a:ext cx="5135420" cy="28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EDA &amp; Pattern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Next, examine the data gathered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Shape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Data types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Missing values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What needs to be cleaned or engineered?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Pattern identification through plotting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What does the data look like?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Are there obvious trends?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Is the data intelligible?</a:t>
            </a:r>
          </a:p>
          <a:p>
            <a:pPr lvl="1"/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07A552F-53C1-F842-B67F-B91155CDF9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870075"/>
            <a:ext cx="3200400" cy="36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Predicting App Ratings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Data on Apple app store applications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Content ratings variable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4 categories, each representing an age rating for an app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Easy to interpret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Clear trend that most applications are rated ‘4+’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Current Versions Variable 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Too many categories to view (but not a continuous variable)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Difficult to interpret, no clear trends are apparent</a:t>
            </a:r>
          </a:p>
          <a:p>
            <a:pPr lvl="1"/>
            <a:endParaRPr lang="en-US" sz="25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FA0C4B-308C-E14F-8750-5914D4102316}"/>
              </a:ext>
            </a:extLst>
          </p:cNvPr>
          <p:cNvGrpSpPr/>
          <p:nvPr/>
        </p:nvGrpSpPr>
        <p:grpSpPr>
          <a:xfrm>
            <a:off x="8696960" y="1598454"/>
            <a:ext cx="2570480" cy="4532789"/>
            <a:chOff x="8539471" y="1485986"/>
            <a:chExt cx="2570480" cy="4532789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79C471-3CCF-2E47-B6A3-79B79F14392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9471" y="1485986"/>
              <a:ext cx="2570480" cy="2242965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9F5658D-1784-B84D-997F-E5008212BD2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9471" y="3728965"/>
              <a:ext cx="2570480" cy="2289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7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Data 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Handling missing data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Replace it, remove it, etc.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Removing bad data and outliers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Discretizing or bucketing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Creating dummy variables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Removing unhelpful/unintelligible variables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Part art, part science!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FC2A5081-3DB0-8147-952D-C0CF7779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1454150"/>
            <a:ext cx="4813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22C-2B09-3448-8B5E-7B98A20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92E00"/>
                </a:solidFill>
                <a:latin typeface="Sherman Sans" pitchFamily="2" charset="77"/>
              </a:rPr>
              <a:t>Predicting App Ratings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8052-F321-374B-BE5E-2A85C48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2554" cy="4351338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Variable which contains app’s current version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Removed any versions which contained text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Truncated versions to their major release number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Version 3.1.2 becomes version 3</a:t>
            </a:r>
            <a:r>
              <a:rPr lang="en-US" sz="2500" dirty="0">
                <a:solidFill>
                  <a:srgbClr val="404041"/>
                </a:solidFill>
                <a:effectLst/>
                <a:latin typeface="Sherman Sans" pitchFamily="2" charset="77"/>
              </a:rPr>
              <a:t> </a:t>
            </a:r>
          </a:p>
          <a:p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Created a dummy variable to indicate apps with high ratings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‘1’ for ratings of greater than or equal to 4</a:t>
            </a:r>
          </a:p>
          <a:p>
            <a:pPr lvl="1"/>
            <a:r>
              <a:rPr lang="en-US" sz="2500" dirty="0">
                <a:solidFill>
                  <a:srgbClr val="404041"/>
                </a:solidFill>
                <a:latin typeface="Sherman Sans" pitchFamily="2" charset="77"/>
              </a:rPr>
              <a:t>‘0’ for all other applications</a:t>
            </a:r>
          </a:p>
          <a:p>
            <a:pPr lvl="1"/>
            <a:endParaRPr lang="en-US" sz="2100" dirty="0">
              <a:solidFill>
                <a:srgbClr val="404041"/>
              </a:solidFill>
              <a:latin typeface="Sherman Sans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630E5-9282-ED4A-92E5-A08F7D0CB408}"/>
              </a:ext>
            </a:extLst>
          </p:cNvPr>
          <p:cNvCxnSpPr/>
          <p:nvPr/>
        </p:nvCxnSpPr>
        <p:spPr>
          <a:xfrm>
            <a:off x="838200" y="365125"/>
            <a:ext cx="0" cy="1325563"/>
          </a:xfrm>
          <a:prstGeom prst="line">
            <a:avLst/>
          </a:prstGeom>
          <a:ln w="38100">
            <a:solidFill>
              <a:srgbClr val="E9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1BFE-2173-934F-AE69-68A6B2A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Science: Transforming Information into Understanding 
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C869F-680C-304D-BE35-EDB7E5B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C34-9005-B341-AF2C-DC019497A9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C1D800-3885-AF49-89FB-966B0FD5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07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5658D-1784-B84D-997F-E5008212B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24" y="2041217"/>
            <a:ext cx="3115776" cy="27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910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Sherman Sans</vt:lpstr>
      <vt:lpstr>Office Theme</vt:lpstr>
      <vt:lpstr>Data Science: Transforming Information into Understanding</vt:lpstr>
      <vt:lpstr>A Little Bit About Me…</vt:lpstr>
      <vt:lpstr>What is Data Science?</vt:lpstr>
      <vt:lpstr>MS Applied Data Science Program Objectives</vt:lpstr>
      <vt:lpstr>Data Collection &amp; Organization</vt:lpstr>
      <vt:lpstr>EDA &amp; Pattern Identification</vt:lpstr>
      <vt:lpstr>Predicting App Ratings Project Example</vt:lpstr>
      <vt:lpstr>Data Cleaning &amp; Feature Engineering</vt:lpstr>
      <vt:lpstr>Predicting App Ratings Project Example</vt:lpstr>
      <vt:lpstr>Actionable Insight</vt:lpstr>
      <vt:lpstr>Analyzing Crime in Syracuse Example</vt:lpstr>
      <vt:lpstr>Presenting Information &amp; Insight Visually</vt:lpstr>
      <vt:lpstr>Gaming Industry Poster Project Example</vt:lpstr>
      <vt:lpstr>Ethical Ramifications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Transforming Information into Understanding</dc:title>
  <dc:creator>Ryan Hopkins French</dc:creator>
  <cp:lastModifiedBy>Ryan Hopkins French</cp:lastModifiedBy>
  <cp:revision>57</cp:revision>
  <dcterms:created xsi:type="dcterms:W3CDTF">2020-04-03T16:04:33Z</dcterms:created>
  <dcterms:modified xsi:type="dcterms:W3CDTF">2020-04-06T00:24:42Z</dcterms:modified>
</cp:coreProperties>
</file>