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a5613db4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Important distinction: not all cancelled flights had a departure delay of 0 (can be delayed, then cancelled), these were left untouched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 flight that never flew can not have a flight time or arrival delay and a 0 value allows for analysis without losing other portions of the survey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Departure Delay can account for 93% of the Arrival Delay (mid-air events) - via linear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Flight Distance can account for 95% of the Flight Time (head / tail winds) - via linear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Estimations were used in 338 surveys to provide a value for Arrival Delay, Flight Time: would need to be noted if statistically significant in overall conclusion, allowed for the inclusion of the remainder of the survey data in all statistical analysis</a:t>
            </a:r>
            <a:endParaRPr/>
          </a:p>
        </p:txBody>
      </p:sp>
      <p:sp>
        <p:nvSpPr>
          <p:cNvPr id="127" name="Google Shape;127;g49a5613db4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ad01a393_2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3ad01a393_2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ad01a393_2_5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3ad01a393_2_5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ad01a393_2_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ad01a393_2_3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ad01a393_2_3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3ad01a393_2_3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ad01a393_2_5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3ad01a393_2_5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ad01a393_2_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3ad01a393_2_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ad01a393_2_5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3ad01a393_2_5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ad01a393_2_4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3ad01a393_2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ad01a393_2_4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3ad01a393_2_4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ad01a393_2_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Delaware ranked the lowest among both the destination State and the origin Stats with much lower satisfaction comparing with other States.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The satisfaction levels among most origin States are similar and consistent. 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857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Geographic variables are difficult for airlines to manipulate so the team focus on other variables for in depth analysis. 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3ad01a393_2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ad01a393_2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3ad01a393_2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837612" y="5883275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141412" y="5883275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514012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999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ctrTitle"/>
          </p:nvPr>
        </p:nvSpPr>
        <p:spPr>
          <a:xfrm>
            <a:off x="824850" y="4573825"/>
            <a:ext cx="10542300" cy="204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b="1" lang="en-US" sz="6000">
                <a:solidFill>
                  <a:srgbClr val="FFFFFF"/>
                </a:solidFill>
              </a:rPr>
              <a:t>AIRLINE CUSTOMER</a:t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b="1" lang="en-US" sz="6000">
                <a:solidFill>
                  <a:srgbClr val="FFFFFF"/>
                </a:solidFill>
              </a:rPr>
              <a:t>SATISFACTION ANALYSIS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76900" y="6206300"/>
            <a:ext cx="11038200" cy="91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FFFFFF"/>
                </a:solidFill>
              </a:rPr>
              <a:t>Ryan French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b="1" lang="en-US" sz="2000">
                <a:solidFill>
                  <a:srgbClr val="FFFFFF"/>
                </a:solidFill>
              </a:rPr>
              <a:t>Rebecca LoSurdo, Tanushree Shetty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b="1" lang="en-US" sz="2000">
                <a:solidFill>
                  <a:srgbClr val="FFFFFF"/>
                </a:solidFill>
              </a:rPr>
              <a:t>Abhishek Singh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b="1" lang="en-US" sz="2000">
                <a:solidFill>
                  <a:srgbClr val="FFFFFF"/>
                </a:solidFill>
              </a:rPr>
              <a:t>Zefeng Zhang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DATA CLEANING</a:t>
            </a:r>
            <a:br>
              <a:rPr lang="en-US" sz="3400"/>
            </a:br>
            <a:endParaRPr sz="34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141450" y="2100888"/>
            <a:ext cx="599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missing data fields for Departure Delays are from surveys whose flights were cancelled (Departure Delay = 0)</a:t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88% of the missing data fields for Arrival Delays and Flight Time were from cancelled flights</a:t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(Arrival Delay, Flight Time = 0)</a:t>
            </a:r>
            <a:endParaRPr sz="2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750" y="2025813"/>
            <a:ext cx="40576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1141425" y="4666125"/>
            <a:ext cx="99060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small">
                <a:latin typeface="Century Gothic"/>
                <a:ea typeface="Century Gothic"/>
                <a:cs typeface="Century Gothic"/>
                <a:sym typeface="Century Gothic"/>
              </a:rPr>
              <a:t>388 non-cancelled flights contain blank survey data for </a:t>
            </a:r>
            <a:r>
              <a:rPr lang="en-US" sz="2000" cap="small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Arrival Delay, Flight Time</a:t>
            </a:r>
            <a:endParaRPr sz="2000" cap="small">
              <a:solidFill>
                <a:srgbClr val="FF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cap="small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small">
                <a:latin typeface="Century Gothic"/>
                <a:ea typeface="Century Gothic"/>
                <a:cs typeface="Century Gothic"/>
                <a:sym typeface="Century Gothic"/>
              </a:rPr>
              <a:t>Departure Delay → </a:t>
            </a:r>
            <a:r>
              <a:rPr lang="en-US" sz="2000" cap="small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Arrival Delay </a:t>
            </a:r>
            <a:r>
              <a:rPr lang="en-US" sz="2000" cap="small">
                <a:latin typeface="Century Gothic"/>
                <a:ea typeface="Century Gothic"/>
                <a:cs typeface="Century Gothic"/>
                <a:sym typeface="Century Gothic"/>
              </a:rPr>
              <a:t>(93%)</a:t>
            </a:r>
            <a:endParaRPr sz="2000" cap="small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small">
                <a:latin typeface="Century Gothic"/>
                <a:ea typeface="Century Gothic"/>
                <a:cs typeface="Century Gothic"/>
                <a:sym typeface="Century Gothic"/>
              </a:rPr>
              <a:t>Flight Distance →</a:t>
            </a:r>
            <a:r>
              <a:rPr lang="en-US" sz="2000" cap="small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Flight Time (</a:t>
            </a:r>
            <a:r>
              <a:rPr lang="en-US" sz="2000" cap="small">
                <a:latin typeface="Century Gothic"/>
                <a:ea typeface="Century Gothic"/>
                <a:cs typeface="Century Gothic"/>
                <a:sym typeface="Century Gothic"/>
              </a:rPr>
              <a:t>95%)</a:t>
            </a:r>
            <a:endParaRPr sz="2000" cap="small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ACTIONABLE INSIGHT 1: Airline Status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803150" y="1674450"/>
            <a:ext cx="69630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Status Upgrade: Make it easier for customers to move from Blue to Silver status.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Supported by: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Regression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Association Rules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075" y="1674450"/>
            <a:ext cx="4303775" cy="44976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ACTIONABLE INSIGHT 2: Type of Travel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1141425" y="1674450"/>
            <a:ext cx="69630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 mileage-ticket travellers: Offer a variety of opportunities for customers to acquire miles efficiently so that more flights are taken via earned airline miles.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Supported by: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Regression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Association Rules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325" y="1674448"/>
            <a:ext cx="2943100" cy="4679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1141413" y="3048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ACTIONABLE INSIGHT 3: Arrival Delay</a:t>
            </a:r>
            <a:br>
              <a:rPr lang="en-US"/>
            </a:b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1281225" y="2209800"/>
            <a:ext cx="8314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possible, avoid arrival delays. If they occur, adequately compensate customers.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Supported by: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○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Offer compensation such as meals mileage points, future travel discount.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 the the human factor in air-traffic performance. Using historical data about what causes delays, and develops algorithms that help air-traffic controllers and pilots better manage who's taking off and when, and be able to predict congestion.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300" y="1529525"/>
            <a:ext cx="5970350" cy="4401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6941650" y="1837300"/>
            <a:ext cx="43974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>
                <a:solidFill>
                  <a:schemeClr val="dk1"/>
                </a:solidFill>
              </a:rPr>
              <a:t>Dissatisfaction of women between their teenage and senior years.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Significant difference between women and men between teenage and retirement years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Increase of sexual assaults on flights between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FURTHER RESEARCH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6494725" y="1837300"/>
            <a:ext cx="48444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b="1" lang="en-US">
                <a:solidFill>
                  <a:schemeClr val="dk1"/>
                </a:solidFill>
              </a:rPr>
              <a:t>Dissatisfaction of customers in their retirement years and beyond.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off around 55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 additional 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accessibility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options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8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FURTHER RESEARCH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25" y="1963263"/>
            <a:ext cx="5867400" cy="3533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0" r="0" t="999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>
            <p:ph type="ctrTitle"/>
          </p:nvPr>
        </p:nvSpPr>
        <p:spPr>
          <a:xfrm>
            <a:off x="824850" y="4573825"/>
            <a:ext cx="10542300" cy="204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b="1" lang="en-US" sz="6000">
                <a:solidFill>
                  <a:srgbClr val="FFFFFF"/>
                </a:solidFill>
              </a:rPr>
              <a:t>THANK YOU!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141413" y="609600"/>
            <a:ext cx="9905998" cy="1244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PROJECT OVERVIEW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141413" y="1853754"/>
            <a:ext cx="10192893" cy="418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entury Gothic"/>
              <a:buAutoNum type="arabicPeriod"/>
            </a:pPr>
            <a:r>
              <a:rPr b="1" lang="en-US" sz="20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Explore Airline Customer Satisfaction Surveys</a:t>
            </a:r>
            <a:endParaRPr b="1" sz="20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entury Gothic"/>
              <a:buAutoNum type="romanLcPeriod"/>
            </a:pPr>
            <a:r>
              <a:rPr lang="en-US" sz="20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129889 observances</a:t>
            </a:r>
            <a:endParaRPr sz="20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entury Gothic"/>
              <a:buAutoNum type="romanLcPeriod"/>
            </a:pPr>
            <a:r>
              <a:rPr lang="en-US" sz="20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 variables</a:t>
            </a:r>
            <a:endParaRPr sz="20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entury Gothic"/>
              <a:buAutoNum type="arabicPeriod"/>
            </a:pPr>
            <a:r>
              <a:rPr b="1" lang="en-US" sz="20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 Factors that Drive Satisfaction Level</a:t>
            </a:r>
            <a:endParaRPr b="1" sz="20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entury Gothic"/>
              <a:buAutoNum type="arabicPeriod"/>
            </a:pPr>
            <a:r>
              <a:rPr b="1" lang="en-US" sz="20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Actionable Insights based on the Analysis</a:t>
            </a:r>
            <a:endParaRPr b="1" sz="20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141413" y="609600"/>
            <a:ext cx="99060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BUSINESS QUESTIONS 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141413" y="1853754"/>
            <a:ext cx="101928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entury Gothic"/>
              <a:buAutoNum type="arabicPeriod"/>
            </a:pPr>
            <a:r>
              <a:rPr b="1" lang="en-US" sz="20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variables have the most significant impact on the satisfaction of airline customers?</a:t>
            </a:r>
            <a:endParaRPr b="1" sz="20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entury Gothic"/>
              <a:buAutoNum type="arabicPeriod"/>
            </a:pPr>
            <a:r>
              <a:rPr b="1" lang="en-US" sz="20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of these variables are difficult or impossible to manipulate (ex: what airport a customer flies out of)? </a:t>
            </a:r>
            <a:endParaRPr b="1" sz="20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entury Gothic"/>
              <a:buAutoNum type="arabicPeriod"/>
            </a:pPr>
            <a:r>
              <a:rPr b="1" lang="en-US" sz="20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of these variables are potentially manipulatable to further increase this satisfaction (ex: how quickly a customer accumulates miles) and what possible recommendations can be made from these insights? </a:t>
            </a:r>
            <a:endParaRPr b="1" sz="20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entury Gothic"/>
              <a:buAutoNum type="arabicPeriod"/>
            </a:pPr>
            <a:r>
              <a:rPr b="1" lang="en-US" sz="20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topics could be useful if researched further?</a:t>
            </a:r>
            <a:endParaRPr b="1" sz="20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141413" y="609600"/>
            <a:ext cx="99060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000"/>
              <a:t>UNDERSTANDING THE DATA: Airline Analysis </a:t>
            </a:r>
            <a:endParaRPr sz="3000"/>
          </a:p>
        </p:txBody>
      </p:sp>
      <p:sp>
        <p:nvSpPr>
          <p:cNvPr id="84" name="Google Shape;84;p17"/>
          <p:cNvSpPr txBox="1"/>
          <p:nvPr/>
        </p:nvSpPr>
        <p:spPr>
          <a:xfrm>
            <a:off x="1141425" y="1528850"/>
            <a:ext cx="10192800" cy="5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Airline Status, % of Flight with other Airlines, Airline Code, Airline Name, No. Loyalty Cards, Class, Type of Travel 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25" y="2171450"/>
            <a:ext cx="4476600" cy="44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825" y="2171450"/>
            <a:ext cx="4476600" cy="447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141413" y="609600"/>
            <a:ext cx="99060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000"/>
              <a:t>UNDERSTANDING THE DATA: Flight Analysis </a:t>
            </a:r>
            <a:endParaRPr sz="3000"/>
          </a:p>
        </p:txBody>
      </p:sp>
      <p:sp>
        <p:nvSpPr>
          <p:cNvPr id="92" name="Google Shape;92;p18"/>
          <p:cNvSpPr txBox="1"/>
          <p:nvPr/>
        </p:nvSpPr>
        <p:spPr>
          <a:xfrm>
            <a:off x="1141425" y="1703575"/>
            <a:ext cx="10192800" cy="4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Day of Month, Flight date, Flight time in minutes, Flight Distance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25" y="2238000"/>
            <a:ext cx="4667700" cy="41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850" y="2207225"/>
            <a:ext cx="4375375" cy="4249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141413" y="609600"/>
            <a:ext cx="99060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000"/>
              <a:t>UNDERSTANDING THE DATA: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000"/>
              <a:t>Delay Analysis </a:t>
            </a:r>
            <a:endParaRPr sz="3000"/>
          </a:p>
        </p:txBody>
      </p:sp>
      <p:sp>
        <p:nvSpPr>
          <p:cNvPr id="100" name="Google Shape;100;p19"/>
          <p:cNvSpPr txBox="1"/>
          <p:nvPr/>
        </p:nvSpPr>
        <p:spPr>
          <a:xfrm>
            <a:off x="1141425" y="1659900"/>
            <a:ext cx="101928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Scheduled Departure Hour, Departure Delay in Minutes, Arrival Delay in Minutes, Flight canceled, Arrival Delay greater 5 Mins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425" y="2203075"/>
            <a:ext cx="4572000" cy="45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525" y="2286000"/>
            <a:ext cx="4572000" cy="4489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141413" y="609600"/>
            <a:ext cx="9906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000"/>
              <a:t>UNDERSTANDING THE DATA 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000"/>
              <a:t>-</a:t>
            </a:r>
            <a:r>
              <a:rPr b="1" lang="en-US" sz="3000"/>
              <a:t>Geographic Analysis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Scheduled Departure Hour, Departure Delay in Minutes, Arrival Delay in Minutes, Flight canceled, Arrival Delay greater 5 Mins 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 b="1" sz="3000"/>
          </a:p>
        </p:txBody>
      </p:sp>
      <p:sp>
        <p:nvSpPr>
          <p:cNvPr id="108" name="Google Shape;108;p20"/>
          <p:cNvSpPr txBox="1"/>
          <p:nvPr/>
        </p:nvSpPr>
        <p:spPr>
          <a:xfrm>
            <a:off x="1141413" y="1552353"/>
            <a:ext cx="961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team split all the available variables into five groups and then explored how they affect the target variable i.e. Satisfaction.</a:t>
            </a:r>
            <a:endParaRPr/>
          </a:p>
        </p:txBody>
      </p:sp>
      <p:pic>
        <p:nvPicPr>
          <p:cNvPr descr="https://lh3.googleusercontent.com/iNAcce5T8IBn6ForY8qpVfTIDcyMbKw_JOgNhBxuY68BGXi5eabqaUi9Dzebog0zLW4BIHE1t4wTXsdnvXWgrKnJhrtbN58xLHfoW06juU2reWhx7aXaLsJ8q6zeBKh-qmgsNf-f" id="109" name="Google Shape;10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00" y="2493650"/>
            <a:ext cx="5827200" cy="382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500" y="2493663"/>
            <a:ext cx="6185526" cy="3823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141413" y="609600"/>
            <a:ext cx="9906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000"/>
              <a:t>UNDERSTANDING THE DATA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000"/>
              <a:t>- </a:t>
            </a:r>
            <a:r>
              <a:rPr b="1" lang="en-US" sz="3000"/>
              <a:t>Passenger Demographics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Age, Gender, Year of First Flight, No of Flights p.a., Shopping Amount at Airport, Price Sensitivity, Eating and Drinking at Airport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 b="1" sz="3000"/>
          </a:p>
        </p:txBody>
      </p:sp>
      <p:sp>
        <p:nvSpPr>
          <p:cNvPr id="116" name="Google Shape;116;p21"/>
          <p:cNvSpPr txBox="1"/>
          <p:nvPr/>
        </p:nvSpPr>
        <p:spPr>
          <a:xfrm>
            <a:off x="1141413" y="1552353"/>
            <a:ext cx="961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team split all the available variables into five groups and then explored how they affect the target variable i.e. Satisfaction.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50" y="1795700"/>
            <a:ext cx="5348125" cy="4950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625" y="1795700"/>
            <a:ext cx="5141450" cy="4950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lang="en-US" sz="3600"/>
              <a:t>DATA CLEANING</a:t>
            </a:r>
            <a:br>
              <a:rPr lang="en-US" sz="3400"/>
            </a:br>
            <a:endParaRPr sz="34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141425" y="2172900"/>
            <a:ext cx="10049100" cy="41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Focus #1: Formatting</a:t>
            </a:r>
            <a:endParaRPr b="1" u="sng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 values for our variable of interest (Satisfaction):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	   2		2.5		3		3.5		4		4.5		5	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4.00.5	</a:t>
            </a:r>
            <a:r>
              <a:rPr lang="en-US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4.00.2.00</a:t>
            </a:r>
            <a:endParaRPr>
              <a:solidFill>
                <a:srgbClr val="FF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Impact of non-numerical answers on overall data: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0.002% 	( </a:t>
            </a:r>
            <a:r>
              <a:rPr lang="en-US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</a:t>
            </a:r>
            <a:r>
              <a:rPr lang="en-US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 129889 surveys)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Focus # 2: Missing Data</a:t>
            </a:r>
            <a:endParaRPr b="1" u="sng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 exploratory analysis, some survey fields are empty for: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Departure Delays				Arrival Delays				Flight Time</a:t>
            </a:r>
            <a:endParaRPr>
              <a:solidFill>
                <a:srgbClr val="FF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