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76" r:id="rId6"/>
    <p:sldId id="281" r:id="rId7"/>
    <p:sldId id="277" r:id="rId8"/>
    <p:sldId id="279" r:id="rId9"/>
    <p:sldId id="280" r:id="rId10"/>
    <p:sldId id="273" r:id="rId11"/>
    <p:sldId id="283" r:id="rId12"/>
    <p:sldId id="282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>
        <p:scale>
          <a:sx n="120" d="100"/>
          <a:sy n="120" d="100"/>
        </p:scale>
        <p:origin x="1400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4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7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dd43e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dd43e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1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13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11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91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Key Indicators of</a:t>
            </a:r>
            <a:br>
              <a:rPr lang="en" dirty="0"/>
            </a:br>
            <a:r>
              <a:rPr lang="en" dirty="0"/>
              <a:t>Positive Reviews for iOS Apps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46100" y="3785550"/>
            <a:ext cx="83862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Ryan French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Model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8" y="1017800"/>
            <a:ext cx="8204404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1000 trees</a:t>
            </a:r>
          </a:p>
          <a:p>
            <a:pPr lvl="0"/>
            <a:r>
              <a:rPr lang="en-US" sz="3200" dirty="0"/>
              <a:t>Accuracy: 81.6%</a:t>
            </a:r>
          </a:p>
          <a:p>
            <a:pPr lvl="0"/>
            <a:r>
              <a:rPr lang="en-US" sz="3200" dirty="0"/>
              <a:t>Precision: 78.5</a:t>
            </a:r>
          </a:p>
          <a:p>
            <a:pPr lvl="0"/>
            <a:r>
              <a:rPr lang="en-US" sz="3200" dirty="0"/>
              <a:t>Recall: 79.5% </a:t>
            </a:r>
            <a:endParaRPr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D6AD0-C419-CB40-AD43-BF584C5F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7800"/>
            <a:ext cx="4115494" cy="24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8" y="1017800"/>
            <a:ext cx="8204404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Highly rated applications can be predicted with 81.6% accuracy</a:t>
            </a:r>
          </a:p>
          <a:p>
            <a:r>
              <a:rPr lang="en-US" sz="3200" dirty="0"/>
              <a:t>Review count is negligible except for ~18,000, over which it is negative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Genre is important, ‘Medical’ particularly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effect of Price is negligible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/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3345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0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First company to reach 1 trillion valuation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iOS app store is carefully curated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About 2 million apps available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3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F00-A09B-C840-818E-D9900AFA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9" y="1728450"/>
            <a:ext cx="19177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Sourced from </a:t>
            </a:r>
            <a:r>
              <a:rPr lang="en-US" sz="3200" dirty="0" err="1"/>
              <a:t>Kaggle.com</a:t>
            </a:r>
            <a:endParaRPr lang="en-US" sz="3200" dirty="0"/>
          </a:p>
          <a:p>
            <a:pPr lvl="0"/>
            <a:r>
              <a:rPr lang="en-US" sz="3200" dirty="0"/>
              <a:t>7197 entries</a:t>
            </a:r>
          </a:p>
          <a:p>
            <a:pPr lvl="0"/>
            <a:r>
              <a:rPr lang="en-US" sz="3200" dirty="0"/>
              <a:t>16 columns containing app information</a:t>
            </a:r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4F1C28-3DDA-F14C-8EE9-F1A4FAA6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08" y="3156602"/>
            <a:ext cx="3656584" cy="1412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9DEC1F-A097-1F49-8949-79A188ED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80109"/>
              </p:ext>
            </p:extLst>
          </p:nvPr>
        </p:nvGraphicFramePr>
        <p:xfrm>
          <a:off x="838200" y="321276"/>
          <a:ext cx="7315200" cy="456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867560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0734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07036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4928864"/>
                    </a:ext>
                  </a:extLst>
                </a:gridCol>
              </a:tblGrid>
              <a:tr h="283365"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457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User_rating_ver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 (out of five) for app at current version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17993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track_name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Version number of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91549"/>
                  </a:ext>
                </a:extLst>
              </a:tr>
              <a:tr h="643250">
                <a:tc>
                  <a:txBody>
                    <a:bodyPr/>
                    <a:lstStyle/>
                    <a:p>
                      <a:r>
                        <a:rPr lang="en-US" sz="1200"/>
                        <a:t>size_bytes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Size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applications acceptable audience (4+, 9+,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522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Currency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of money for payment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Prime_genre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Primary genre for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5597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Cost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Sup_devices.num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devices the app supports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77919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Rating_count_tot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ratings for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ipadSc_urls.num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screenshots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2894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Rating_count_ver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Number of ratings for current version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lang.num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languages supported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53159"/>
                  </a:ext>
                </a:extLst>
              </a:tr>
              <a:tr h="827037">
                <a:tc>
                  <a:txBody>
                    <a:bodyPr/>
                    <a:lstStyle/>
                    <a:p>
                      <a:r>
                        <a:rPr lang="en-US" sz="1200"/>
                        <a:t>User_rating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 (out of five) for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vpp_lic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or not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device based licensing enabled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Can highly rated apps be predicted (&gt; 4/5)?</a:t>
            </a:r>
          </a:p>
          <a:p>
            <a:pPr lvl="0"/>
            <a:r>
              <a:rPr lang="en-US" sz="3200" dirty="0"/>
              <a:t>Can we pick out trends that result in highly rated applications?</a:t>
            </a:r>
          </a:p>
          <a:p>
            <a:pPr lvl="0"/>
            <a:r>
              <a:rPr lang="en-US" sz="3200" dirty="0"/>
              <a:t>What are these trends?</a:t>
            </a:r>
            <a:endParaRPr lang="en-US" sz="28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999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 Data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Checked for NA values (none)</a:t>
            </a:r>
          </a:p>
          <a:p>
            <a:pPr lvl="0"/>
            <a:r>
              <a:rPr lang="en-US" sz="3200" dirty="0"/>
              <a:t>Discretized continuous variables</a:t>
            </a:r>
          </a:p>
          <a:p>
            <a:pPr lvl="0"/>
            <a:r>
              <a:rPr lang="en-US" sz="3200" dirty="0"/>
              <a:t>Cut versions to the initial number</a:t>
            </a:r>
          </a:p>
          <a:p>
            <a:pPr lvl="0"/>
            <a:r>
              <a:rPr lang="en-US" sz="3200" dirty="0"/>
              <a:t>Group version numbers over 50 into 50</a:t>
            </a:r>
          </a:p>
          <a:p>
            <a:pPr lvl="0"/>
            <a:r>
              <a:rPr lang="en-US" sz="3200" dirty="0"/>
              <a:t>Created dummy variable for high</a:t>
            </a:r>
          </a:p>
          <a:p>
            <a:pPr marL="114300" lvl="0" indent="0">
              <a:buNone/>
            </a:pPr>
            <a:r>
              <a:rPr lang="en-US" sz="3200" dirty="0"/>
              <a:t>    ratings</a:t>
            </a:r>
            <a:endParaRPr lang="en-US" sz="28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651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Do expensive apps receive high ratings?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2B4CE-ABCE-0741-9238-55618774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34" y="1230236"/>
            <a:ext cx="4341332" cy="3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What genre has the highest percentage of highly rated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4EB840-9009-F147-B837-3A90DD62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43" y="1227207"/>
            <a:ext cx="3682114" cy="33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Do apps with more reviews receive higher ratings?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087273-9EF7-CC48-959A-E8CF23A6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87" y="1229875"/>
            <a:ext cx="3522626" cy="33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53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328</Words>
  <Application>Microsoft Macintosh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Analyzing Key Indicators of Positive Reviews for iOS Apps </vt:lpstr>
      <vt:lpstr>Apple</vt:lpstr>
      <vt:lpstr>The Dataset  </vt:lpstr>
      <vt:lpstr>PowerPoint Presentation</vt:lpstr>
      <vt:lpstr>Problem</vt:lpstr>
      <vt:lpstr>Clean Data</vt:lpstr>
      <vt:lpstr>Do expensive apps receive high ratings?</vt:lpstr>
      <vt:lpstr>What genre has the highest percentage of highly rated apps?</vt:lpstr>
      <vt:lpstr>Do apps with more reviews receive higher ratings?</vt:lpstr>
      <vt:lpstr>Random Forest Model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Conspiracy &amp; Emotion  in Social Media</dc:title>
  <cp:lastModifiedBy>Ryan Hopkins French</cp:lastModifiedBy>
  <cp:revision>31</cp:revision>
  <dcterms:modified xsi:type="dcterms:W3CDTF">2019-04-15T20:25:39Z</dcterms:modified>
</cp:coreProperties>
</file>