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82" r:id="rId6"/>
    <p:sldId id="279" r:id="rId7"/>
    <p:sldId id="273" r:id="rId8"/>
    <p:sldId id="278" r:id="rId9"/>
    <p:sldId id="280" r:id="rId10"/>
    <p:sldId id="283" r:id="rId11"/>
    <p:sldId id="284" r:id="rId12"/>
    <p:sldId id="285" r:id="rId13"/>
    <p:sldId id="288" r:id="rId14"/>
    <p:sldId id="289" r:id="rId15"/>
    <p:sldId id="291" r:id="rId16"/>
    <p:sldId id="286" r:id="rId17"/>
    <p:sldId id="287" r:id="rId18"/>
    <p:sldId id="270" r:id="rId19"/>
    <p:sldId id="26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7483B-29AE-CD41-AF5B-B1DD9F42DC00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E030-43FC-7145-A348-513ACD1F1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E030-43FC-7145-A348-513ACD1F1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5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vs time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E030-43FC-7145-A348-513ACD1F1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vs time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DE030-43FC-7145-A348-513ACD1F1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37EE-C656-644C-A06B-8F82BD36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CFEEF-FB9F-B649-9B25-1D0A35FD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295F-84CB-E74B-AF45-DB8DCEC7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C5D5-908F-7B46-9381-4F2F6BF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B4DA-76B7-D94B-8BEA-16D13C87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B35A-0C36-2C4F-A3D9-9B4F5A8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A98D3-14C6-114D-8467-C462E4C5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80D9-EE4F-ED4A-898F-DB486333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C625-DDB9-8C45-BF91-AE689C57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607A-9B89-5449-B289-0F09A7AC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D3EDA-5529-B946-8FDA-3DBD83DE8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6DB2-BFD0-F845-8A5B-C2B5043E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33B5-54DB-2C4E-92C7-9E29EA4A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B394-6629-3F47-AA38-E799837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81BD-B654-9A46-8DDB-FC4F49DA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80DF-7ED5-AA4E-9BD2-1CD01D8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9896-EF1E-1A45-B29F-689F591D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FC94-FCC6-814F-9E4B-331C0A3C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6D26-E9CB-0D45-8236-DBC535F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F3CA-11F8-EB42-9DAD-3B274B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7ACE-0739-B34C-8CDC-A419F6C0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F786A-7F1B-1549-8D5E-E7B65B5D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234D-C5BE-A44E-A76D-3A55CEE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6F7E-5DC6-0548-A440-19E115F3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7920-D380-1641-9D91-6484682E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37DE-5878-6E47-9239-376A550B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3526-E690-C942-8D98-AD912AA55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C2165-BEB9-D640-A407-FDD7E7E44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4858-40A6-A94D-B8ED-DB9F53C5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940C-BD9A-B641-8F0D-5DF12016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AE8C-BF8F-204B-ACE3-2B2B369A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044F-7907-FC46-9526-C1500B88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18E1-28FA-8F44-81A9-36F29751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9D22-553A-E04B-B59A-9D689040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289F-8502-B441-BD9C-D218FC69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D6367-95D4-CD4C-BB0A-44F7BF720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5D522-2C66-FD43-9486-286CDF01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B12B1-93FE-A94F-871E-2C532AB6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E5C5-E5D4-0343-8D3A-715C46E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B05D-6C79-2744-B570-6F552CF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00498-477D-6640-9D60-750C6F1B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63722-D212-DD4E-9375-29863ED5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F2B9-FCE1-6B45-8F92-570184C7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F038E-263D-5245-90A7-7FD5463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0FCCC-6897-7541-861E-BEE977B8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3CAC-F59A-D147-B9D3-5CAF5EA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FC2-0259-5A45-BF40-5440D76C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09B1-08D8-0A41-9F2E-F9DFE234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E0B93-4EFA-0F4B-8363-3D06FA2D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290A-5679-C54D-BB0B-58DB25D2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2DA5-F3A2-E648-8516-8A60F3EE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6F22-C940-B546-9B72-7062DC9E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43CA-9361-9647-978D-287AC744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E1094-6981-134A-8202-6B0DCAC46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9D95-6794-A44D-8414-E1514727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2435-48C7-3844-991D-83BD3F0E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41C78-EE36-8C46-B52B-456AB2F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1C31D-3182-954F-A949-6039395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38C8E-4DDA-2947-BB83-F1AE3825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B90E-CB17-5842-92C7-2AFF3B86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8B9-AEFD-E44A-929D-AE7C182E8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E608-29E4-9142-A567-BC82261B5EE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0D2E-69F8-CF44-BD17-F24B1947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B6FB-5E07-7742-A9DB-3B80F1F29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044A-4605-E34E-AD2B-1868FBDA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eti.berkeley.edu/frb121102/technic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2E4A5A-0ACB-DB47-91B5-63B0EED3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6" y="3644900"/>
            <a:ext cx="3399367" cy="254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69AC6-6BA1-C248-8528-09203F2FE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3644899"/>
            <a:ext cx="3399368" cy="25495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150061-67B8-1F4E-8477-8FB8C73C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78" y="1090610"/>
            <a:ext cx="3399367" cy="2549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E09E6-FCF8-DA4B-B1C2-5849BC313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474" y="1090610"/>
            <a:ext cx="3399367" cy="254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EC0539-5156-5B46-B729-BDAFDF5ADC22}"/>
              </a:ext>
            </a:extLst>
          </p:cNvPr>
          <p:cNvSpPr txBox="1"/>
          <p:nvPr/>
        </p:nvSpPr>
        <p:spPr>
          <a:xfrm>
            <a:off x="177800" y="2046970"/>
            <a:ext cx="9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– </a:t>
            </a:r>
          </a:p>
          <a:p>
            <a:r>
              <a:rPr lang="en-US" dirty="0"/>
              <a:t>Lived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04DC5-D9DB-EF4D-8124-54963D62F632}"/>
              </a:ext>
            </a:extLst>
          </p:cNvPr>
          <p:cNvSpPr txBox="1"/>
          <p:nvPr/>
        </p:nvSpPr>
        <p:spPr>
          <a:xfrm>
            <a:off x="177800" y="4596496"/>
            <a:ext cx="9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– </a:t>
            </a:r>
          </a:p>
          <a:p>
            <a:r>
              <a:rPr lang="en-US" dirty="0"/>
              <a:t>Lived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8AA95-83AE-5D41-917B-170B2C258D67}"/>
              </a:ext>
            </a:extLst>
          </p:cNvPr>
          <p:cNvSpPr txBox="1"/>
          <p:nvPr/>
        </p:nvSpPr>
        <p:spPr>
          <a:xfrm>
            <a:off x="5704406" y="716513"/>
            <a:ext cx="13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Narrowband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9B8DF-E74B-8941-A87F-B0FAC56F3CD1}"/>
              </a:ext>
            </a:extLst>
          </p:cNvPr>
          <p:cNvSpPr txBox="1"/>
          <p:nvPr/>
        </p:nvSpPr>
        <p:spPr>
          <a:xfrm>
            <a:off x="1983311" y="718896"/>
            <a:ext cx="12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Broadband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374A0-4D1D-F344-9457-0677A42B7F90}"/>
              </a:ext>
            </a:extLst>
          </p:cNvPr>
          <p:cNvSpPr txBox="1"/>
          <p:nvPr/>
        </p:nvSpPr>
        <p:spPr>
          <a:xfrm>
            <a:off x="8812174" y="890943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 x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res = 64 μs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 res = 4.53 MHz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DD3A2-AFE5-FB4E-964D-DAB6C5E0F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447" y="2829936"/>
            <a:ext cx="3078655" cy="2308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D0726-65F8-684E-AEA8-5380B558329B}"/>
              </a:ext>
            </a:extLst>
          </p:cNvPr>
          <p:cNvSpPr txBox="1"/>
          <p:nvPr/>
        </p:nvSpPr>
        <p:spPr>
          <a:xfrm>
            <a:off x="9508360" y="2460604"/>
            <a:ext cx="74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B69AB2-5A64-624A-8BC0-85074D2815D5}"/>
              </a:ext>
            </a:extLst>
          </p:cNvPr>
          <p:cNvSpPr/>
          <p:nvPr/>
        </p:nvSpPr>
        <p:spPr>
          <a:xfrm>
            <a:off x="9228083" y="2974428"/>
            <a:ext cx="1250731" cy="94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D57F1F-D70B-BF4F-A3CA-CCA2A82E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D45B06B-034A-8843-BFC6-00CDF9B6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56EFE-18E3-E54B-AF4C-D6190C0D95D8}"/>
              </a:ext>
            </a:extLst>
          </p:cNvPr>
          <p:cNvSpPr txBox="1"/>
          <p:nvPr/>
        </p:nvSpPr>
        <p:spPr>
          <a:xfrm>
            <a:off x="5090531" y="624933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SLNB, no noise</a:t>
            </a:r>
          </a:p>
        </p:txBody>
      </p:sp>
    </p:spTree>
    <p:extLst>
      <p:ext uri="{BB962C8B-B14F-4D97-AF65-F5344CB8AC3E}">
        <p14:creationId xmlns:p14="http://schemas.microsoft.com/office/powerpoint/2010/main" val="401119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D3C138E-5919-B144-AAE6-91D9F352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0B683CA-FCF6-9645-8EE1-847DA085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BBEAF-EECB-354F-8613-064BCC9C08DF}"/>
              </a:ext>
            </a:extLst>
          </p:cNvPr>
          <p:cNvSpPr txBox="1"/>
          <p:nvPr/>
        </p:nvSpPr>
        <p:spPr>
          <a:xfrm>
            <a:off x="5508702" y="624932"/>
            <a:ext cx="11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noise</a:t>
            </a:r>
          </a:p>
        </p:txBody>
      </p:sp>
    </p:spTree>
    <p:extLst>
      <p:ext uri="{BB962C8B-B14F-4D97-AF65-F5344CB8AC3E}">
        <p14:creationId xmlns:p14="http://schemas.microsoft.com/office/powerpoint/2010/main" val="42346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E9507CD-5B14-2645-96A9-F2E76029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4073D8D-CBC2-CC44-A32E-DDDA5987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F3915-F7D9-8642-B414-405610FC1F9C}"/>
              </a:ext>
            </a:extLst>
          </p:cNvPr>
          <p:cNvSpPr txBox="1"/>
          <p:nvPr/>
        </p:nvSpPr>
        <p:spPr>
          <a:xfrm>
            <a:off x="5564458" y="669537"/>
            <a:ext cx="106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slnb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1DC2-B39B-AF4B-9E1B-98EA921689F2}"/>
              </a:ext>
            </a:extLst>
          </p:cNvPr>
          <p:cNvSpPr txBox="1"/>
          <p:nvPr/>
        </p:nvSpPr>
        <p:spPr>
          <a:xfrm>
            <a:off x="9835377" y="1027718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SNR </a:t>
            </a:r>
            <a:r>
              <a:rPr lang="en-US" dirty="0" err="1"/>
              <a:t>slnb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3AF26-2305-B846-A24E-CC150122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25799"/>
              </p:ext>
            </p:extLst>
          </p:nvPr>
        </p:nvGraphicFramePr>
        <p:xfrm>
          <a:off x="228738" y="1427596"/>
          <a:ext cx="9304002" cy="506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67">
                  <a:extLst>
                    <a:ext uri="{9D8B030D-6E8A-4147-A177-3AD203B41FA5}">
                      <a16:colId xmlns:a16="http://schemas.microsoft.com/office/drawing/2014/main" val="2326482925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488410290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63176941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75428309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480053297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239784017"/>
                    </a:ext>
                  </a:extLst>
                </a:gridCol>
              </a:tblGrid>
              <a:tr h="68196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5743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48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0.88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074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389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37947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3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1D99A0-BDBE-5D4F-8A2A-96B8005262DB}"/>
              </a:ext>
            </a:extLst>
          </p:cNvPr>
          <p:cNvSpPr txBox="1"/>
          <p:nvPr/>
        </p:nvSpPr>
        <p:spPr>
          <a:xfrm>
            <a:off x="228738" y="74907"/>
            <a:ext cx="370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= 0.21</a:t>
            </a:r>
          </a:p>
          <a:p>
            <a:r>
              <a:rPr lang="en-US" sz="2400" dirty="0"/>
              <a:t>Epochs = 10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Total Accuracy = 73%, </a:t>
            </a:r>
            <a:r>
              <a:rPr lang="en-US" sz="2400" dirty="0">
                <a:solidFill>
                  <a:srgbClr val="FF0000"/>
                </a:solidFill>
              </a:rPr>
              <a:t>77%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B0E91-C106-1848-8964-3776C3D5E1F7}"/>
              </a:ext>
            </a:extLst>
          </p:cNvPr>
          <p:cNvSpPr/>
          <p:nvPr/>
        </p:nvSpPr>
        <p:spPr>
          <a:xfrm>
            <a:off x="10340687" y="134692"/>
            <a:ext cx="172994" cy="17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A991-6C23-B647-B0C3-F86D0C3E90B4}"/>
              </a:ext>
            </a:extLst>
          </p:cNvPr>
          <p:cNvSpPr/>
          <p:nvPr/>
        </p:nvSpPr>
        <p:spPr>
          <a:xfrm>
            <a:off x="10340687" y="459546"/>
            <a:ext cx="172994" cy="172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2DA-C9E8-9B4C-896C-8C5CF920562D}"/>
              </a:ext>
            </a:extLst>
          </p:cNvPr>
          <p:cNvSpPr txBox="1"/>
          <p:nvPr/>
        </p:nvSpPr>
        <p:spPr>
          <a:xfrm>
            <a:off x="10556929" y="74907"/>
            <a:ext cx="179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test data</a:t>
            </a:r>
          </a:p>
          <a:p>
            <a:r>
              <a:rPr lang="en-US" sz="1600" dirty="0"/>
              <a:t>=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12D46-4002-4C41-84AA-6BAD07DCDCEC}"/>
              </a:ext>
            </a:extLst>
          </p:cNvPr>
          <p:cNvSpPr txBox="1"/>
          <p:nvPr/>
        </p:nvSpPr>
        <p:spPr>
          <a:xfrm>
            <a:off x="4067504" y="74907"/>
            <a:ext cx="489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vs Predicted Classification Table</a:t>
            </a:r>
          </a:p>
          <a:p>
            <a:r>
              <a:rPr lang="en-US" sz="2000" dirty="0"/>
              <a:t>*Increased SNR </a:t>
            </a:r>
            <a:r>
              <a:rPr lang="en-US" sz="2000" dirty="0" err="1"/>
              <a:t>slnb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A8E4-E486-DE41-A647-576BEA7BB2B8}"/>
              </a:ext>
            </a:extLst>
          </p:cNvPr>
          <p:cNvSpPr txBox="1"/>
          <p:nvPr/>
        </p:nvSpPr>
        <p:spPr>
          <a:xfrm>
            <a:off x="751631" y="1394708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5CCBC-E0C6-7C4A-AAEC-CE9D3DEFB360}"/>
              </a:ext>
            </a:extLst>
          </p:cNvPr>
          <p:cNvSpPr txBox="1"/>
          <p:nvPr/>
        </p:nvSpPr>
        <p:spPr>
          <a:xfrm>
            <a:off x="228738" y="17640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14813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3AF26-2305-B846-A24E-CC150122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88518"/>
              </p:ext>
            </p:extLst>
          </p:nvPr>
        </p:nvGraphicFramePr>
        <p:xfrm>
          <a:off x="228738" y="1427596"/>
          <a:ext cx="9304002" cy="506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67">
                  <a:extLst>
                    <a:ext uri="{9D8B030D-6E8A-4147-A177-3AD203B41FA5}">
                      <a16:colId xmlns:a16="http://schemas.microsoft.com/office/drawing/2014/main" val="2326482925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488410290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63176941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75428309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480053297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239784017"/>
                    </a:ext>
                  </a:extLst>
                </a:gridCol>
              </a:tblGrid>
              <a:tr h="68196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5743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48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074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0.98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389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37947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0.03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3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1D99A0-BDBE-5D4F-8A2A-96B8005262DB}"/>
              </a:ext>
            </a:extLst>
          </p:cNvPr>
          <p:cNvSpPr txBox="1"/>
          <p:nvPr/>
        </p:nvSpPr>
        <p:spPr>
          <a:xfrm>
            <a:off x="228738" y="74907"/>
            <a:ext cx="370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= 0.0</a:t>
            </a:r>
          </a:p>
          <a:p>
            <a:r>
              <a:rPr lang="en-US" sz="2400" dirty="0"/>
              <a:t>Epochs = 89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Total Accuracy = 81%, </a:t>
            </a:r>
            <a:r>
              <a:rPr lang="en-US" sz="24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B0E91-C106-1848-8964-3776C3D5E1F7}"/>
              </a:ext>
            </a:extLst>
          </p:cNvPr>
          <p:cNvSpPr/>
          <p:nvPr/>
        </p:nvSpPr>
        <p:spPr>
          <a:xfrm>
            <a:off x="10340687" y="134692"/>
            <a:ext cx="172994" cy="17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A991-6C23-B647-B0C3-F86D0C3E90B4}"/>
              </a:ext>
            </a:extLst>
          </p:cNvPr>
          <p:cNvSpPr/>
          <p:nvPr/>
        </p:nvSpPr>
        <p:spPr>
          <a:xfrm>
            <a:off x="10340687" y="459546"/>
            <a:ext cx="172994" cy="172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2DA-C9E8-9B4C-896C-8C5CF920562D}"/>
              </a:ext>
            </a:extLst>
          </p:cNvPr>
          <p:cNvSpPr txBox="1"/>
          <p:nvPr/>
        </p:nvSpPr>
        <p:spPr>
          <a:xfrm>
            <a:off x="10556929" y="74907"/>
            <a:ext cx="179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test data</a:t>
            </a:r>
          </a:p>
          <a:p>
            <a:r>
              <a:rPr lang="en-US" sz="1600" dirty="0"/>
              <a:t>=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12D46-4002-4C41-84AA-6BAD07DCDCEC}"/>
              </a:ext>
            </a:extLst>
          </p:cNvPr>
          <p:cNvSpPr txBox="1"/>
          <p:nvPr/>
        </p:nvSpPr>
        <p:spPr>
          <a:xfrm>
            <a:off x="4067504" y="74907"/>
            <a:ext cx="489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vs Predicted Classification Table</a:t>
            </a:r>
          </a:p>
          <a:p>
            <a:r>
              <a:rPr lang="en-US" sz="2000" dirty="0"/>
              <a:t>*Increased SNR </a:t>
            </a:r>
            <a:r>
              <a:rPr lang="en-US" sz="2000" dirty="0" err="1"/>
              <a:t>slnb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A8E4-E486-DE41-A647-576BEA7BB2B8}"/>
              </a:ext>
            </a:extLst>
          </p:cNvPr>
          <p:cNvSpPr txBox="1"/>
          <p:nvPr/>
        </p:nvSpPr>
        <p:spPr>
          <a:xfrm>
            <a:off x="751631" y="1394708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5CCBC-E0C6-7C4A-AAEC-CE9D3DEFB360}"/>
              </a:ext>
            </a:extLst>
          </p:cNvPr>
          <p:cNvSpPr txBox="1"/>
          <p:nvPr/>
        </p:nvSpPr>
        <p:spPr>
          <a:xfrm>
            <a:off x="228738" y="17640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02337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8176E-9A03-C84C-AF83-3B57B277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617" y="4201767"/>
            <a:ext cx="2877383" cy="215803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674349-6935-1448-9829-E9BDCD340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98" y="4201767"/>
            <a:ext cx="2877383" cy="215803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EC1CA-9B9E-A34B-8DE2-37A681A7E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6" y="0"/>
            <a:ext cx="6492346" cy="4869260"/>
          </a:xfrm>
          <a:prstGeom prst="rect">
            <a:avLst/>
          </a:prstGeom>
        </p:spPr>
      </p:pic>
      <p:pic>
        <p:nvPicPr>
          <p:cNvPr id="3" name="Picture 2" descr="A close up of a computer&#10;&#10;Description automatically generated">
            <a:extLst>
              <a:ext uri="{FF2B5EF4-FFF2-40B4-BE49-F238E27FC236}">
                <a16:creationId xmlns:a16="http://schemas.microsoft.com/office/drawing/2014/main" id="{D12E3EE7-220E-6E4E-91C2-E5F9051FC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187" y="498196"/>
            <a:ext cx="4608860" cy="34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8176E-9A03-C84C-AF83-3B57B277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96" y="3429000"/>
            <a:ext cx="4237466" cy="317809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8674349-6935-1448-9829-E9BDCD340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99" y="250901"/>
            <a:ext cx="4237463" cy="317809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0E37B-66BB-B749-B9C0-A04B0FD1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18" y="946807"/>
            <a:ext cx="6619178" cy="4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2A46EDE-0299-CA43-BF50-99C49F15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12075"/>
            <a:ext cx="6711793" cy="5033845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2BAF6B0-0D3F-754B-AD85-0CA07BD5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95" y="250901"/>
            <a:ext cx="4237467" cy="317810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0E78723-84BF-8E40-8B14-6D6CB358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94" y="3428998"/>
            <a:ext cx="4237468" cy="31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F36AD-BBEE-B345-82E4-485110BD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12" y="921992"/>
            <a:ext cx="6787376" cy="45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3A2D-0952-2340-A114-F775EA78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Incorporate real-world data (FRB 121102) </a:t>
            </a:r>
            <a:r>
              <a:rPr lang="en-US" dirty="0">
                <a:hlinkClick r:id="rId2"/>
              </a:rPr>
              <a:t>http://seti.berkeley.edu/frb121102/technical.html</a:t>
            </a:r>
            <a:endParaRPr lang="en-US" dirty="0"/>
          </a:p>
          <a:p>
            <a:r>
              <a:rPr lang="en-US" dirty="0"/>
              <a:t>Split up data arrays to fit into network</a:t>
            </a:r>
          </a:p>
          <a:p>
            <a:r>
              <a:rPr lang="en-US" dirty="0"/>
              <a:t>Using smoothing techniques outlined by Akshay in jupyter notebook to identify label bursts for training</a:t>
            </a:r>
          </a:p>
        </p:txBody>
      </p:sp>
    </p:spTree>
    <p:extLst>
      <p:ext uri="{BB962C8B-B14F-4D97-AF65-F5344CB8AC3E}">
        <p14:creationId xmlns:p14="http://schemas.microsoft.com/office/powerpoint/2010/main" val="10785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242F8F-CA8C-0645-8675-64BD7F956029}"/>
                  </a:ext>
                </a:extLst>
              </p:cNvPr>
              <p:cNvSpPr txBox="1"/>
              <p:nvPr/>
            </p:nvSpPr>
            <p:spPr>
              <a:xfrm>
                <a:off x="8204200" y="4470400"/>
                <a:ext cx="32448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 = 128 x 128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channels =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12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 filter = 7 (conv), 4 (pool)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stride = 1 (conv), 2 (pool)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padding = none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242F8F-CA8C-0645-8675-64BD7F95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0" y="4470400"/>
                <a:ext cx="3244850" cy="1477328"/>
              </a:xfrm>
              <a:prstGeom prst="rect">
                <a:avLst/>
              </a:prstGeom>
              <a:blipFill>
                <a:blip r:embed="rId2"/>
                <a:stretch>
                  <a:fillRect l="-778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2753BC-CD71-D142-82D0-5177B8E5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7" y="165724"/>
            <a:ext cx="95504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4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9CCE0B-5B7F-F441-A75A-D66FEEDE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34" y="488092"/>
            <a:ext cx="3764692" cy="282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C0E4F5-BB47-2E45-9FA6-EF729D0A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29" y="488092"/>
            <a:ext cx="3764692" cy="282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866F2-A4E9-0D47-BD61-A61BB8A0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4" y="3598906"/>
            <a:ext cx="3764692" cy="2823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267E25-C621-C745-B3D7-F89F516A8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728" y="3598905"/>
            <a:ext cx="3764694" cy="2823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E6E3C0-7290-AE41-8483-1D2B4ADC0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421" y="2017240"/>
            <a:ext cx="3764692" cy="2823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01D547-70A8-FD41-B6FD-A4754E161C31}"/>
              </a:ext>
            </a:extLst>
          </p:cNvPr>
          <p:cNvSpPr txBox="1"/>
          <p:nvPr/>
        </p:nvSpPr>
        <p:spPr>
          <a:xfrm>
            <a:off x="180545" y="118760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+ RFI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87EE1-3AC8-794E-8F70-1747FBCBFFF0}"/>
              </a:ext>
            </a:extLst>
          </p:cNvPr>
          <p:cNvSpPr txBox="1"/>
          <p:nvPr/>
        </p:nvSpPr>
        <p:spPr>
          <a:xfrm>
            <a:off x="9539416" y="152348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pulse</a:t>
            </a:r>
          </a:p>
        </p:txBody>
      </p:sp>
    </p:spTree>
    <p:extLst>
      <p:ext uri="{BB962C8B-B14F-4D97-AF65-F5344CB8AC3E}">
        <p14:creationId xmlns:p14="http://schemas.microsoft.com/office/powerpoint/2010/main" val="15321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2E51713-B0C0-944B-9974-28EEC3BA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39" y="443120"/>
            <a:ext cx="6874476" cy="4582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0A842-E726-1240-9954-2E1053192B1B}"/>
              </a:ext>
            </a:extLst>
          </p:cNvPr>
          <p:cNvSpPr txBox="1"/>
          <p:nvPr/>
        </p:nvSpPr>
        <p:spPr>
          <a:xfrm>
            <a:off x="7672693" y="790833"/>
            <a:ext cx="3435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4,000 data points (no noise)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1,000/class x 4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 = 1e-5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= 92%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SGD = 94%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entropy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classification than MSE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E95E4-B895-C44D-B185-6F9421881E89}"/>
              </a:ext>
            </a:extLst>
          </p:cNvPr>
          <p:cNvSpPr txBox="1"/>
          <p:nvPr/>
        </p:nvSpPr>
        <p:spPr>
          <a:xfrm>
            <a:off x="729049" y="5214551"/>
            <a:ext cx="449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Adaptive Movement Estimation (Adam)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Computes adaptive learning rates for different parameters from estimates of the first and second moments of the gradients.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FEED-D772-4247-816B-9F3D2274D7AA}"/>
              </a:ext>
            </a:extLst>
          </p:cNvPr>
          <p:cNvSpPr txBox="1"/>
          <p:nvPr/>
        </p:nvSpPr>
        <p:spPr>
          <a:xfrm>
            <a:off x="5782963" y="5214551"/>
            <a:ext cx="4942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Gradient Decent (SGD)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Maintains a single learning rate for all weight updates. Learning rate does not change during training. </a:t>
            </a:r>
          </a:p>
        </p:txBody>
      </p:sp>
    </p:spTree>
    <p:extLst>
      <p:ext uri="{BB962C8B-B14F-4D97-AF65-F5344CB8AC3E}">
        <p14:creationId xmlns:p14="http://schemas.microsoft.com/office/powerpoint/2010/main" val="13157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94FE7A40-02D3-8945-BFF5-8FD0FEBC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18" y="396076"/>
            <a:ext cx="6824765" cy="45498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BE6A9D-442A-F143-8FEF-B93C8D10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09104"/>
              </p:ext>
            </p:extLst>
          </p:nvPr>
        </p:nvGraphicFramePr>
        <p:xfrm>
          <a:off x="1066652" y="5169230"/>
          <a:ext cx="10505238" cy="111252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886180740"/>
                    </a:ext>
                  </a:extLst>
                </a:gridCol>
                <a:gridCol w="472965">
                  <a:extLst>
                    <a:ext uri="{9D8B030D-6E8A-4147-A177-3AD203B41FA5}">
                      <a16:colId xmlns:a16="http://schemas.microsoft.com/office/drawing/2014/main" val="3848820012"/>
                    </a:ext>
                  </a:extLst>
                </a:gridCol>
                <a:gridCol w="430925">
                  <a:extLst>
                    <a:ext uri="{9D8B030D-6E8A-4147-A177-3AD203B41FA5}">
                      <a16:colId xmlns:a16="http://schemas.microsoft.com/office/drawing/2014/main" val="1295913565"/>
                    </a:ext>
                  </a:extLst>
                </a:gridCol>
                <a:gridCol w="462455">
                  <a:extLst>
                    <a:ext uri="{9D8B030D-6E8A-4147-A177-3AD203B41FA5}">
                      <a16:colId xmlns:a16="http://schemas.microsoft.com/office/drawing/2014/main" val="3759711821"/>
                    </a:ext>
                  </a:extLst>
                </a:gridCol>
                <a:gridCol w="430924">
                  <a:extLst>
                    <a:ext uri="{9D8B030D-6E8A-4147-A177-3AD203B41FA5}">
                      <a16:colId xmlns:a16="http://schemas.microsoft.com/office/drawing/2014/main" val="3924007124"/>
                    </a:ext>
                  </a:extLst>
                </a:gridCol>
                <a:gridCol w="430924">
                  <a:extLst>
                    <a:ext uri="{9D8B030D-6E8A-4147-A177-3AD203B41FA5}">
                      <a16:colId xmlns:a16="http://schemas.microsoft.com/office/drawing/2014/main" val="1904261343"/>
                    </a:ext>
                  </a:extLst>
                </a:gridCol>
                <a:gridCol w="430924">
                  <a:extLst>
                    <a:ext uri="{9D8B030D-6E8A-4147-A177-3AD203B41FA5}">
                      <a16:colId xmlns:a16="http://schemas.microsoft.com/office/drawing/2014/main" val="3974242753"/>
                    </a:ext>
                  </a:extLst>
                </a:gridCol>
                <a:gridCol w="430924">
                  <a:extLst>
                    <a:ext uri="{9D8B030D-6E8A-4147-A177-3AD203B41FA5}">
                      <a16:colId xmlns:a16="http://schemas.microsoft.com/office/drawing/2014/main" val="2380255050"/>
                    </a:ext>
                  </a:extLst>
                </a:gridCol>
                <a:gridCol w="451945">
                  <a:extLst>
                    <a:ext uri="{9D8B030D-6E8A-4147-A177-3AD203B41FA5}">
                      <a16:colId xmlns:a16="http://schemas.microsoft.com/office/drawing/2014/main" val="476210554"/>
                    </a:ext>
                  </a:extLst>
                </a:gridCol>
                <a:gridCol w="441435">
                  <a:extLst>
                    <a:ext uri="{9D8B030D-6E8A-4147-A177-3AD203B41FA5}">
                      <a16:colId xmlns:a16="http://schemas.microsoft.com/office/drawing/2014/main" val="3609782124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1323776441"/>
                    </a:ext>
                  </a:extLst>
                </a:gridCol>
                <a:gridCol w="462455">
                  <a:extLst>
                    <a:ext uri="{9D8B030D-6E8A-4147-A177-3AD203B41FA5}">
                      <a16:colId xmlns:a16="http://schemas.microsoft.com/office/drawing/2014/main" val="3388123809"/>
                    </a:ext>
                  </a:extLst>
                </a:gridCol>
                <a:gridCol w="441435">
                  <a:extLst>
                    <a:ext uri="{9D8B030D-6E8A-4147-A177-3AD203B41FA5}">
                      <a16:colId xmlns:a16="http://schemas.microsoft.com/office/drawing/2014/main" val="798695757"/>
                    </a:ext>
                  </a:extLst>
                </a:gridCol>
                <a:gridCol w="472965">
                  <a:extLst>
                    <a:ext uri="{9D8B030D-6E8A-4147-A177-3AD203B41FA5}">
                      <a16:colId xmlns:a16="http://schemas.microsoft.com/office/drawing/2014/main" val="1002894521"/>
                    </a:ext>
                  </a:extLst>
                </a:gridCol>
                <a:gridCol w="472966">
                  <a:extLst>
                    <a:ext uri="{9D8B030D-6E8A-4147-A177-3AD203B41FA5}">
                      <a16:colId xmlns:a16="http://schemas.microsoft.com/office/drawing/2014/main" val="1556039608"/>
                    </a:ext>
                  </a:extLst>
                </a:gridCol>
                <a:gridCol w="451945">
                  <a:extLst>
                    <a:ext uri="{9D8B030D-6E8A-4147-A177-3AD203B41FA5}">
                      <a16:colId xmlns:a16="http://schemas.microsoft.com/office/drawing/2014/main" val="819828449"/>
                    </a:ext>
                  </a:extLst>
                </a:gridCol>
                <a:gridCol w="451944">
                  <a:extLst>
                    <a:ext uri="{9D8B030D-6E8A-4147-A177-3AD203B41FA5}">
                      <a16:colId xmlns:a16="http://schemas.microsoft.com/office/drawing/2014/main" val="908001502"/>
                    </a:ext>
                  </a:extLst>
                </a:gridCol>
                <a:gridCol w="441435">
                  <a:extLst>
                    <a:ext uri="{9D8B030D-6E8A-4147-A177-3AD203B41FA5}">
                      <a16:colId xmlns:a16="http://schemas.microsoft.com/office/drawing/2014/main" val="1088815793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861176392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1796097175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658974370"/>
                    </a:ext>
                  </a:extLst>
                </a:gridCol>
                <a:gridCol w="441435">
                  <a:extLst>
                    <a:ext uri="{9D8B030D-6E8A-4147-A177-3AD203B41FA5}">
                      <a16:colId xmlns:a16="http://schemas.microsoft.com/office/drawing/2014/main" val="1430261487"/>
                    </a:ext>
                  </a:extLst>
                </a:gridCol>
                <a:gridCol w="619339">
                  <a:extLst>
                    <a:ext uri="{9D8B030D-6E8A-4147-A177-3AD203B41FA5}">
                      <a16:colId xmlns:a16="http://schemas.microsoft.com/office/drawing/2014/main" val="270372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Ep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76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  <a:endParaRPr lang="en-US" b="0" dirty="0"/>
                    </a:p>
                  </a:txBody>
                  <a:tcPr>
                    <a:lnT w="25400" cmpd="sng"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US" b="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8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Te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2526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EC9198-CD8D-5E44-8787-B8944BC65EF7}"/>
              </a:ext>
            </a:extLst>
          </p:cNvPr>
          <p:cNvSpPr txBox="1"/>
          <p:nvPr/>
        </p:nvSpPr>
        <p:spPr>
          <a:xfrm>
            <a:off x="10668000" y="63980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 data points</a:t>
            </a:r>
          </a:p>
        </p:txBody>
      </p:sp>
    </p:spTree>
    <p:extLst>
      <p:ext uri="{BB962C8B-B14F-4D97-AF65-F5344CB8AC3E}">
        <p14:creationId xmlns:p14="http://schemas.microsoft.com/office/powerpoint/2010/main" val="70906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72D838D-2062-D046-BAD5-1FFD7DF4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76" y="750057"/>
            <a:ext cx="7143848" cy="53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3AF26-2305-B846-A24E-CC150122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0433"/>
              </p:ext>
            </p:extLst>
          </p:nvPr>
        </p:nvGraphicFramePr>
        <p:xfrm>
          <a:off x="228738" y="1427596"/>
          <a:ext cx="9304002" cy="506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67">
                  <a:extLst>
                    <a:ext uri="{9D8B030D-6E8A-4147-A177-3AD203B41FA5}">
                      <a16:colId xmlns:a16="http://schemas.microsoft.com/office/drawing/2014/main" val="2326482925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488410290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63176941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75428309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480053297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239784017"/>
                    </a:ext>
                  </a:extLst>
                </a:gridCol>
              </a:tblGrid>
              <a:tr h="68196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5743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48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074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389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0.13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0.33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37947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3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1D99A0-BDBE-5D4F-8A2A-96B8005262DB}"/>
              </a:ext>
            </a:extLst>
          </p:cNvPr>
          <p:cNvSpPr txBox="1"/>
          <p:nvPr/>
        </p:nvSpPr>
        <p:spPr>
          <a:xfrm>
            <a:off x="228738" y="74907"/>
            <a:ext cx="370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= 0.41</a:t>
            </a:r>
          </a:p>
          <a:p>
            <a:r>
              <a:rPr lang="en-US" sz="2400" dirty="0"/>
              <a:t>Epochs = 6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Total Accuracy = 81%, </a:t>
            </a:r>
            <a:r>
              <a:rPr lang="en-US" sz="2400" dirty="0">
                <a:solidFill>
                  <a:srgbClr val="FF0000"/>
                </a:solidFill>
              </a:rPr>
              <a:t>85%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B0E91-C106-1848-8964-3776C3D5E1F7}"/>
              </a:ext>
            </a:extLst>
          </p:cNvPr>
          <p:cNvSpPr/>
          <p:nvPr/>
        </p:nvSpPr>
        <p:spPr>
          <a:xfrm>
            <a:off x="10340687" y="134692"/>
            <a:ext cx="172994" cy="17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A991-6C23-B647-B0C3-F86D0C3E90B4}"/>
              </a:ext>
            </a:extLst>
          </p:cNvPr>
          <p:cNvSpPr/>
          <p:nvPr/>
        </p:nvSpPr>
        <p:spPr>
          <a:xfrm>
            <a:off x="10340687" y="459546"/>
            <a:ext cx="172994" cy="172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2DA-C9E8-9B4C-896C-8C5CF920562D}"/>
              </a:ext>
            </a:extLst>
          </p:cNvPr>
          <p:cNvSpPr txBox="1"/>
          <p:nvPr/>
        </p:nvSpPr>
        <p:spPr>
          <a:xfrm>
            <a:off x="10556929" y="74907"/>
            <a:ext cx="179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test data</a:t>
            </a:r>
          </a:p>
          <a:p>
            <a:r>
              <a:rPr lang="en-US" sz="1600" dirty="0"/>
              <a:t>=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12D46-4002-4C41-84AA-6BAD07DCDCEC}"/>
              </a:ext>
            </a:extLst>
          </p:cNvPr>
          <p:cNvSpPr txBox="1"/>
          <p:nvPr/>
        </p:nvSpPr>
        <p:spPr>
          <a:xfrm>
            <a:off x="4067504" y="74907"/>
            <a:ext cx="48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vs Predicted Classification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A8E4-E486-DE41-A647-576BEA7BB2B8}"/>
              </a:ext>
            </a:extLst>
          </p:cNvPr>
          <p:cNvSpPr txBox="1"/>
          <p:nvPr/>
        </p:nvSpPr>
        <p:spPr>
          <a:xfrm>
            <a:off x="751631" y="1394708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5CCBC-E0C6-7C4A-AAEC-CE9D3DEFB360}"/>
              </a:ext>
            </a:extLst>
          </p:cNvPr>
          <p:cNvSpPr txBox="1"/>
          <p:nvPr/>
        </p:nvSpPr>
        <p:spPr>
          <a:xfrm>
            <a:off x="228738" y="17640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66271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3AF26-2305-B846-A24E-CC150122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02671"/>
              </p:ext>
            </p:extLst>
          </p:nvPr>
        </p:nvGraphicFramePr>
        <p:xfrm>
          <a:off x="228738" y="1427596"/>
          <a:ext cx="9304002" cy="506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67">
                  <a:extLst>
                    <a:ext uri="{9D8B030D-6E8A-4147-A177-3AD203B41FA5}">
                      <a16:colId xmlns:a16="http://schemas.microsoft.com/office/drawing/2014/main" val="2326482925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488410290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63176941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75428309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480053297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239784017"/>
                    </a:ext>
                  </a:extLst>
                </a:gridCol>
              </a:tblGrid>
              <a:tr h="68196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5743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0.99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48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0.06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074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389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0.09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0.66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37947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0.28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0.83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3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1D99A0-BDBE-5D4F-8A2A-96B8005262DB}"/>
              </a:ext>
            </a:extLst>
          </p:cNvPr>
          <p:cNvSpPr txBox="1"/>
          <p:nvPr/>
        </p:nvSpPr>
        <p:spPr>
          <a:xfrm>
            <a:off x="228738" y="74907"/>
            <a:ext cx="370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= 0.28</a:t>
            </a:r>
          </a:p>
          <a:p>
            <a:r>
              <a:rPr lang="en-US" sz="2400" dirty="0"/>
              <a:t>Epochs = 20</a:t>
            </a:r>
          </a:p>
          <a:p>
            <a:r>
              <a:rPr lang="en-US" sz="2400" dirty="0"/>
              <a:t>Total Accuracy = 84%, </a:t>
            </a:r>
            <a:r>
              <a:rPr lang="en-US" sz="2400" dirty="0">
                <a:solidFill>
                  <a:srgbClr val="FF0000"/>
                </a:solidFill>
              </a:rPr>
              <a:t>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B0E91-C106-1848-8964-3776C3D5E1F7}"/>
              </a:ext>
            </a:extLst>
          </p:cNvPr>
          <p:cNvSpPr/>
          <p:nvPr/>
        </p:nvSpPr>
        <p:spPr>
          <a:xfrm>
            <a:off x="10340687" y="134692"/>
            <a:ext cx="172994" cy="17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A991-6C23-B647-B0C3-F86D0C3E90B4}"/>
              </a:ext>
            </a:extLst>
          </p:cNvPr>
          <p:cNvSpPr/>
          <p:nvPr/>
        </p:nvSpPr>
        <p:spPr>
          <a:xfrm>
            <a:off x="10340687" y="459546"/>
            <a:ext cx="172994" cy="172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2DA-C9E8-9B4C-896C-8C5CF920562D}"/>
              </a:ext>
            </a:extLst>
          </p:cNvPr>
          <p:cNvSpPr txBox="1"/>
          <p:nvPr/>
        </p:nvSpPr>
        <p:spPr>
          <a:xfrm>
            <a:off x="10556929" y="74907"/>
            <a:ext cx="179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test data</a:t>
            </a:r>
          </a:p>
          <a:p>
            <a:r>
              <a:rPr lang="en-US" sz="1600" dirty="0"/>
              <a:t>=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12D46-4002-4C41-84AA-6BAD07DCDCEC}"/>
              </a:ext>
            </a:extLst>
          </p:cNvPr>
          <p:cNvSpPr txBox="1"/>
          <p:nvPr/>
        </p:nvSpPr>
        <p:spPr>
          <a:xfrm>
            <a:off x="4067504" y="74907"/>
            <a:ext cx="48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vs Predicted Classification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A8E4-E486-DE41-A647-576BEA7BB2B8}"/>
              </a:ext>
            </a:extLst>
          </p:cNvPr>
          <p:cNvSpPr txBox="1"/>
          <p:nvPr/>
        </p:nvSpPr>
        <p:spPr>
          <a:xfrm>
            <a:off x="751631" y="1394708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5CCBC-E0C6-7C4A-AAEC-CE9D3DEFB360}"/>
              </a:ext>
            </a:extLst>
          </p:cNvPr>
          <p:cNvSpPr txBox="1"/>
          <p:nvPr/>
        </p:nvSpPr>
        <p:spPr>
          <a:xfrm>
            <a:off x="228738" y="17640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14077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3AF26-2305-B846-A24E-CC150122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4372"/>
              </p:ext>
            </p:extLst>
          </p:nvPr>
        </p:nvGraphicFramePr>
        <p:xfrm>
          <a:off x="228738" y="1427596"/>
          <a:ext cx="9304002" cy="506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67">
                  <a:extLst>
                    <a:ext uri="{9D8B030D-6E8A-4147-A177-3AD203B41FA5}">
                      <a16:colId xmlns:a16="http://schemas.microsoft.com/office/drawing/2014/main" val="2326482925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488410290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63176941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575428309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480053297"/>
                    </a:ext>
                  </a:extLst>
                </a:gridCol>
                <a:gridCol w="1550667">
                  <a:extLst>
                    <a:ext uri="{9D8B030D-6E8A-4147-A177-3AD203B41FA5}">
                      <a16:colId xmlns:a16="http://schemas.microsoft.com/office/drawing/2014/main" val="1239784017"/>
                    </a:ext>
                  </a:extLst>
                </a:gridCol>
              </a:tblGrid>
              <a:tr h="68196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5743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48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0.88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0.04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0748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broadband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0.98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3895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Short-lived</a:t>
                      </a:r>
                    </a:p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narrowband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37947"/>
                  </a:ext>
                </a:extLst>
              </a:tr>
              <a:tr h="876816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03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1D99A0-BDBE-5D4F-8A2A-96B8005262DB}"/>
              </a:ext>
            </a:extLst>
          </p:cNvPr>
          <p:cNvSpPr txBox="1"/>
          <p:nvPr/>
        </p:nvSpPr>
        <p:spPr>
          <a:xfrm>
            <a:off x="228738" y="74907"/>
            <a:ext cx="370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= 0.15</a:t>
            </a:r>
          </a:p>
          <a:p>
            <a:r>
              <a:rPr lang="en-US" sz="2400" dirty="0"/>
              <a:t>Epochs = 57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Total Accuracy = 86%, </a:t>
            </a:r>
            <a:r>
              <a:rPr lang="en-US" sz="2400" dirty="0">
                <a:solidFill>
                  <a:srgbClr val="FF0000"/>
                </a:solidFill>
              </a:rPr>
              <a:t>94%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B0E91-C106-1848-8964-3776C3D5E1F7}"/>
              </a:ext>
            </a:extLst>
          </p:cNvPr>
          <p:cNvSpPr/>
          <p:nvPr/>
        </p:nvSpPr>
        <p:spPr>
          <a:xfrm>
            <a:off x="10340687" y="134692"/>
            <a:ext cx="172994" cy="17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0A991-6C23-B647-B0C3-F86D0C3E90B4}"/>
              </a:ext>
            </a:extLst>
          </p:cNvPr>
          <p:cNvSpPr/>
          <p:nvPr/>
        </p:nvSpPr>
        <p:spPr>
          <a:xfrm>
            <a:off x="10340687" y="459546"/>
            <a:ext cx="172994" cy="1724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2DA-C9E8-9B4C-896C-8C5CF920562D}"/>
              </a:ext>
            </a:extLst>
          </p:cNvPr>
          <p:cNvSpPr txBox="1"/>
          <p:nvPr/>
        </p:nvSpPr>
        <p:spPr>
          <a:xfrm>
            <a:off x="10556929" y="74907"/>
            <a:ext cx="179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test data</a:t>
            </a:r>
          </a:p>
          <a:p>
            <a:r>
              <a:rPr lang="en-US" sz="1600" dirty="0"/>
              <a:t>=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12D46-4002-4C41-84AA-6BAD07DCDCEC}"/>
              </a:ext>
            </a:extLst>
          </p:cNvPr>
          <p:cNvSpPr txBox="1"/>
          <p:nvPr/>
        </p:nvSpPr>
        <p:spPr>
          <a:xfrm>
            <a:off x="4067504" y="74907"/>
            <a:ext cx="48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vs Predicted Classification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A8E4-E486-DE41-A647-576BEA7BB2B8}"/>
              </a:ext>
            </a:extLst>
          </p:cNvPr>
          <p:cNvSpPr txBox="1"/>
          <p:nvPr/>
        </p:nvSpPr>
        <p:spPr>
          <a:xfrm>
            <a:off x="751631" y="1394708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5CCBC-E0C6-7C4A-AAEC-CE9D3DEFB360}"/>
              </a:ext>
            </a:extLst>
          </p:cNvPr>
          <p:cNvSpPr txBox="1"/>
          <p:nvPr/>
        </p:nvSpPr>
        <p:spPr>
          <a:xfrm>
            <a:off x="228738" y="1764040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10523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6790C84-2F72-A941-985A-C426CBE4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759C270-91FF-E540-A461-3A088A52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CE5FE-40B8-294E-B525-EAE7DF60C2F5}"/>
              </a:ext>
            </a:extLst>
          </p:cNvPr>
          <p:cNvSpPr txBox="1"/>
          <p:nvPr/>
        </p:nvSpPr>
        <p:spPr>
          <a:xfrm>
            <a:off x="5337717" y="658386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8720-494D-AC47-887B-43CECE7EA61A}"/>
              </a:ext>
            </a:extLst>
          </p:cNvPr>
          <p:cNvSpPr txBox="1"/>
          <p:nvPr/>
        </p:nvSpPr>
        <p:spPr>
          <a:xfrm>
            <a:off x="9835377" y="1027718"/>
            <a:ext cx="19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SNR </a:t>
            </a:r>
            <a:r>
              <a:rPr lang="en-US" dirty="0" err="1"/>
              <a:t>slnb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774</Words>
  <Application>Microsoft Macintosh PowerPoint</Application>
  <PresentationFormat>Widescreen</PresentationFormat>
  <Paragraphs>502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Hill</dc:creator>
  <cp:lastModifiedBy>Ryan Hill</cp:lastModifiedBy>
  <cp:revision>20</cp:revision>
  <dcterms:created xsi:type="dcterms:W3CDTF">2019-10-21T16:39:28Z</dcterms:created>
  <dcterms:modified xsi:type="dcterms:W3CDTF">2020-12-23T19:09:00Z</dcterms:modified>
</cp:coreProperties>
</file>