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7" r:id="rId6"/>
    <p:sldId id="262" r:id="rId7"/>
    <p:sldId id="259" r:id="rId8"/>
    <p:sldId id="260" r:id="rId9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0B9"/>
    <a:srgbClr val="5B8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subtitle style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800" spc="-1">
                <a:latin typeface="Calibri"/>
              </a:rPr>
              <a:t>Click to edit the outline text format</a:t>
            </a:r>
            <a:endParaRPr lang="en-US" sz="2800" spc="-1">
              <a:latin typeface="Calibri"/>
            </a:endParaRP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Calibri"/>
              </a:rPr>
              <a:t>Second Outline Level</a:t>
            </a:r>
            <a:endParaRPr lang="en-US" sz="2000" spc="-1">
              <a:latin typeface="Calibri"/>
            </a:endParaRP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 lang="en-US" sz="1800" spc="-1">
              <a:latin typeface="Calibri"/>
            </a:endParaRP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 lang="en-US" sz="1800" spc="-1">
              <a:latin typeface="Calibri"/>
            </a:endParaRP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 lang="en-US" sz="2000" spc="-1">
              <a:latin typeface="Calibri"/>
            </a:endParaRP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 lang="en-US" sz="2000" spc="-1">
              <a:latin typeface="Calibri"/>
            </a:endParaRP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spc="-1">
                <a:latin typeface="Calibri"/>
              </a:rPr>
              <a:t>Click to edit the title text format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800" spc="-1">
                <a:latin typeface="Calibri"/>
              </a:rPr>
              <a:t>Click to edit the outline text format</a:t>
            </a:r>
            <a:endParaRPr lang="en-US" sz="2800" spc="-1">
              <a:latin typeface="Calibri"/>
            </a:endParaRP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Calibri"/>
              </a:rPr>
              <a:t>Second Outline Level</a:t>
            </a:r>
            <a:endParaRPr lang="en-US" sz="2000" spc="-1">
              <a:latin typeface="Calibri"/>
            </a:endParaRP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 lang="en-US" sz="1800" spc="-1">
              <a:latin typeface="Calibri"/>
            </a:endParaRP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 lang="en-US" sz="1800" spc="-1">
              <a:latin typeface="Calibri"/>
            </a:endParaRP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 lang="en-US" sz="2000" spc="-1">
              <a:latin typeface="Calibri"/>
            </a:endParaRP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 lang="en-US" sz="2000" spc="-1">
              <a:latin typeface="Calibri"/>
            </a:endParaRP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spc="-1">
                <a:latin typeface="Calibri"/>
              </a:rPr>
              <a:t>Click to edit the title text format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800" spc="-1">
                <a:latin typeface="Calibri"/>
              </a:rPr>
              <a:t>Click to edit the outline text format</a:t>
            </a:r>
            <a:endParaRPr lang="en-US" sz="2800" spc="-1">
              <a:latin typeface="Calibri"/>
            </a:endParaRP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Calibri"/>
              </a:rPr>
              <a:t>Second Outline Level</a:t>
            </a:r>
            <a:endParaRPr lang="en-US" sz="2000" spc="-1">
              <a:latin typeface="Calibri"/>
            </a:endParaRP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 lang="en-US" sz="1800" spc="-1">
              <a:latin typeface="Calibri"/>
            </a:endParaRP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 lang="en-US" sz="1800" spc="-1">
              <a:latin typeface="Calibri"/>
            </a:endParaRP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 lang="en-US" sz="2000" spc="-1">
              <a:latin typeface="Calibri"/>
            </a:endParaRP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 lang="en-US" sz="2000" spc="-1">
              <a:latin typeface="Calibri"/>
            </a:endParaRP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524635" y="2170430"/>
            <a:ext cx="9143365" cy="167767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Simulated-Annealing Algorithm</a:t>
            </a:r>
          </a:p>
        </p:txBody>
      </p:sp>
      <p:sp>
        <p:nvSpPr>
          <p:cNvPr id="80" name="TextShape 2"/>
          <p:cNvSpPr txBox="1"/>
          <p:nvPr/>
        </p:nvSpPr>
        <p:spPr>
          <a:xfrm>
            <a:off x="6762240" y="5418000"/>
            <a:ext cx="4464360" cy="398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8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Ryan hs &lt;ryan@vloro.com&gt;</a:t>
            </a:r>
            <a:endParaRPr lang="en-US" sz="1800" i="1" strike="noStrike" spc="-1">
              <a:solidFill>
                <a:srgbClr val="2980B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439640" y="1224360"/>
            <a:ext cx="94676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5750" indent="-285750">
              <a:lnSpc>
                <a:spcPct val="150000"/>
              </a:lnSpc>
              <a:buClr>
                <a:srgbClr val="E74C3C"/>
              </a:buClr>
              <a:buFont typeface="Arial" panose="02080604020202020204" charset="0"/>
              <a:buChar char="•"/>
            </a:pPr>
            <a:r>
              <a:rPr lang="en-US" sz="4000" strike="noStrike" spc="-1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x-none" altLang="en-US" sz="4000" strike="noStrike" spc="-1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Background</a:t>
            </a:r>
          </a:p>
        </p:txBody>
      </p:sp>
      <p:sp>
        <p:nvSpPr>
          <p:cNvPr id="82" name="CustomShape 2"/>
          <p:cNvSpPr/>
          <p:nvPr/>
        </p:nvSpPr>
        <p:spPr>
          <a:xfrm>
            <a:off x="1500505" y="2436495"/>
            <a:ext cx="9112885" cy="102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Simulated Annealing dikembangkan berdasarkan ide dari mekanisme perilaku pendinginan dan proses kristalisasi (annealing) material panas.</a:t>
            </a:r>
            <a:endParaRPr lang="en-US" sz="18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524420" y="3433970"/>
            <a:ext cx="986148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Source:  I Gede Agus Widyadana and Andree Pamungkas (2002).  Perbandingan Kinerja Algoritma Genetika </a:t>
            </a:r>
            <a:endParaRPr lang="en-US" sz="1400" i="1" strike="noStrike" spc="-1">
              <a:solidFill>
                <a:srgbClr val="2980B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 Simulated Annealing Untuk Masalah Multiple Objective Pada Penjadwalan Flowshop . </a:t>
            </a:r>
            <a:endParaRPr lang="en-US" sz="1400" i="1" strike="noStrike" spc="-1">
              <a:solidFill>
                <a:srgbClr val="2980B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Jurnal Teknik Industri VOL. 4, NO. 1, JUNI 2002: 26 - 35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439640" y="1224360"/>
            <a:ext cx="94676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5750" indent="-285750">
              <a:lnSpc>
                <a:spcPct val="150000"/>
              </a:lnSpc>
              <a:buClr>
                <a:srgbClr val="E74C3C"/>
              </a:buClr>
              <a:buFont typeface="Arial" panose="02080604020202020204" charset="0"/>
              <a:buChar char="•"/>
            </a:pPr>
            <a:r>
              <a:rPr lang="en-US" sz="4000" strike="noStrike" spc="-1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What is Simulated Annealing?</a:t>
            </a:r>
          </a:p>
        </p:txBody>
      </p:sp>
      <p:sp>
        <p:nvSpPr>
          <p:cNvPr id="82" name="CustomShape 2"/>
          <p:cNvSpPr/>
          <p:nvPr/>
        </p:nvSpPr>
        <p:spPr>
          <a:xfrm>
            <a:off x="1499760" y="2436480"/>
            <a:ext cx="911304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Simulated annealing is a probabilictic method proposed in Kirkpatrick, Gelett and Vecchi (1983) and Cerni (1985) for finding the global minimum of a cost function that may possess several local minima. It works by emulating the physical processs whereby a solid is slowly cooled so that when eventually its structure is "frozen", this happens at a minimum energy configuration.</a:t>
            </a:r>
          </a:p>
        </p:txBody>
      </p:sp>
      <p:sp>
        <p:nvSpPr>
          <p:cNvPr id="83" name="CustomShape 3"/>
          <p:cNvSpPr/>
          <p:nvPr/>
        </p:nvSpPr>
        <p:spPr>
          <a:xfrm>
            <a:off x="1515745" y="4198620"/>
            <a:ext cx="8665845" cy="5372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Source:  Dimitris Bertsimas and John Tsitsiklis (1993). Simulated Annealing. </a:t>
            </a:r>
            <a:endParaRPr lang="en-US" sz="1400" i="1" strike="noStrike" spc="-1">
              <a:solidFill>
                <a:srgbClr val="2980B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Statistical Science 1993, Vol. 8, No. 1, 10-15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349365" y="912560"/>
            <a:ext cx="94676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5750" indent="-285750">
              <a:lnSpc>
                <a:spcPct val="150000"/>
              </a:lnSpc>
              <a:buClr>
                <a:srgbClr val="E74C3C"/>
              </a:buClr>
              <a:buFont typeface="Arial" panose="02080604020202020204" charset="0"/>
              <a:buChar char="•"/>
            </a:pPr>
            <a:r>
              <a:rPr lang="en-US" sz="4000" strike="noStrike" spc="-1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Algorithm</a:t>
            </a:r>
          </a:p>
        </p:txBody>
      </p:sp>
      <p:sp>
        <p:nvSpPr>
          <p:cNvPr id="88" name="CustomShape 2"/>
          <p:cNvSpPr/>
          <p:nvPr/>
        </p:nvSpPr>
        <p:spPr>
          <a:xfrm>
            <a:off x="1445740" y="2048565"/>
            <a:ext cx="9113040" cy="2647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Cari solusi awal S menggunakan parameter awal dan metode heuristik awal yang dapat ditentukan sendiri.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Tetapkan suatu nilai temperatur awal T yang cukup tinggi, dimana T&gt;0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Pada keadaan tidak frozen, lakukan: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Lakukan L kali :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300" lvl="2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Cari solusi neighbourhood S’ dari S menggunakan metode yang dapat ditetapkan sendiri.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300" lvl="2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Ä = Nilai objektif (S’) – Nilai objektif (S)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300" lvl="2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Jika Ä&lt;0, maka tetapkan S=S’, jika tidak maka tetapkan S=S’ dengan probabilitas exp(-Ä/T)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= r x T, dimana r adalah faktor reduksi suhu.</a:t>
            </a:r>
            <a:endParaRPr lang="en-US" sz="140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lang="en-US" sz="140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Dapatkan solusi optimal.</a:t>
            </a:r>
          </a:p>
        </p:txBody>
      </p:sp>
      <p:sp>
        <p:nvSpPr>
          <p:cNvPr id="89" name="CustomShape 3"/>
          <p:cNvSpPr/>
          <p:nvPr/>
        </p:nvSpPr>
        <p:spPr>
          <a:xfrm>
            <a:off x="1482510" y="4900820"/>
            <a:ext cx="986148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Source:  I Gede Agus Widyadana and Andree Pamungkas (2002).  Perbandingan Kinerja Algoritma Genetika </a:t>
            </a:r>
            <a:endParaRPr lang="en-US" sz="1400" i="1" strike="noStrike" spc="-1">
              <a:solidFill>
                <a:srgbClr val="2980B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 Simulated Annealing Untuk Masalah Multiple Objective Pada Penjadwalan Flowshop . </a:t>
            </a:r>
            <a:endParaRPr lang="en-US" sz="1400" i="1" strike="noStrike" spc="-1">
              <a:solidFill>
                <a:srgbClr val="2980B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Jurnal Teknik Industri VOL. 4, NO. 1, JUNI 2002: 26 - 35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39400" y="6365880"/>
            <a:ext cx="94838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400" i="1" strike="noStrike" spc="-1">
                <a:solidFill>
                  <a:srgbClr val="2980B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from: http://toddwschneider.com/posts/traveling-salesman-with-simulated-annealing-r-and-shiny/</a:t>
            </a:r>
          </a:p>
        </p:txBody>
      </p:sp>
      <p:pic>
        <p:nvPicPr>
          <p:cNvPr id="2" name="Picture 1" descr="0e1ca854cbc30f33abc46108f2ba38f2.640x640x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8615" y="258445"/>
            <a:ext cx="6095365" cy="6095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1833</Words>
  <Application>Kingsoft Office WPP</Application>
  <PresentationFormat/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Office Theme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Simulated-Annealing Algorithm</dc:title>
  <dc:creator>ryan</dc:creator>
  <cp:lastModifiedBy>ryan</cp:lastModifiedBy>
  <cp:revision>33</cp:revision>
  <dcterms:created xsi:type="dcterms:W3CDTF">2016-02-25T11:57:48Z</dcterms:created>
  <dcterms:modified xsi:type="dcterms:W3CDTF">2016-02-25T11:57:48Z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1057-10.1.0.5503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