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62" r:id="rId7"/>
    <p:sldId id="260" r:id="rId8"/>
    <p:sldId id="259" r:id="rId9"/>
    <p:sldId id="265" r:id="rId1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ECF0F1"/>
    <a:srgbClr val="E74C49"/>
    <a:srgbClr val="2980B9"/>
    <a:srgbClr val="5B8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4635" y="2170430"/>
            <a:ext cx="9143365" cy="167767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Simulated-Annealing Algorithm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6762240" y="5418000"/>
            <a:ext cx="4464360" cy="39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8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Ryan hs &lt;ryan@vloro.com&gt;</a:t>
            </a:r>
            <a:endParaRPr lang="en-US" sz="18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39640" y="12243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alt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1500505" y="2436495"/>
            <a:ext cx="9112885" cy="102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Annealing dikembangkan berdasarkan ide dari mekanisme perilaku pendinginan dan proses kristalisasi (annealing) material panas.</a:t>
            </a:r>
            <a:endParaRPr lang="en-US" sz="18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524420" y="3433970"/>
            <a:ext cx="98614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I Gede Agus Widyadana and Andree Pamungkas (2002).  Perbandingan Kinerja Algoritma Genetika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Simulated Annealing Untuk Masalah Multiple Objective Pada Penjadwalan Flowshop 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Jurnal Teknik Industri VOL. 4, NO. 1, JUNI 2002: 26 - 35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39640" y="12243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What is Simulated Annealing?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1499760" y="2436480"/>
            <a:ext cx="91130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annealing is a probabilictic method proposed in Kirkpatrick, Gelett and Vecchi (1983) and Cerni (1985) for finding the global minimum of a cost function that may possess several local minima. It works by emulating the physical processs whereby a solid is slowly cooled so that when eventually its structure is "frozen", this happens at a minimum energy configuration.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1515745" y="4198620"/>
            <a:ext cx="8665845" cy="5372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Dimitris Bertsimas and John Tsitsiklis (1993). Simulated Annealing.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Statistical Science 1993, Vol. 8, No. 1, 10-15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9400" y="6365880"/>
            <a:ext cx="9483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from: http://toddwschneider.com/posts/traveling-salesman-with-simulated-annealing-r-and-shiny/</a:t>
            </a:r>
          </a:p>
        </p:txBody>
      </p:sp>
      <p:pic>
        <p:nvPicPr>
          <p:cNvPr id="2" name="Picture 1" descr="0e1ca854cbc30f33abc46108f2ba38f2.640x640x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8615" y="258445"/>
            <a:ext cx="6095365" cy="609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49365" y="9125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Algorithm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1445740" y="2048565"/>
            <a:ext cx="9113040" cy="264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Cari solusi awal S menggunakan parameter awal dan metode heuristik awal yang dapat ditentukan sendiri.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Tetapkan suatu nilai temperatur awal T yang cukup tinggi, dimana T&gt;0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Pada keadaan tidak frozen, lakukan: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Lakukan L kali :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Cari solusi neighbourhood S’ dari S menggunakan metode yang dapat ditetapkan sendiri.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 = Nilai objektif (S’) – Nilai objektif (S)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Jika Ä&lt;0, maka tetapkan S=S’, jika tidak maka tetapkan S=S’ dengan probabilitas exp(-Ä/T)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= r x T, dimana r adalah faktor reduksi suhu.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Dapatkan solusi optimal.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1482510" y="4900820"/>
            <a:ext cx="98614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I Gede Agus Widyadana and Andree Pamungkas (2002).  Perbandingan Kinerja Algoritma Genetika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Simulated Annealing Untuk Masalah Multiple Objective Pada Penjadwalan Flowshop 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Jurnal Teknik Industri VOL. 4, NO. 1, JUNI 2002: 26 - 35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65775" y="43377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0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Algorithm </a:t>
            </a:r>
            <a:r>
              <a:rPr lang="x-none" alt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x-none" alt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x-none" alt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implified</a:t>
            </a:r>
            <a:endParaRPr lang="x-none" altLang="en-US" sz="4000" strike="noStrike" spc="-1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3250" y="1631950"/>
            <a:ext cx="3683635" cy="264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temperatur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random solusi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peubah solusi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penilai solusi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tulis algoritma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peubah temperatur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endParaRPr lang="x-none" sz="1600"/>
          </a:p>
        </p:txBody>
      </p:sp>
      <p:sp>
        <p:nvSpPr>
          <p:cNvPr id="2" name="CustomShape 2"/>
          <p:cNvSpPr/>
          <p:nvPr/>
        </p:nvSpPr>
        <p:spPr>
          <a:xfrm>
            <a:off x="4653280" y="1470025"/>
            <a:ext cx="6805295" cy="4682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52095" tIns="179705" rIns="90000" bIns="45000"/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T = 1000 // celcius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tmp_solution = generate_solution()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tmp_result = evaluate(tmp_solution)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loop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new_solution = modif(tmp_solution)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new_result = evaluate(new_solution)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if(new_result &gt; tmp_result)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	tmp_solution = new_solution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	tmp_result = new_result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else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	D = new_result - tmp_result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	e = exponential(D/T)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	r = random()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		if(e &gt; r)</a:t>
            </a: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  <a:sym typeface="+mn-ea"/>
              </a:rPr>
              <a:t>	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  <a:sym typeface="+mn-ea"/>
              </a:rPr>
              <a:t>			new_solution = modif(tmp_solution)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  <a:sym typeface="+mn-ea"/>
              </a:rPr>
              <a:t>			new_result = evaluate(new_solution)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  <a:sym typeface="+mn-ea"/>
              </a:rPr>
              <a:t>	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  <a:sym typeface="+mn-ea"/>
              </a:rPr>
              <a:t>	T = T * 0.99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2980B9"/>
                </a:solidFill>
                <a:latin typeface="Noto Sans [monotype]" charset="0"/>
                <a:ea typeface="Sans Serif" charset="0"/>
              </a:rPr>
              <a:t>end loop</a:t>
            </a: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rgbClr val="2980B9"/>
              </a:solidFill>
              <a:latin typeface="Noto Sans [monotype]" charset="0"/>
              <a:ea typeface="Sans Serif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4520" y="1480185"/>
            <a:ext cx="76200" cy="468439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2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60"/>
                            </p:stCondLst>
                            <p:childTnLst>
                              <p:par>
                                <p:cTn id="4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60"/>
                            </p:stCondLst>
                            <p:childTnLst>
                              <p:par>
                                <p:cTn id="6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"/>
                            </p:stCondLst>
                            <p:childTnLst>
                              <p:par>
                                <p:cTn id="6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60"/>
                            </p:stCondLst>
                            <p:childTnLst>
                              <p:par>
                                <p:cTn id="8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60"/>
                            </p:stCondLst>
                            <p:childTnLst>
                              <p:par>
                                <p:cTn id="9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0"/>
                            </p:stCondLst>
                            <p:childTnLst>
                              <p:par>
                                <p:cTn id="10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40"/>
                            </p:stCondLst>
                            <p:childTnLst>
                              <p:par>
                                <p:cTn id="11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360"/>
                            </p:stCondLst>
                            <p:childTnLst>
                              <p:par>
                                <p:cTn id="11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20"/>
                            </p:stCondLst>
                            <p:childTnLst>
                              <p:par>
                                <p:cTn id="13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4" dur="8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5" dur="8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8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40"/>
                            </p:stCondLst>
                            <p:childTnLst>
                              <p:par>
                                <p:cTn id="13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80"/>
                            </p:stCondLst>
                            <p:childTnLst>
                              <p:par>
                                <p:cTn id="15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Kingsoft Office WPP</Application>
  <PresentationFormat/>
  <Paragraphs>71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Simulated-Annealing Algorithm</dc:title>
  <dc:creator>ryan</dc:creator>
  <cp:lastModifiedBy>ryan</cp:lastModifiedBy>
  <cp:revision>54</cp:revision>
  <dcterms:created xsi:type="dcterms:W3CDTF">2016-03-30T15:22:12Z</dcterms:created>
  <dcterms:modified xsi:type="dcterms:W3CDTF">2016-03-30T15:22:12Z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1057-10.1.0.5503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