
<file path=[Content_Types].xml><?xml version="1.0" encoding="utf-8"?>
<Types xmlns="http://schemas.openxmlformats.org/package/2006/content-types"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</p:sldMasterIdLst>
  <p:sldIdLst>
    <p:sldId id="256" r:id="rId5"/>
    <p:sldId id="257" r:id="rId6"/>
    <p:sldId id="262" r:id="rId7"/>
    <p:sldId id="260" r:id="rId8"/>
    <p:sldId id="259" r:id="rId9"/>
    <p:sldId id="265" r:id="rId10"/>
  </p:sldIdLst>
  <p:sldSz cx="12192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CEAB"/>
    <a:srgbClr val="D5D583"/>
    <a:srgbClr val="3F3F3F"/>
    <a:srgbClr val="3498DB"/>
    <a:srgbClr val="ECF0F1"/>
    <a:srgbClr val="E74C49"/>
    <a:srgbClr val="2980B9"/>
    <a:srgbClr val="5B8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4608" cy="46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8" name="Picture 77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8" name="Picture 77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subtitle style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/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/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/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en-US" sz="2800" spc="-1">
                <a:latin typeface="Calibri"/>
              </a:rPr>
              <a:t>Click to edit the outline text format</a:t>
            </a:r>
            <a:endParaRPr lang="en-US" sz="2800" spc="-1">
              <a:latin typeface="Calibri"/>
            </a:endParaRPr>
          </a:p>
          <a:p>
            <a:pPr marL="864235" lvl="1" indent="-32385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Calibri"/>
              </a:rPr>
              <a:t>Second Outline Level</a:t>
            </a:r>
            <a:endParaRPr lang="en-US" sz="2000" spc="-1">
              <a:latin typeface="Calibri"/>
            </a:endParaRPr>
          </a:p>
          <a:p>
            <a:pPr marL="1296035" lvl="2" indent="-28829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en-US" sz="1800" spc="-1">
                <a:latin typeface="Calibri"/>
              </a:rPr>
              <a:t>Third Outline Level</a:t>
            </a:r>
            <a:endParaRPr lang="en-US" sz="1800" spc="-1">
              <a:latin typeface="Calibri"/>
            </a:endParaRPr>
          </a:p>
          <a:p>
            <a:pPr marL="1727835" lvl="3" indent="-2159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>
                <a:latin typeface="Calibri"/>
              </a:rPr>
              <a:t>Fourth Outline Level</a:t>
            </a:r>
            <a:endParaRPr lang="en-US" sz="1800" spc="-1">
              <a:latin typeface="Calibri"/>
            </a:endParaRPr>
          </a:p>
          <a:p>
            <a:pPr marL="2160270" lvl="4" indent="-21590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en-US" sz="2000" spc="-1">
                <a:latin typeface="Calibri"/>
              </a:rPr>
              <a:t>Fifth Outline Level</a:t>
            </a:r>
            <a:endParaRPr lang="en-US" sz="2000" spc="-1">
              <a:latin typeface="Calibri"/>
            </a:endParaRPr>
          </a:p>
          <a:p>
            <a:pPr marL="2592070" lvl="5" indent="-21590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en-US" sz="2000" spc="-1">
                <a:latin typeface="Calibri"/>
              </a:rPr>
              <a:t>Sixth Outline Level</a:t>
            </a:r>
            <a:endParaRPr lang="en-US" sz="2000" spc="-1">
              <a:latin typeface="Calibri"/>
            </a:endParaRPr>
          </a:p>
          <a:p>
            <a:pPr marL="3023870" lvl="6" indent="-21590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en-US" sz="2000" spc="-1"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/>
        </p:txBody>
      </p:sp>
      <p:sp>
        <p:nvSpPr>
          <p:cNvPr id="4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/>
        </p:txBody>
      </p:sp>
      <p:sp>
        <p:nvSpPr>
          <p:cNvPr id="4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/>
        </p:txBody>
      </p:sp>
      <p:sp>
        <p:nvSpPr>
          <p:cNvPr id="4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r>
              <a:rPr lang="en-US" sz="1800" spc="-1">
                <a:latin typeface="Calibri"/>
              </a:rPr>
              <a:t>Click to edit the title text format</a:t>
            </a: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en-US" sz="2800" spc="-1">
                <a:latin typeface="Calibri"/>
              </a:rPr>
              <a:t>Click to edit the outline text format</a:t>
            </a:r>
            <a:endParaRPr lang="en-US" sz="2800" spc="-1">
              <a:latin typeface="Calibri"/>
            </a:endParaRPr>
          </a:p>
          <a:p>
            <a:pPr marL="864235" lvl="1" indent="-32385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Calibri"/>
              </a:rPr>
              <a:t>Second Outline Level</a:t>
            </a:r>
            <a:endParaRPr lang="en-US" sz="2000" spc="-1">
              <a:latin typeface="Calibri"/>
            </a:endParaRPr>
          </a:p>
          <a:p>
            <a:pPr marL="1296035" lvl="2" indent="-28829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en-US" sz="1800" spc="-1">
                <a:latin typeface="Calibri"/>
              </a:rPr>
              <a:t>Third Outline Level</a:t>
            </a:r>
            <a:endParaRPr lang="en-US" sz="1800" spc="-1">
              <a:latin typeface="Calibri"/>
            </a:endParaRPr>
          </a:p>
          <a:p>
            <a:pPr marL="1727835" lvl="3" indent="-2159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>
                <a:latin typeface="Calibri"/>
              </a:rPr>
              <a:t>Fourth Outline Level</a:t>
            </a:r>
            <a:endParaRPr lang="en-US" sz="1800" spc="-1">
              <a:latin typeface="Calibri"/>
            </a:endParaRPr>
          </a:p>
          <a:p>
            <a:pPr marL="2160270" lvl="4" indent="-21590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en-US" sz="2000" spc="-1">
                <a:latin typeface="Calibri"/>
              </a:rPr>
              <a:t>Fifth Outline Level</a:t>
            </a:r>
            <a:endParaRPr lang="en-US" sz="2000" spc="-1">
              <a:latin typeface="Calibri"/>
            </a:endParaRPr>
          </a:p>
          <a:p>
            <a:pPr marL="2592070" lvl="5" indent="-21590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en-US" sz="2000" spc="-1">
                <a:latin typeface="Calibri"/>
              </a:rPr>
              <a:t>Sixth Outline Level</a:t>
            </a:r>
            <a:endParaRPr lang="en-US" sz="2000" spc="-1">
              <a:latin typeface="Calibri"/>
            </a:endParaRPr>
          </a:p>
          <a:p>
            <a:pPr marL="3023870" lvl="6" indent="-21590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en-US" sz="2000" spc="-1"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/>
        </p:txBody>
      </p:sp>
      <p:sp>
        <p:nvSpPr>
          <p:cNvPr id="4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/>
        </p:txBody>
      </p:sp>
      <p:sp>
        <p:nvSpPr>
          <p:cNvPr id="4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/>
        </p:txBody>
      </p:sp>
      <p:sp>
        <p:nvSpPr>
          <p:cNvPr id="4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r>
              <a:rPr lang="en-US" sz="1800" spc="-1">
                <a:latin typeface="Calibri"/>
              </a:rPr>
              <a:t>Click to edit the title text format</a:t>
            </a: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en-US" sz="2800" spc="-1">
                <a:latin typeface="Calibri"/>
              </a:rPr>
              <a:t>Click to edit the outline text format</a:t>
            </a:r>
            <a:endParaRPr lang="en-US" sz="2800" spc="-1">
              <a:latin typeface="Calibri"/>
            </a:endParaRPr>
          </a:p>
          <a:p>
            <a:pPr marL="864235" lvl="1" indent="-32385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Calibri"/>
              </a:rPr>
              <a:t>Second Outline Level</a:t>
            </a:r>
            <a:endParaRPr lang="en-US" sz="2000" spc="-1">
              <a:latin typeface="Calibri"/>
            </a:endParaRPr>
          </a:p>
          <a:p>
            <a:pPr marL="1296035" lvl="2" indent="-28829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en-US" sz="1800" spc="-1">
                <a:latin typeface="Calibri"/>
              </a:rPr>
              <a:t>Third Outline Level</a:t>
            </a:r>
            <a:endParaRPr lang="en-US" sz="1800" spc="-1">
              <a:latin typeface="Calibri"/>
            </a:endParaRPr>
          </a:p>
          <a:p>
            <a:pPr marL="1727835" lvl="3" indent="-2159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>
                <a:latin typeface="Calibri"/>
              </a:rPr>
              <a:t>Fourth Outline Level</a:t>
            </a:r>
            <a:endParaRPr lang="en-US" sz="1800" spc="-1">
              <a:latin typeface="Calibri"/>
            </a:endParaRPr>
          </a:p>
          <a:p>
            <a:pPr marL="2160270" lvl="4" indent="-21590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en-US" sz="2000" spc="-1">
                <a:latin typeface="Calibri"/>
              </a:rPr>
              <a:t>Fifth Outline Level</a:t>
            </a:r>
            <a:endParaRPr lang="en-US" sz="2000" spc="-1">
              <a:latin typeface="Calibri"/>
            </a:endParaRPr>
          </a:p>
          <a:p>
            <a:pPr marL="2592070" lvl="5" indent="-21590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en-US" sz="2000" spc="-1">
                <a:latin typeface="Calibri"/>
              </a:rPr>
              <a:t>Sixth Outline Level</a:t>
            </a:r>
            <a:endParaRPr lang="en-US" sz="2000" spc="-1">
              <a:latin typeface="Calibri"/>
            </a:endParaRPr>
          </a:p>
          <a:p>
            <a:pPr marL="3023870" lvl="6" indent="-21590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en-US" sz="2000" spc="-1"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1524635" y="2170430"/>
            <a:ext cx="9143365" cy="167767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4800" strike="noStrike" spc="-1">
                <a:solidFill>
                  <a:srgbClr val="E74C3C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Simulated-Annealing Algorithm</a:t>
            </a:r>
          </a:p>
        </p:txBody>
      </p:sp>
      <p:sp>
        <p:nvSpPr>
          <p:cNvPr id="80" name="TextShape 2"/>
          <p:cNvSpPr txBox="1"/>
          <p:nvPr/>
        </p:nvSpPr>
        <p:spPr>
          <a:xfrm>
            <a:off x="6762240" y="5418000"/>
            <a:ext cx="4464360" cy="398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1800" i="1" strike="noStrike" spc="-1">
                <a:solidFill>
                  <a:srgbClr val="2980B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Ryan hs &lt;ryan@vloro.com&gt;</a:t>
            </a:r>
            <a:endParaRPr lang="en-US" sz="1800" i="1" strike="noStrike" spc="-1">
              <a:solidFill>
                <a:srgbClr val="2980B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439640" y="1224360"/>
            <a:ext cx="946764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85750" indent="-285750">
              <a:lnSpc>
                <a:spcPct val="150000"/>
              </a:lnSpc>
              <a:buClr>
                <a:srgbClr val="E74C3C"/>
              </a:buClr>
              <a:buFont typeface="Arial" panose="02080604020202020204" charset="0"/>
              <a:buChar char="•"/>
            </a:pPr>
            <a:r>
              <a:rPr lang="en-US" sz="4000" strike="noStrike" spc="-1">
                <a:solidFill>
                  <a:srgbClr val="E74C3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x-none" altLang="en-US" sz="4000" strike="noStrike" spc="-1">
                <a:solidFill>
                  <a:srgbClr val="E74C3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Background</a:t>
            </a:r>
          </a:p>
        </p:txBody>
      </p:sp>
      <p:sp>
        <p:nvSpPr>
          <p:cNvPr id="82" name="CustomShape 2"/>
          <p:cNvSpPr/>
          <p:nvPr/>
        </p:nvSpPr>
        <p:spPr>
          <a:xfrm>
            <a:off x="1500505" y="2436495"/>
            <a:ext cx="9112885" cy="102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Simulated Annealing dikembangkan berdasarkan ide dari mekanisme perilaku pendinginan dan proses kristalisasi (annealing) material panas.</a:t>
            </a:r>
            <a:endParaRPr lang="en-US" sz="180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524420" y="3433970"/>
            <a:ext cx="9861480" cy="729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400" i="1" strike="noStrike" spc="-1">
                <a:solidFill>
                  <a:srgbClr val="2980B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Source:  I Gede Agus Widyadana and Andree Pamungkas (2002).  Perbandingan Kinerja Algoritma Genetika </a:t>
            </a:r>
            <a:endParaRPr lang="en-US" sz="1400" i="1" strike="noStrike" spc="-1">
              <a:solidFill>
                <a:srgbClr val="2980B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400" i="1" strike="noStrike" spc="-1">
                <a:solidFill>
                  <a:srgbClr val="2980B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dan Simulated Annealing Untuk Masalah Multiple Objective Pada Penjadwalan Flowshop . </a:t>
            </a:r>
            <a:endParaRPr lang="en-US" sz="1400" i="1" strike="noStrike" spc="-1">
              <a:solidFill>
                <a:srgbClr val="2980B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400" i="1" strike="noStrike" spc="-1">
                <a:solidFill>
                  <a:srgbClr val="2980B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Jurnal Teknik Industri VOL. 4, NO. 1, JUNI 2002: 26 - 35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439640" y="1224360"/>
            <a:ext cx="946764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85750" indent="-285750">
              <a:lnSpc>
                <a:spcPct val="150000"/>
              </a:lnSpc>
              <a:buClr>
                <a:srgbClr val="E74C3C"/>
              </a:buClr>
              <a:buFont typeface="Arial" panose="02080604020202020204" charset="0"/>
              <a:buChar char="•"/>
            </a:pPr>
            <a:r>
              <a:rPr lang="en-US" sz="4000" strike="noStrike" spc="-1">
                <a:solidFill>
                  <a:srgbClr val="E74C3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What is Simulated Annealing?</a:t>
            </a:r>
          </a:p>
        </p:txBody>
      </p:sp>
      <p:sp>
        <p:nvSpPr>
          <p:cNvPr id="82" name="CustomShape 2"/>
          <p:cNvSpPr/>
          <p:nvPr/>
        </p:nvSpPr>
        <p:spPr>
          <a:xfrm>
            <a:off x="1499760" y="2436480"/>
            <a:ext cx="911304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Simulated annealing is a probabilictic method proposed in Kirkpatrick, Gelett and Vecchi (1983) and Cerni (1985) for finding the global minimum of a cost function that may possess several local minima. It works by emulating the physical processs whereby a solid is slowly cooled so that when eventually its structure is "frozen", this happens at a minimum energy configuration.</a:t>
            </a:r>
          </a:p>
        </p:txBody>
      </p:sp>
      <p:sp>
        <p:nvSpPr>
          <p:cNvPr id="83" name="CustomShape 3"/>
          <p:cNvSpPr/>
          <p:nvPr/>
        </p:nvSpPr>
        <p:spPr>
          <a:xfrm>
            <a:off x="1515745" y="4198620"/>
            <a:ext cx="8665845" cy="53721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400" i="1" strike="noStrike" spc="-1">
                <a:solidFill>
                  <a:srgbClr val="2980B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Source:  Dimitris Bertsimas and John Tsitsiklis (1993). Simulated Annealing. </a:t>
            </a:r>
            <a:endParaRPr lang="en-US" sz="1400" i="1" strike="noStrike" spc="-1">
              <a:solidFill>
                <a:srgbClr val="2980B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400" i="1" strike="noStrike" spc="-1">
                <a:solidFill>
                  <a:srgbClr val="2980B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Statistical Science 1993, Vol. 8, No. 1, 10-15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39400" y="6365880"/>
            <a:ext cx="948384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400" i="1" strike="noStrike" spc="-1">
                <a:solidFill>
                  <a:srgbClr val="2980B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Image from: http://toddwschneider.com/posts/traveling-salesman-with-simulated-annealing-r-and-shiny/</a:t>
            </a:r>
          </a:p>
        </p:txBody>
      </p:sp>
      <p:pic>
        <p:nvPicPr>
          <p:cNvPr id="2" name="Picture 1" descr="0e1ca854cbc30f33abc46108f2ba38f2.640x640x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8615" y="258445"/>
            <a:ext cx="6095365" cy="6095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349365" y="912560"/>
            <a:ext cx="946764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85750" indent="-285750">
              <a:lnSpc>
                <a:spcPct val="150000"/>
              </a:lnSpc>
              <a:buClr>
                <a:srgbClr val="E74C3C"/>
              </a:buClr>
              <a:buFont typeface="Arial" panose="02080604020202020204" charset="0"/>
              <a:buChar char="•"/>
            </a:pPr>
            <a:r>
              <a:rPr lang="en-US" sz="4000" strike="noStrike" spc="-1">
                <a:solidFill>
                  <a:srgbClr val="E74C3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Algorithm</a:t>
            </a:r>
          </a:p>
        </p:txBody>
      </p:sp>
      <p:sp>
        <p:nvSpPr>
          <p:cNvPr id="88" name="CustomShape 2"/>
          <p:cNvSpPr/>
          <p:nvPr/>
        </p:nvSpPr>
        <p:spPr>
          <a:xfrm>
            <a:off x="1445740" y="2048565"/>
            <a:ext cx="9113040" cy="2647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42900" indent="-342900">
              <a:lnSpc>
                <a:spcPct val="100000"/>
              </a:lnSpc>
              <a:buClr>
                <a:srgbClr val="2C3E50"/>
              </a:buClr>
              <a:buFont typeface="StarSymbol"/>
              <a:buAutoNum type="arabicPeriod"/>
            </a:pPr>
            <a:r>
              <a:rPr lang="en-US" sz="140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Cari solusi awal S menggunakan parameter awal dan metode heuristik awal yang dapat ditentukan sendiri.</a:t>
            </a:r>
            <a:endParaRPr lang="en-US" sz="140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lnSpc>
                <a:spcPct val="100000"/>
              </a:lnSpc>
              <a:buClr>
                <a:srgbClr val="2C3E50"/>
              </a:buClr>
              <a:buFont typeface="StarSymbol"/>
              <a:buAutoNum type="arabicPeriod"/>
            </a:pPr>
            <a:r>
              <a:rPr lang="en-US" sz="140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Tetapkan suatu nilai temperatur awal T yang cukup tinggi, dimana T&gt;0</a:t>
            </a:r>
            <a:endParaRPr lang="en-US" sz="140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lnSpc>
                <a:spcPct val="100000"/>
              </a:lnSpc>
              <a:buClr>
                <a:srgbClr val="2C3E50"/>
              </a:buClr>
              <a:buFont typeface="StarSymbol"/>
              <a:buAutoNum type="arabicPeriod"/>
            </a:pPr>
            <a:r>
              <a:rPr lang="en-US" sz="140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Pada keadaan tidak frozen, lakukan:</a:t>
            </a:r>
            <a:endParaRPr lang="en-US" sz="140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00100" lvl="1" indent="-342900">
              <a:lnSpc>
                <a:spcPct val="100000"/>
              </a:lnSpc>
              <a:buClr>
                <a:srgbClr val="2C3E50"/>
              </a:buClr>
              <a:buFont typeface="StarSymbol"/>
              <a:buAutoNum type="arabicPeriod"/>
            </a:pPr>
            <a:r>
              <a:rPr lang="en-US" sz="140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Lakukan L kali :</a:t>
            </a:r>
            <a:endParaRPr lang="en-US" sz="140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57300" lvl="2" indent="-342900">
              <a:lnSpc>
                <a:spcPct val="100000"/>
              </a:lnSpc>
              <a:buClr>
                <a:srgbClr val="2C3E50"/>
              </a:buClr>
              <a:buFont typeface="StarSymbol"/>
              <a:buAutoNum type="arabicPeriod"/>
            </a:pPr>
            <a:r>
              <a:rPr lang="en-US" sz="140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Cari solusi neighbourhood S’ dari S menggunakan metode yang dapat ditetapkan sendiri.</a:t>
            </a:r>
            <a:endParaRPr lang="en-US" sz="140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57300" lvl="2" indent="-342900">
              <a:lnSpc>
                <a:spcPct val="100000"/>
              </a:lnSpc>
              <a:buClr>
                <a:srgbClr val="2C3E50"/>
              </a:buClr>
              <a:buFont typeface="StarSymbol"/>
              <a:buAutoNum type="arabicPeriod"/>
            </a:pPr>
            <a:r>
              <a:rPr lang="en-US" sz="140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Ä = Nilai objektif (S’) – Nilai objektif (S)</a:t>
            </a:r>
            <a:endParaRPr lang="en-US" sz="140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57300" lvl="2" indent="-342900">
              <a:lnSpc>
                <a:spcPct val="100000"/>
              </a:lnSpc>
              <a:buClr>
                <a:srgbClr val="2C3E50"/>
              </a:buClr>
              <a:buFont typeface="StarSymbol"/>
              <a:buAutoNum type="arabicPeriod"/>
            </a:pPr>
            <a:r>
              <a:rPr lang="en-US" sz="140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Jika Ä&lt;0, maka tetapkan S=S’, jika tidak maka tetapkan S=S’ dengan probabilitas exp(-Ä/T)</a:t>
            </a:r>
            <a:endParaRPr lang="en-US" sz="140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00100" lvl="1" indent="-342900">
              <a:lnSpc>
                <a:spcPct val="100000"/>
              </a:lnSpc>
              <a:buClr>
                <a:srgbClr val="2C3E50"/>
              </a:buClr>
              <a:buFont typeface="StarSymbol"/>
              <a:buAutoNum type="arabicPeriod"/>
            </a:pPr>
            <a:r>
              <a:rPr lang="en-US" sz="140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 = r x T, dimana r adalah faktor reduksi suhu.</a:t>
            </a:r>
            <a:endParaRPr lang="en-US" sz="140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lnSpc>
                <a:spcPct val="100000"/>
              </a:lnSpc>
              <a:buClr>
                <a:srgbClr val="2C3E50"/>
              </a:buClr>
              <a:buFont typeface="StarSymbol"/>
              <a:buAutoNum type="arabicPeriod"/>
            </a:pPr>
            <a:r>
              <a:rPr lang="en-US" sz="140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Dapatkan solusi optimal.</a:t>
            </a:r>
          </a:p>
        </p:txBody>
      </p:sp>
      <p:sp>
        <p:nvSpPr>
          <p:cNvPr id="89" name="CustomShape 3"/>
          <p:cNvSpPr/>
          <p:nvPr/>
        </p:nvSpPr>
        <p:spPr>
          <a:xfrm>
            <a:off x="1482510" y="4900820"/>
            <a:ext cx="9861480" cy="729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400" i="1" strike="noStrike" spc="-1">
                <a:solidFill>
                  <a:srgbClr val="2980B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Source:  I Gede Agus Widyadana and Andree Pamungkas (2002).  Perbandingan Kinerja Algoritma Genetika </a:t>
            </a:r>
            <a:endParaRPr lang="en-US" sz="1400" i="1" strike="noStrike" spc="-1">
              <a:solidFill>
                <a:srgbClr val="2980B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400" i="1" strike="noStrike" spc="-1">
                <a:solidFill>
                  <a:srgbClr val="2980B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dan Simulated Annealing Untuk Masalah Multiple Objective Pada Penjadwalan Flowshop . </a:t>
            </a:r>
            <a:endParaRPr lang="en-US" sz="1400" i="1" strike="noStrike" spc="-1">
              <a:solidFill>
                <a:srgbClr val="2980B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400" i="1" strike="noStrike" spc="-1">
                <a:solidFill>
                  <a:srgbClr val="2980B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Jurnal Teknik Industri VOL. 4, NO. 1, JUNI 2002: 26 - 35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65775" y="433770"/>
            <a:ext cx="946764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85750" indent="-285750">
              <a:lnSpc>
                <a:spcPct val="100000"/>
              </a:lnSpc>
              <a:buClr>
                <a:srgbClr val="E74C3C"/>
              </a:buClr>
              <a:buFont typeface="Arial" panose="02080604020202020204" charset="0"/>
              <a:buChar char="•"/>
            </a:pPr>
            <a:r>
              <a:rPr lang="en-US" sz="4000" strike="noStrike" spc="-1">
                <a:solidFill>
                  <a:srgbClr val="E74C3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Algorithm </a:t>
            </a:r>
            <a:r>
              <a:rPr lang="x-none" altLang="en-US" sz="4000" strike="noStrike" spc="-1">
                <a:solidFill>
                  <a:srgbClr val="E74C3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Simplified</a:t>
            </a:r>
            <a:endParaRPr lang="x-none" altLang="en-US" sz="4000" strike="noStrike" spc="-1">
              <a:solidFill>
                <a:srgbClr val="E74C3C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603250" y="1631950"/>
            <a:ext cx="3683635" cy="2647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/>
          <a:p>
            <a:pPr marL="342900" indent="-342900">
              <a:lnSpc>
                <a:spcPct val="100000"/>
              </a:lnSpc>
              <a:buClr>
                <a:srgbClr val="2C3E50"/>
              </a:buClr>
              <a:buFont typeface="StarSymbol"/>
              <a:buAutoNum type="arabicPeriod"/>
            </a:pPr>
            <a:r>
              <a:rPr lang="x-none" sz="1600"/>
              <a:t>tentukan temperatur</a:t>
            </a:r>
            <a:endParaRPr lang="x-none" sz="1600"/>
          </a:p>
          <a:p>
            <a:pPr marL="342900" indent="-342900">
              <a:lnSpc>
                <a:spcPct val="100000"/>
              </a:lnSpc>
              <a:buClr>
                <a:srgbClr val="2C3E50"/>
              </a:buClr>
              <a:buFont typeface="StarSymbol"/>
              <a:buAutoNum type="arabicPeriod"/>
            </a:pPr>
            <a:r>
              <a:rPr lang="x-none" sz="1600"/>
              <a:t>random solusi</a:t>
            </a:r>
            <a:endParaRPr lang="x-none" sz="1600"/>
          </a:p>
          <a:p>
            <a:pPr marL="342900" indent="-342900">
              <a:lnSpc>
                <a:spcPct val="100000"/>
              </a:lnSpc>
              <a:buClr>
                <a:srgbClr val="2C3E50"/>
              </a:buClr>
              <a:buFont typeface="StarSymbol"/>
              <a:buAutoNum type="arabicPeriod"/>
            </a:pPr>
            <a:r>
              <a:rPr lang="x-none" sz="1600"/>
              <a:t>tentukan peubah solusi</a:t>
            </a:r>
            <a:endParaRPr lang="x-none" sz="1600"/>
          </a:p>
          <a:p>
            <a:pPr marL="342900" indent="-342900">
              <a:lnSpc>
                <a:spcPct val="100000"/>
              </a:lnSpc>
              <a:buClr>
                <a:srgbClr val="2C3E50"/>
              </a:buClr>
              <a:buFont typeface="StarSymbol"/>
              <a:buAutoNum type="arabicPeriod"/>
            </a:pPr>
            <a:r>
              <a:rPr lang="x-none" sz="1600"/>
              <a:t>tentukan penilai solusi</a:t>
            </a:r>
            <a:endParaRPr lang="x-none" sz="1600"/>
          </a:p>
          <a:p>
            <a:pPr marL="342900" indent="-342900">
              <a:lnSpc>
                <a:spcPct val="100000"/>
              </a:lnSpc>
              <a:buClr>
                <a:srgbClr val="2C3E50"/>
              </a:buClr>
              <a:buFont typeface="StarSymbol"/>
              <a:buAutoNum type="arabicPeriod"/>
            </a:pPr>
            <a:r>
              <a:rPr lang="x-none" sz="1600"/>
              <a:t>tulis algoritma</a:t>
            </a:r>
            <a:endParaRPr lang="x-none" sz="1600"/>
          </a:p>
          <a:p>
            <a:pPr marL="342900" indent="-342900">
              <a:lnSpc>
                <a:spcPct val="100000"/>
              </a:lnSpc>
              <a:buClr>
                <a:srgbClr val="2C3E50"/>
              </a:buClr>
              <a:buFont typeface="StarSymbol"/>
              <a:buAutoNum type="arabicPeriod"/>
            </a:pPr>
            <a:r>
              <a:rPr lang="x-none" sz="1600"/>
              <a:t>tentukan peubah temperatur</a:t>
            </a:r>
            <a:endParaRPr lang="x-none" sz="1600"/>
          </a:p>
          <a:p>
            <a:pPr marL="342900" indent="-342900">
              <a:lnSpc>
                <a:spcPct val="100000"/>
              </a:lnSpc>
              <a:buClr>
                <a:srgbClr val="2C3E50"/>
              </a:buClr>
              <a:buFont typeface="StarSymbol"/>
              <a:buAutoNum type="arabicPeriod"/>
            </a:pPr>
            <a:endParaRPr lang="x-none" sz="1600"/>
          </a:p>
        </p:txBody>
      </p:sp>
      <p:sp>
        <p:nvSpPr>
          <p:cNvPr id="2" name="CustomShape 2"/>
          <p:cNvSpPr/>
          <p:nvPr/>
        </p:nvSpPr>
        <p:spPr>
          <a:xfrm>
            <a:off x="4653280" y="1470025"/>
            <a:ext cx="6805295" cy="4682490"/>
          </a:xfrm>
          <a:prstGeom prst="rect">
            <a:avLst/>
          </a:prstGeom>
          <a:solidFill>
            <a:srgbClr val="3F3F3F"/>
          </a:solidFill>
          <a:ln>
            <a:noFill/>
          </a:ln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52095" tIns="179705" rIns="90000" bIns="45000"/>
          <a:p>
            <a:pPr indent="0">
              <a:lnSpc>
                <a:spcPct val="100000"/>
              </a:lnSpc>
              <a:buClr>
                <a:srgbClr val="2C3E50"/>
              </a:buClr>
              <a:buFont typeface="StarSymbol"/>
              <a:buNone/>
            </a:pPr>
            <a:r>
              <a:rPr lang="x-none" sz="1200">
                <a:solidFill>
                  <a:schemeClr val="bg1"/>
                </a:solidFill>
                <a:latin typeface="Noto Sans [monotype]" charset="0"/>
                <a:ea typeface="Sans Serif" charset="0"/>
              </a:rPr>
              <a:t>T = 1000</a:t>
            </a:r>
            <a:r>
              <a:rPr lang="x-none" sz="1200">
                <a:solidFill>
                  <a:srgbClr val="E3CEAB"/>
                </a:solidFill>
                <a:latin typeface="Noto Sans [monotype]" charset="0"/>
                <a:ea typeface="Sans Serif" charset="0"/>
              </a:rPr>
              <a:t> // celcius</a:t>
            </a:r>
            <a:endParaRPr lang="x-none" sz="1200">
              <a:solidFill>
                <a:srgbClr val="E3CEAB"/>
              </a:solidFill>
              <a:latin typeface="Noto Sans [monotype]" charset="0"/>
              <a:ea typeface="Sans Serif" charset="0"/>
            </a:endParaRPr>
          </a:p>
          <a:p>
            <a:pPr indent="0">
              <a:lnSpc>
                <a:spcPct val="100000"/>
              </a:lnSpc>
              <a:buClr>
                <a:srgbClr val="2C3E50"/>
              </a:buClr>
              <a:buFont typeface="StarSymbol"/>
              <a:buNone/>
            </a:pPr>
            <a:r>
              <a:rPr lang="x-none" sz="1200">
                <a:solidFill>
                  <a:schemeClr val="bg1"/>
                </a:solidFill>
                <a:latin typeface="Noto Sans [monotype]" charset="0"/>
                <a:ea typeface="Sans Serif" charset="0"/>
              </a:rPr>
              <a:t>tmp_solution = </a:t>
            </a:r>
            <a:r>
              <a:rPr lang="x-none" sz="1200">
                <a:solidFill>
                  <a:srgbClr val="D5D583"/>
                </a:solidFill>
                <a:latin typeface="Noto Sans [monotype]" charset="0"/>
                <a:ea typeface="Sans Serif" charset="0"/>
              </a:rPr>
              <a:t>generate_solution</a:t>
            </a:r>
            <a:r>
              <a:rPr lang="x-none" sz="1200">
                <a:solidFill>
                  <a:schemeClr val="bg1"/>
                </a:solidFill>
                <a:latin typeface="Noto Sans [monotype]" charset="0"/>
                <a:ea typeface="Sans Serif" charset="0"/>
              </a:rPr>
              <a:t>()</a:t>
            </a:r>
            <a:endParaRPr lang="x-none" sz="1200">
              <a:solidFill>
                <a:schemeClr val="bg1"/>
              </a:solidFill>
              <a:latin typeface="Noto Sans [monotype]" charset="0"/>
              <a:ea typeface="Sans Serif" charset="0"/>
            </a:endParaRPr>
          </a:p>
          <a:p>
            <a:pPr indent="0">
              <a:lnSpc>
                <a:spcPct val="100000"/>
              </a:lnSpc>
              <a:buClr>
                <a:srgbClr val="2C3E50"/>
              </a:buClr>
              <a:buFont typeface="StarSymbol"/>
              <a:buNone/>
            </a:pPr>
            <a:r>
              <a:rPr lang="x-none" sz="1200">
                <a:solidFill>
                  <a:schemeClr val="bg1"/>
                </a:solidFill>
                <a:latin typeface="Noto Sans [monotype]" charset="0"/>
                <a:ea typeface="Sans Serif" charset="0"/>
              </a:rPr>
              <a:t>tmp_result = </a:t>
            </a:r>
            <a:r>
              <a:rPr lang="x-none" sz="1200">
                <a:solidFill>
                  <a:srgbClr val="D5D583"/>
                </a:solidFill>
                <a:latin typeface="Noto Sans [monotype]" charset="0"/>
                <a:ea typeface="Sans Serif" charset="0"/>
              </a:rPr>
              <a:t>evaluate</a:t>
            </a:r>
            <a:r>
              <a:rPr lang="x-none" sz="1200">
                <a:solidFill>
                  <a:schemeClr val="bg1"/>
                </a:solidFill>
                <a:latin typeface="Noto Sans [monotype]" charset="0"/>
                <a:ea typeface="Sans Serif" charset="0"/>
              </a:rPr>
              <a:t>(tmp_solution)</a:t>
            </a:r>
            <a:endParaRPr lang="x-none" sz="1200">
              <a:solidFill>
                <a:schemeClr val="bg1"/>
              </a:solidFill>
              <a:latin typeface="Noto Sans [monotype]" charset="0"/>
              <a:ea typeface="Sans Serif" charset="0"/>
            </a:endParaRPr>
          </a:p>
          <a:p>
            <a:pPr indent="0">
              <a:lnSpc>
                <a:spcPct val="100000"/>
              </a:lnSpc>
              <a:buClr>
                <a:srgbClr val="2C3E50"/>
              </a:buClr>
              <a:buFont typeface="StarSymbol"/>
              <a:buNone/>
            </a:pPr>
            <a:r>
              <a:rPr lang="x-none" sz="1200">
                <a:solidFill>
                  <a:srgbClr val="D5D583"/>
                </a:solidFill>
                <a:latin typeface="Noto Sans [monotype]" charset="0"/>
                <a:ea typeface="Sans Serif" charset="0"/>
              </a:rPr>
              <a:t>loop</a:t>
            </a:r>
            <a:endParaRPr lang="x-none" sz="1200">
              <a:solidFill>
                <a:srgbClr val="D5D583"/>
              </a:solidFill>
              <a:latin typeface="Noto Sans [monotype]" charset="0"/>
              <a:ea typeface="Sans Serif" charset="0"/>
            </a:endParaRPr>
          </a:p>
          <a:p>
            <a:pPr indent="0">
              <a:lnSpc>
                <a:spcPct val="100000"/>
              </a:lnSpc>
              <a:buClr>
                <a:srgbClr val="2C3E50"/>
              </a:buClr>
              <a:buFont typeface="StarSymbol"/>
              <a:buNone/>
            </a:pPr>
            <a:r>
              <a:rPr lang="x-none" sz="1200">
                <a:solidFill>
                  <a:schemeClr val="bg1"/>
                </a:solidFill>
                <a:latin typeface="Noto Sans [monotype]" charset="0"/>
                <a:ea typeface="Sans Serif" charset="0"/>
              </a:rPr>
              <a:t>	new_solution = </a:t>
            </a:r>
            <a:r>
              <a:rPr lang="x-none" sz="1200">
                <a:solidFill>
                  <a:srgbClr val="D5D583"/>
                </a:solidFill>
                <a:latin typeface="Noto Sans [monotype]" charset="0"/>
                <a:ea typeface="Sans Serif" charset="0"/>
              </a:rPr>
              <a:t>modif</a:t>
            </a:r>
            <a:r>
              <a:rPr lang="x-none" sz="1200">
                <a:solidFill>
                  <a:schemeClr val="bg1"/>
                </a:solidFill>
                <a:latin typeface="Noto Sans [monotype]" charset="0"/>
                <a:ea typeface="Sans Serif" charset="0"/>
              </a:rPr>
              <a:t>(tmp_solution)</a:t>
            </a:r>
            <a:endParaRPr lang="x-none" sz="1200">
              <a:solidFill>
                <a:schemeClr val="bg1"/>
              </a:solidFill>
              <a:latin typeface="Noto Sans [monotype]" charset="0"/>
              <a:ea typeface="Sans Serif" charset="0"/>
            </a:endParaRPr>
          </a:p>
          <a:p>
            <a:pPr indent="0">
              <a:lnSpc>
                <a:spcPct val="100000"/>
              </a:lnSpc>
              <a:buClr>
                <a:srgbClr val="2C3E50"/>
              </a:buClr>
              <a:buFont typeface="StarSymbol"/>
              <a:buNone/>
            </a:pPr>
            <a:r>
              <a:rPr lang="x-none" sz="1200">
                <a:solidFill>
                  <a:schemeClr val="bg1"/>
                </a:solidFill>
                <a:latin typeface="Noto Sans [monotype]" charset="0"/>
                <a:ea typeface="Sans Serif" charset="0"/>
              </a:rPr>
              <a:t>	new_result = </a:t>
            </a:r>
            <a:r>
              <a:rPr lang="x-none" sz="1200">
                <a:solidFill>
                  <a:srgbClr val="D5D583"/>
                </a:solidFill>
                <a:latin typeface="Noto Sans [monotype]" charset="0"/>
                <a:ea typeface="Sans Serif" charset="0"/>
              </a:rPr>
              <a:t>evaluate</a:t>
            </a:r>
            <a:r>
              <a:rPr lang="x-none" sz="1200">
                <a:solidFill>
                  <a:schemeClr val="bg1"/>
                </a:solidFill>
                <a:latin typeface="Noto Sans [monotype]" charset="0"/>
                <a:ea typeface="Sans Serif" charset="0"/>
              </a:rPr>
              <a:t>(new_solution)</a:t>
            </a:r>
            <a:endParaRPr lang="x-none" sz="1200">
              <a:solidFill>
                <a:schemeClr val="bg1"/>
              </a:solidFill>
              <a:latin typeface="Noto Sans [monotype]" charset="0"/>
              <a:ea typeface="Sans Serif" charset="0"/>
            </a:endParaRPr>
          </a:p>
          <a:p>
            <a:pPr indent="0">
              <a:lnSpc>
                <a:spcPct val="100000"/>
              </a:lnSpc>
              <a:buClr>
                <a:srgbClr val="2C3E50"/>
              </a:buClr>
              <a:buFont typeface="StarSymbol"/>
              <a:buNone/>
            </a:pPr>
            <a:endParaRPr lang="x-none" sz="1200">
              <a:solidFill>
                <a:schemeClr val="bg1"/>
              </a:solidFill>
              <a:latin typeface="Noto Sans [monotype]" charset="0"/>
              <a:ea typeface="Sans Serif" charset="0"/>
            </a:endParaRPr>
          </a:p>
          <a:p>
            <a:pPr indent="0">
              <a:lnSpc>
                <a:spcPct val="100000"/>
              </a:lnSpc>
              <a:buClr>
                <a:srgbClr val="2C3E50"/>
              </a:buClr>
              <a:buFont typeface="StarSymbol"/>
              <a:buNone/>
            </a:pPr>
            <a:r>
              <a:rPr lang="x-none" sz="1200">
                <a:solidFill>
                  <a:schemeClr val="bg1"/>
                </a:solidFill>
                <a:latin typeface="Noto Sans [monotype]" charset="0"/>
                <a:ea typeface="Sans Serif" charset="0"/>
              </a:rPr>
              <a:t>	</a:t>
            </a:r>
            <a:r>
              <a:rPr lang="x-none" sz="1200">
                <a:solidFill>
                  <a:srgbClr val="D5D583"/>
                </a:solidFill>
                <a:latin typeface="Noto Sans [monotype]" charset="0"/>
                <a:ea typeface="Sans Serif" charset="0"/>
              </a:rPr>
              <a:t>if </a:t>
            </a:r>
            <a:r>
              <a:rPr lang="x-none" sz="1200">
                <a:solidFill>
                  <a:schemeClr val="bg1"/>
                </a:solidFill>
                <a:latin typeface="Noto Sans [monotype]" charset="0"/>
                <a:ea typeface="Sans Serif" charset="0"/>
              </a:rPr>
              <a:t>(new_result &gt; tmp_result)</a:t>
            </a:r>
            <a:endParaRPr lang="x-none" sz="1200">
              <a:solidFill>
                <a:schemeClr val="bg1"/>
              </a:solidFill>
              <a:latin typeface="Noto Sans [monotype]" charset="0"/>
              <a:ea typeface="Sans Serif" charset="0"/>
            </a:endParaRPr>
          </a:p>
          <a:p>
            <a:pPr indent="0">
              <a:lnSpc>
                <a:spcPct val="100000"/>
              </a:lnSpc>
              <a:buClr>
                <a:srgbClr val="2C3E50"/>
              </a:buClr>
              <a:buFont typeface="StarSymbol"/>
              <a:buNone/>
            </a:pPr>
            <a:r>
              <a:rPr lang="x-none" sz="1200">
                <a:solidFill>
                  <a:schemeClr val="bg1"/>
                </a:solidFill>
                <a:latin typeface="Noto Sans [monotype]" charset="0"/>
                <a:ea typeface="Sans Serif" charset="0"/>
              </a:rPr>
              <a:t>		tmp_solution = new_solution</a:t>
            </a:r>
            <a:endParaRPr lang="x-none" sz="1200">
              <a:solidFill>
                <a:schemeClr val="bg1"/>
              </a:solidFill>
              <a:latin typeface="Noto Sans [monotype]" charset="0"/>
              <a:ea typeface="Sans Serif" charset="0"/>
            </a:endParaRPr>
          </a:p>
          <a:p>
            <a:pPr indent="0">
              <a:lnSpc>
                <a:spcPct val="100000"/>
              </a:lnSpc>
              <a:buClr>
                <a:srgbClr val="2C3E50"/>
              </a:buClr>
              <a:buFont typeface="StarSymbol"/>
              <a:buNone/>
            </a:pPr>
            <a:r>
              <a:rPr lang="x-none" sz="1200">
                <a:solidFill>
                  <a:schemeClr val="bg1"/>
                </a:solidFill>
                <a:latin typeface="Noto Sans [monotype]" charset="0"/>
                <a:ea typeface="Sans Serif" charset="0"/>
              </a:rPr>
              <a:t>		tmp_result = new_result</a:t>
            </a:r>
            <a:endParaRPr lang="x-none" sz="1200">
              <a:solidFill>
                <a:schemeClr val="bg1"/>
              </a:solidFill>
              <a:latin typeface="Noto Sans [monotype]" charset="0"/>
              <a:ea typeface="Sans Serif" charset="0"/>
            </a:endParaRPr>
          </a:p>
          <a:p>
            <a:pPr indent="0">
              <a:lnSpc>
                <a:spcPct val="100000"/>
              </a:lnSpc>
              <a:buClr>
                <a:srgbClr val="2C3E50"/>
              </a:buClr>
              <a:buFont typeface="StarSymbol"/>
              <a:buNone/>
            </a:pPr>
            <a:r>
              <a:rPr lang="x-none" sz="1200">
                <a:solidFill>
                  <a:schemeClr val="bg1"/>
                </a:solidFill>
                <a:latin typeface="Noto Sans [monotype]" charset="0"/>
                <a:ea typeface="Sans Serif" charset="0"/>
              </a:rPr>
              <a:t>	</a:t>
            </a:r>
            <a:r>
              <a:rPr lang="x-none" sz="1200">
                <a:solidFill>
                  <a:srgbClr val="D5D583"/>
                </a:solidFill>
                <a:latin typeface="Noto Sans [monotype]" charset="0"/>
                <a:ea typeface="Sans Serif" charset="0"/>
              </a:rPr>
              <a:t>else</a:t>
            </a:r>
            <a:endParaRPr lang="x-none" sz="1200">
              <a:solidFill>
                <a:srgbClr val="D5D583"/>
              </a:solidFill>
              <a:latin typeface="Noto Sans [monotype]" charset="0"/>
              <a:ea typeface="Sans Serif" charset="0"/>
            </a:endParaRPr>
          </a:p>
          <a:p>
            <a:pPr indent="0">
              <a:lnSpc>
                <a:spcPct val="100000"/>
              </a:lnSpc>
              <a:buClr>
                <a:srgbClr val="2C3E50"/>
              </a:buClr>
              <a:buFont typeface="StarSymbol"/>
              <a:buNone/>
            </a:pPr>
            <a:r>
              <a:rPr lang="x-none" sz="1200">
                <a:solidFill>
                  <a:schemeClr val="bg1"/>
                </a:solidFill>
                <a:latin typeface="Noto Sans [monotype]" charset="0"/>
                <a:ea typeface="Sans Serif" charset="0"/>
              </a:rPr>
              <a:t>		D = new_result - tmp_result</a:t>
            </a:r>
            <a:endParaRPr lang="x-none" sz="1200">
              <a:solidFill>
                <a:schemeClr val="bg1"/>
              </a:solidFill>
              <a:latin typeface="Noto Sans [monotype]" charset="0"/>
              <a:ea typeface="Sans Serif" charset="0"/>
            </a:endParaRPr>
          </a:p>
          <a:p>
            <a:pPr indent="0">
              <a:lnSpc>
                <a:spcPct val="100000"/>
              </a:lnSpc>
              <a:buClr>
                <a:srgbClr val="2C3E50"/>
              </a:buClr>
              <a:buFont typeface="StarSymbol"/>
              <a:buNone/>
            </a:pPr>
            <a:r>
              <a:rPr lang="x-none" sz="1200">
                <a:solidFill>
                  <a:schemeClr val="bg1"/>
                </a:solidFill>
                <a:latin typeface="Noto Sans [monotype]" charset="0"/>
                <a:ea typeface="Sans Serif" charset="0"/>
              </a:rPr>
              <a:t>		e = </a:t>
            </a:r>
            <a:r>
              <a:rPr lang="x-none" sz="1200">
                <a:solidFill>
                  <a:srgbClr val="D5D583"/>
                </a:solidFill>
                <a:latin typeface="Noto Sans [monotype]" charset="0"/>
                <a:ea typeface="Sans Serif" charset="0"/>
              </a:rPr>
              <a:t>exponential</a:t>
            </a:r>
            <a:r>
              <a:rPr lang="x-none" sz="1200">
                <a:solidFill>
                  <a:schemeClr val="bg1"/>
                </a:solidFill>
                <a:latin typeface="Noto Sans [monotype]" charset="0"/>
                <a:ea typeface="Sans Serif" charset="0"/>
              </a:rPr>
              <a:t>(-D/T)</a:t>
            </a:r>
            <a:endParaRPr lang="x-none" sz="1200">
              <a:solidFill>
                <a:schemeClr val="bg1"/>
              </a:solidFill>
              <a:latin typeface="Noto Sans [monotype]" charset="0"/>
              <a:ea typeface="Sans Serif" charset="0"/>
            </a:endParaRPr>
          </a:p>
          <a:p>
            <a:pPr indent="0">
              <a:lnSpc>
                <a:spcPct val="100000"/>
              </a:lnSpc>
              <a:buClr>
                <a:srgbClr val="2C3E50"/>
              </a:buClr>
              <a:buFont typeface="StarSymbol"/>
              <a:buNone/>
            </a:pPr>
            <a:r>
              <a:rPr lang="x-none" sz="1200">
                <a:solidFill>
                  <a:schemeClr val="bg1"/>
                </a:solidFill>
                <a:latin typeface="Noto Sans [monotype]" charset="0"/>
                <a:ea typeface="Sans Serif" charset="0"/>
              </a:rPr>
              <a:t>		r = </a:t>
            </a:r>
            <a:r>
              <a:rPr lang="x-none" sz="1200">
                <a:solidFill>
                  <a:srgbClr val="D5D583"/>
                </a:solidFill>
                <a:latin typeface="Noto Sans [monotype]" charset="0"/>
                <a:ea typeface="Sans Serif" charset="0"/>
              </a:rPr>
              <a:t>random</a:t>
            </a:r>
            <a:r>
              <a:rPr lang="x-none" sz="1200">
                <a:solidFill>
                  <a:schemeClr val="bg1"/>
                </a:solidFill>
                <a:latin typeface="Noto Sans [monotype]" charset="0"/>
                <a:ea typeface="Sans Serif" charset="0"/>
              </a:rPr>
              <a:t>()</a:t>
            </a:r>
            <a:endParaRPr lang="x-none" sz="1200">
              <a:solidFill>
                <a:schemeClr val="bg1"/>
              </a:solidFill>
              <a:latin typeface="Noto Sans [monotype]" charset="0"/>
              <a:ea typeface="Sans Serif" charset="0"/>
            </a:endParaRPr>
          </a:p>
          <a:p>
            <a:pPr indent="0">
              <a:lnSpc>
                <a:spcPct val="100000"/>
              </a:lnSpc>
              <a:buClr>
                <a:srgbClr val="2C3E50"/>
              </a:buClr>
              <a:buFont typeface="StarSymbol"/>
              <a:buNone/>
            </a:pPr>
            <a:r>
              <a:rPr lang="x-none" sz="1200">
                <a:solidFill>
                  <a:schemeClr val="bg1"/>
                </a:solidFill>
                <a:latin typeface="Noto Sans [monotype]" charset="0"/>
                <a:ea typeface="Sans Serif" charset="0"/>
              </a:rPr>
              <a:t>		</a:t>
            </a:r>
            <a:r>
              <a:rPr lang="x-none" sz="1200">
                <a:solidFill>
                  <a:srgbClr val="D5D583"/>
                </a:solidFill>
                <a:latin typeface="Noto Sans [monotype]" charset="0"/>
                <a:ea typeface="Sans Serif" charset="0"/>
              </a:rPr>
              <a:t>if</a:t>
            </a:r>
            <a:r>
              <a:rPr lang="x-none" sz="1200">
                <a:solidFill>
                  <a:schemeClr val="bg1"/>
                </a:solidFill>
                <a:latin typeface="Noto Sans [monotype]" charset="0"/>
                <a:ea typeface="Sans Serif" charset="0"/>
              </a:rPr>
              <a:t> (e &gt; r)</a:t>
            </a:r>
            <a:r>
              <a:rPr lang="x-none" sz="1200">
                <a:solidFill>
                  <a:schemeClr val="bg1"/>
                </a:solidFill>
                <a:latin typeface="Noto Sans [monotype]" charset="0"/>
                <a:ea typeface="Sans Serif" charset="0"/>
                <a:sym typeface="+mn-ea"/>
              </a:rPr>
              <a:t>	</a:t>
            </a:r>
            <a:endParaRPr lang="x-none" sz="1200">
              <a:solidFill>
                <a:schemeClr val="bg1"/>
              </a:solidFill>
              <a:latin typeface="Noto Sans [monotype]" charset="0"/>
              <a:ea typeface="Sans Serif" charset="0"/>
              <a:sym typeface="+mn-ea"/>
            </a:endParaRPr>
          </a:p>
          <a:p>
            <a:pPr indent="0">
              <a:lnSpc>
                <a:spcPct val="100000"/>
              </a:lnSpc>
              <a:buClr>
                <a:srgbClr val="2C3E50"/>
              </a:buClr>
              <a:buFont typeface="StarSymbol"/>
              <a:buNone/>
            </a:pPr>
            <a:r>
              <a:rPr lang="x-none" sz="1200">
                <a:solidFill>
                  <a:schemeClr val="bg1"/>
                </a:solidFill>
                <a:latin typeface="Noto Sans [monotype]" charset="0"/>
                <a:ea typeface="Sans Serif" charset="0"/>
                <a:sym typeface="+mn-ea"/>
              </a:rPr>
              <a:t>			new_solution = </a:t>
            </a:r>
            <a:r>
              <a:rPr lang="x-none" sz="1200">
                <a:solidFill>
                  <a:srgbClr val="D5D583"/>
                </a:solidFill>
                <a:latin typeface="Noto Sans [monotype]" charset="0"/>
                <a:ea typeface="Sans Serif" charset="0"/>
                <a:sym typeface="+mn-ea"/>
              </a:rPr>
              <a:t>modif</a:t>
            </a:r>
            <a:r>
              <a:rPr lang="x-none" sz="1200">
                <a:solidFill>
                  <a:schemeClr val="bg1"/>
                </a:solidFill>
                <a:latin typeface="Noto Sans [monotype]" charset="0"/>
                <a:ea typeface="Sans Serif" charset="0"/>
                <a:sym typeface="+mn-ea"/>
              </a:rPr>
              <a:t>(tmp_solution)</a:t>
            </a:r>
            <a:endParaRPr lang="x-none" sz="1200">
              <a:solidFill>
                <a:schemeClr val="bg1"/>
              </a:solidFill>
              <a:latin typeface="Noto Sans [monotype]" charset="0"/>
              <a:ea typeface="Sans Serif" charset="0"/>
              <a:sym typeface="+mn-ea"/>
            </a:endParaRPr>
          </a:p>
          <a:p>
            <a:pPr indent="0">
              <a:lnSpc>
                <a:spcPct val="100000"/>
              </a:lnSpc>
              <a:buClr>
                <a:srgbClr val="2C3E50"/>
              </a:buClr>
              <a:buFont typeface="StarSymbol"/>
              <a:buNone/>
            </a:pPr>
            <a:r>
              <a:rPr lang="x-none" sz="1200">
                <a:solidFill>
                  <a:schemeClr val="bg1"/>
                </a:solidFill>
                <a:latin typeface="Noto Sans [monotype]" charset="0"/>
                <a:ea typeface="Sans Serif" charset="0"/>
                <a:sym typeface="+mn-ea"/>
              </a:rPr>
              <a:t>			new_result = </a:t>
            </a:r>
            <a:r>
              <a:rPr lang="x-none" sz="1200">
                <a:solidFill>
                  <a:srgbClr val="D5D583"/>
                </a:solidFill>
                <a:latin typeface="Noto Sans [monotype]" charset="0"/>
                <a:ea typeface="Sans Serif" charset="0"/>
                <a:sym typeface="+mn-ea"/>
              </a:rPr>
              <a:t>evaluate</a:t>
            </a:r>
            <a:r>
              <a:rPr lang="x-none" sz="1200">
                <a:solidFill>
                  <a:schemeClr val="bg1"/>
                </a:solidFill>
                <a:latin typeface="Noto Sans [monotype]" charset="0"/>
                <a:ea typeface="Sans Serif" charset="0"/>
                <a:sym typeface="+mn-ea"/>
              </a:rPr>
              <a:t>(new_solution)</a:t>
            </a:r>
            <a:endParaRPr lang="x-none" sz="1200">
              <a:solidFill>
                <a:schemeClr val="bg1"/>
              </a:solidFill>
              <a:latin typeface="Noto Sans [monotype]" charset="0"/>
              <a:ea typeface="Sans Serif" charset="0"/>
              <a:sym typeface="+mn-ea"/>
            </a:endParaRPr>
          </a:p>
          <a:p>
            <a:pPr indent="0">
              <a:lnSpc>
                <a:spcPct val="100000"/>
              </a:lnSpc>
              <a:buClr>
                <a:srgbClr val="2C3E50"/>
              </a:buClr>
              <a:buFont typeface="StarSymbol"/>
              <a:buNone/>
            </a:pPr>
            <a:r>
              <a:rPr lang="x-none" sz="1200">
                <a:solidFill>
                  <a:schemeClr val="bg1"/>
                </a:solidFill>
                <a:latin typeface="Noto Sans [monotype]" charset="0"/>
                <a:ea typeface="Sans Serif" charset="0"/>
                <a:sym typeface="+mn-ea"/>
              </a:rPr>
              <a:t>	</a:t>
            </a:r>
            <a:endParaRPr lang="x-none" sz="1200">
              <a:solidFill>
                <a:schemeClr val="bg1"/>
              </a:solidFill>
              <a:latin typeface="Noto Sans [monotype]" charset="0"/>
              <a:ea typeface="Sans Serif" charset="0"/>
              <a:sym typeface="+mn-ea"/>
            </a:endParaRPr>
          </a:p>
          <a:p>
            <a:pPr indent="0">
              <a:lnSpc>
                <a:spcPct val="100000"/>
              </a:lnSpc>
              <a:buClr>
                <a:srgbClr val="2C3E50"/>
              </a:buClr>
              <a:buFont typeface="StarSymbol"/>
              <a:buNone/>
            </a:pPr>
            <a:r>
              <a:rPr lang="x-none" sz="1200">
                <a:solidFill>
                  <a:schemeClr val="bg1"/>
                </a:solidFill>
                <a:latin typeface="Noto Sans [monotype]" charset="0"/>
                <a:ea typeface="Sans Serif" charset="0"/>
                <a:sym typeface="+mn-ea"/>
              </a:rPr>
              <a:t>	T = T * 0.99</a:t>
            </a:r>
            <a:endParaRPr lang="x-none" sz="1200">
              <a:solidFill>
                <a:schemeClr val="bg1"/>
              </a:solidFill>
              <a:latin typeface="Noto Sans [monotype]" charset="0"/>
              <a:ea typeface="Sans Serif" charset="0"/>
              <a:sym typeface="+mn-ea"/>
            </a:endParaRPr>
          </a:p>
          <a:p>
            <a:pPr indent="0">
              <a:lnSpc>
                <a:spcPct val="100000"/>
              </a:lnSpc>
              <a:buClr>
                <a:srgbClr val="2C3E50"/>
              </a:buClr>
              <a:buFont typeface="StarSymbol"/>
              <a:buNone/>
            </a:pPr>
            <a:r>
              <a:rPr lang="x-none" sz="1200">
                <a:solidFill>
                  <a:srgbClr val="D5D583"/>
                </a:solidFill>
                <a:latin typeface="Noto Sans [monotype]" charset="0"/>
                <a:ea typeface="Sans Serif" charset="0"/>
              </a:rPr>
              <a:t>end loop</a:t>
            </a:r>
            <a:endParaRPr lang="x-none" sz="1200">
              <a:solidFill>
                <a:srgbClr val="D5D583"/>
              </a:solidFill>
              <a:latin typeface="Noto Sans [monotype]" charset="0"/>
              <a:ea typeface="Sans Serif" charset="0"/>
            </a:endParaRPr>
          </a:p>
          <a:p>
            <a:pPr indent="0">
              <a:lnSpc>
                <a:spcPct val="100000"/>
              </a:lnSpc>
              <a:buClr>
                <a:srgbClr val="2C3E50"/>
              </a:buClr>
              <a:buFont typeface="StarSymbol"/>
              <a:buNone/>
            </a:pPr>
            <a:endParaRPr lang="x-none" sz="1200">
              <a:solidFill>
                <a:schemeClr val="bg1"/>
              </a:solidFill>
              <a:latin typeface="Noto Sans [monotype]" charset="0"/>
              <a:ea typeface="Sans Serif" charset="0"/>
            </a:endParaRPr>
          </a:p>
          <a:p>
            <a:pPr indent="0">
              <a:lnSpc>
                <a:spcPct val="100000"/>
              </a:lnSpc>
              <a:buClr>
                <a:srgbClr val="2C3E50"/>
              </a:buClr>
              <a:buFont typeface="StarSymbol"/>
              <a:buNone/>
            </a:pPr>
            <a:endParaRPr lang="x-none" sz="1200">
              <a:solidFill>
                <a:schemeClr val="bg1"/>
              </a:solidFill>
              <a:latin typeface="Noto Sans [monotype]" charset="0"/>
              <a:ea typeface="Sans Serif" charset="0"/>
            </a:endParaRPr>
          </a:p>
          <a:p>
            <a:pPr indent="0">
              <a:lnSpc>
                <a:spcPct val="100000"/>
              </a:lnSpc>
              <a:buClr>
                <a:srgbClr val="2C3E50"/>
              </a:buClr>
              <a:buFont typeface="StarSymbol"/>
              <a:buNone/>
            </a:pPr>
            <a:endParaRPr lang="x-none" sz="1200">
              <a:solidFill>
                <a:schemeClr val="bg1"/>
              </a:solidFill>
              <a:latin typeface="Noto Sans [monotype]" charset="0"/>
              <a:ea typeface="Sans Serif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14520" y="1480185"/>
            <a:ext cx="76200" cy="4684395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60"/>
                            </p:stCondLst>
                            <p:childTnLst>
                              <p:par>
                                <p:cTn id="24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20"/>
                            </p:stCondLst>
                            <p:childTnLst>
                              <p:par>
                                <p:cTn id="3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120"/>
                            </p:stCondLst>
                            <p:childTnLst>
                              <p:par>
                                <p:cTn id="43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60"/>
                            </p:stCondLst>
                            <p:childTnLst>
                              <p:par>
                                <p:cTn id="49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8" dur="80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9" dur="80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80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60"/>
                            </p:stCondLst>
                            <p:childTnLst>
                              <p:par>
                                <p:cTn id="62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4" dur="8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5" dur="8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8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400"/>
                            </p:stCondLst>
                            <p:childTnLst>
                              <p:par>
                                <p:cTn id="68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0" dur="8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1" dur="8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8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7" dur="80"/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8" dur="80"/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80"/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4" dur="8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5" dur="8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8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200"/>
                            </p:stCondLst>
                            <p:childTnLst>
                              <p:par>
                                <p:cTn id="88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0" dur="8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1" dur="8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8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400"/>
                            </p:stCondLst>
                            <p:childTnLst>
                              <p:par>
                                <p:cTn id="94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6" dur="8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7" dur="8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8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3" dur="8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4" dur="8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8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40"/>
                            </p:stCondLst>
                            <p:childTnLst>
                              <p:par>
                                <p:cTn id="10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9" dur="8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0" dur="8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8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440"/>
                            </p:stCondLst>
                            <p:childTnLst>
                              <p:par>
                                <p:cTn id="113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5" dur="8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6" dur="8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8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400"/>
                            </p:stCondLst>
                            <p:childTnLst>
                              <p:par>
                                <p:cTn id="119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1" dur="8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2" dur="8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8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8" dur="8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9" dur="8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8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60"/>
                            </p:stCondLst>
                            <p:childTnLst>
                              <p:par>
                                <p:cTn id="132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4" dur="8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5" dur="8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8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80"/>
                            </p:stCondLst>
                            <p:childTnLst>
                              <p:par>
                                <p:cTn id="138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0" dur="8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1" dur="8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8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7" dur="80"/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8" dur="80"/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80"/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80"/>
                            </p:stCondLst>
                            <p:childTnLst>
                              <p:par>
                                <p:cTn id="15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3" dur="8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4" dur="8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5" dur="8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2401</Words>
  <Application>Kingsoft Office WPP</Application>
  <PresentationFormat/>
  <Paragraphs>71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Office Theme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Simulated-Annealing Algorithm</dc:title>
  <dc:creator>ryan</dc:creator>
  <cp:lastModifiedBy>ryan</cp:lastModifiedBy>
  <cp:revision>63</cp:revision>
  <dcterms:created xsi:type="dcterms:W3CDTF">2016-03-30T22:24:09Z</dcterms:created>
  <dcterms:modified xsi:type="dcterms:W3CDTF">2016-03-30T22:24:09Z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1057-10.1.0.5503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5</vt:i4>
  </property>
</Properties>
</file>