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1A6"/>
    <a:srgbClr val="FF555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8018"/>
  </p:normalViewPr>
  <p:slideViewPr>
    <p:cSldViewPr snapToGrid="0">
      <p:cViewPr varScale="1">
        <p:scale>
          <a:sx n="90" d="100"/>
          <a:sy n="90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E3289-A219-CB48-9BB9-CA7E25C083A2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23E99-04C4-2A40-9071-622777C62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9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“When lineage is missing, you lose the ‘source of truth’—which leads to broken dashboards, redundant work, and poor decisions. In a regulated space like fintech, it also becomes nearly impossible to prove how data is handled, which is a real compliance risk.”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23E99-04C4-2A40-9071-622777C625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“When lineage is missing, you lose the ‘source of truth’—which leads to broken dashboards, redundant work, and poor decisions. In a regulated space like fintech, it also becomes nearly impossible to prove how data is handled, which is a real compliance risk.”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23E99-04C4-2A40-9071-622777C625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2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23E99-04C4-2A40-9071-622777C625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5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4AAE-1A3D-ABD8-C1E1-85CA7BBD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9F734-3419-7FB0-F60B-35A3913D8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42C74-591C-CF1F-66CA-08579C2C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98CC-0619-3C47-ABFA-C27E7B021E9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100D8-1645-7D5E-E8C6-0893B9B0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535F7-8BE5-56A7-61D7-FFD31D51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2B1-6DA2-3B41-93C0-E4EE925F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18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372E-D1BA-C001-76D9-2A2C7B3D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55BC2-80CC-7D08-13FB-8415525A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AC09B-F0B8-5E6A-FF13-5ACBB7F6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98CC-0619-3C47-ABFA-C27E7B021E9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5DBA3-616D-D43C-7F54-47732B20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32CEE-785B-4A7F-6C95-EFF4F70F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2B1-6DA2-3B41-93C0-E4EE925F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7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4C40F-0097-1AAA-4FF5-6C830D901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010FF-D286-F360-0EA4-86AB0911B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EB6F3-71A8-63F7-06ED-4E1AB4C8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98CC-0619-3C47-ABFA-C27E7B021E9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5D3A-7C18-27AE-155A-AEE7BBD4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9592F-3217-4CA0-3656-16CCBF74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2B1-6DA2-3B41-93C0-E4EE925F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1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9C1B-9073-8962-23A8-6D08139B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9655-757D-3E82-D040-C3100F8FE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45EA6-5601-4140-8864-EAE269D2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98CC-0619-3C47-ABFA-C27E7B021E9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A4301-E0D8-83E4-613E-A9C41A22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98AE2-8A96-135A-AE84-D1686113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2B1-6DA2-3B41-93C0-E4EE925F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5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0131-E61B-25CD-B989-CC301E5B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BD92C-FC24-B05B-2821-DD28C0CCB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3A26-4A07-CFE1-AC7D-3763ACFD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98CC-0619-3C47-ABFA-C27E7B021E9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EBB42-F99E-F614-2D87-898EC369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2F24-C053-F206-976D-1D81BA6D6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2B1-6DA2-3B41-93C0-E4EE925F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6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DCB4-204F-E509-126E-D0D5D241D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294C-BC54-15A3-D7D0-2D911F120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D5E30-22BF-F395-0D03-572763DBD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05333-72CE-4A71-9512-E1F9A9F9C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98CC-0619-3C47-ABFA-C27E7B021E9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1EF79-295B-15BA-3958-AE2275CB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63337-A60E-B536-EBCE-B6EA157D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2B1-6DA2-3B41-93C0-E4EE925F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1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9C95-1D0A-E388-99F7-969884C6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A0FAA-680C-5E80-1774-6910002F0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AD46F-8952-A6C8-6E5A-DC15033F2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88B757-4599-122F-02CE-73ED4F3EB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91E9E-802B-E167-7C52-617F4DA27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9D5E3-7D13-2471-BF58-6F676F09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98CC-0619-3C47-ABFA-C27E7B021E9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BB3C4-BE87-E301-3C51-CC3625D8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FDE2D-77CC-51D6-BDFF-3119BE25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2B1-6DA2-3B41-93C0-E4EE925F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6572-F2C3-6923-9C4C-D0978918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DE56F2-ECF1-01A9-F6E5-E186E431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98CC-0619-3C47-ABFA-C27E7B021E9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50F7C4-6E00-CDB1-3EAF-7312EA90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B1302B-4CC2-087B-8914-AD1C10D1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2B1-6DA2-3B41-93C0-E4EE925F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2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5AD3E-3C3A-D855-72F5-0BE432E9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98CC-0619-3C47-ABFA-C27E7B021E9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483BC5-6ECC-F403-88BC-0FBFDA1DE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42935-496A-00CC-16F1-FCDA5C85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2B1-6DA2-3B41-93C0-E4EE925F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2E67-41F6-794F-AAA2-C31BEAB5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8371-2653-093F-34A7-73A4619F7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5D655-ECC9-B557-11E9-347CA3FE2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C02DD-3387-7EFA-2F46-B458E0B5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98CC-0619-3C47-ABFA-C27E7B021E9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4446F-320B-0F23-9281-D93B7A9D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062E-9BB6-99D4-6066-23BC35E5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2B1-6DA2-3B41-93C0-E4EE925F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5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EFED-C1B2-DC68-044A-C63A838C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7DCAF-6377-20AF-022B-EF5B9A564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75C68-3DF6-7931-1A42-1E8A8C4F9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14C06-406F-2871-3A9B-D436A694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98CC-0619-3C47-ABFA-C27E7B021E9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96AB0-110D-80DB-15A6-8C440009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CD715-011B-87D4-EC6C-1D6E6032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82B1-6DA2-3B41-93C0-E4EE925F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6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E2121-412C-362E-1E3B-4FDEAAD5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1D4D2-DA62-3297-EAE2-302B41885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8DCCC-3A50-C6E8-048A-3476AB6CB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498CC-0619-3C47-ABFA-C27E7B021E9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31DCF-C47D-FC10-3A2B-270D4FECD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EA039-4C96-50F7-BD4F-9A7471D17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782B1-6DA2-3B41-93C0-E4EE925F7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1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164CB-8AB7-ECEB-7E9E-3900276F08C4}"/>
              </a:ext>
            </a:extLst>
          </p:cNvPr>
          <p:cNvSpPr/>
          <p:nvPr/>
        </p:nvSpPr>
        <p:spPr>
          <a:xfrm>
            <a:off x="0" y="0"/>
            <a:ext cx="12192000" cy="4199021"/>
          </a:xfrm>
          <a:prstGeom prst="rect">
            <a:avLst/>
          </a:prstGeom>
          <a:solidFill>
            <a:srgbClr val="084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86A8F-9A6D-D71B-1B36-4915845C2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347" y="1435184"/>
            <a:ext cx="9144000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POC Success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D530E-67D1-245B-A869-5F0823528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347" y="4594935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For Delta Arc Corp.</a:t>
            </a:r>
          </a:p>
        </p:txBody>
      </p:sp>
    </p:spTree>
    <p:extLst>
      <p:ext uri="{BB962C8B-B14F-4D97-AF65-F5344CB8AC3E}">
        <p14:creationId xmlns:p14="http://schemas.microsoft.com/office/powerpoint/2010/main" val="21035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88CBBE-AAC0-9890-45C7-B81AEFF05126}"/>
              </a:ext>
            </a:extLst>
          </p:cNvPr>
          <p:cNvSpPr txBox="1"/>
          <p:nvPr/>
        </p:nvSpPr>
        <p:spPr>
          <a:xfrm>
            <a:off x="1215189" y="782053"/>
            <a:ext cx="13479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841A6"/>
                </a:solidFill>
              </a:rPr>
              <a:t>Key Issues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9B5080-C183-E681-319B-98CE19DF63AD}"/>
              </a:ext>
            </a:extLst>
          </p:cNvPr>
          <p:cNvGrpSpPr/>
          <p:nvPr/>
        </p:nvGrpSpPr>
        <p:grpSpPr>
          <a:xfrm>
            <a:off x="1117137" y="2249905"/>
            <a:ext cx="1816538" cy="1816538"/>
            <a:chOff x="1293856" y="2021306"/>
            <a:chExt cx="1816538" cy="181653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EEC8F71-EE30-9DFE-476B-7F936E69E48B}"/>
                </a:ext>
              </a:extLst>
            </p:cNvPr>
            <p:cNvSpPr/>
            <p:nvPr/>
          </p:nvSpPr>
          <p:spPr>
            <a:xfrm>
              <a:off x="1293856" y="2021306"/>
              <a:ext cx="1816538" cy="1816538"/>
            </a:xfrm>
            <a:prstGeom prst="ellipse">
              <a:avLst/>
            </a:prstGeom>
            <a:solidFill>
              <a:srgbClr val="084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black check mark on a white shield&#10;&#10;Description automatically generated">
              <a:extLst>
                <a:ext uri="{FF2B5EF4-FFF2-40B4-BE49-F238E27FC236}">
                  <a16:creationId xmlns:a16="http://schemas.microsoft.com/office/drawing/2014/main" id="{363DFF62-B400-6960-D2A5-4D7CBC9AB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2699" y="2430149"/>
              <a:ext cx="998851" cy="99885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AE94F3-4B00-8610-5EC1-36849C63C61F}"/>
              </a:ext>
            </a:extLst>
          </p:cNvPr>
          <p:cNvSpPr txBox="1"/>
          <p:nvPr/>
        </p:nvSpPr>
        <p:spPr>
          <a:xfrm>
            <a:off x="1238170" y="4290621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841A6"/>
                </a:solidFill>
              </a:rPr>
              <a:t>Security &amp; Risk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C0F76-D94A-BD47-4F52-94EC0CFC75F0}"/>
              </a:ext>
            </a:extLst>
          </p:cNvPr>
          <p:cNvSpPr txBox="1"/>
          <p:nvPr/>
        </p:nvSpPr>
        <p:spPr>
          <a:xfrm>
            <a:off x="3637442" y="4290621"/>
            <a:ext cx="226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841A6"/>
                </a:solidFill>
              </a:rPr>
              <a:t>Engineering Overhead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B44315-59C4-725C-B63B-B209D7F20846}"/>
              </a:ext>
            </a:extLst>
          </p:cNvPr>
          <p:cNvGrpSpPr/>
          <p:nvPr/>
        </p:nvGrpSpPr>
        <p:grpSpPr>
          <a:xfrm>
            <a:off x="3785360" y="2249905"/>
            <a:ext cx="1816538" cy="1816538"/>
            <a:chOff x="3785360" y="2021305"/>
            <a:chExt cx="1816538" cy="181653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76AC38B-409F-58FD-0FAC-E3966E558C80}"/>
                </a:ext>
              </a:extLst>
            </p:cNvPr>
            <p:cNvSpPr/>
            <p:nvPr/>
          </p:nvSpPr>
          <p:spPr>
            <a:xfrm>
              <a:off x="3785360" y="2021305"/>
              <a:ext cx="1816538" cy="1816538"/>
            </a:xfrm>
            <a:prstGeom prst="ellipse">
              <a:avLst/>
            </a:prstGeom>
            <a:solidFill>
              <a:srgbClr val="084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black dollar sign in a white circle&#10;&#10;Description automatically generated">
              <a:extLst>
                <a:ext uri="{FF2B5EF4-FFF2-40B4-BE49-F238E27FC236}">
                  <a16:creationId xmlns:a16="http://schemas.microsoft.com/office/drawing/2014/main" id="{44EE34B5-60C6-D1D4-46AD-CD2AE4E3A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423" y="2421780"/>
              <a:ext cx="1007220" cy="100722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3C9079-5D17-D3BE-7C98-236DF3E6CD8F}"/>
              </a:ext>
            </a:extLst>
          </p:cNvPr>
          <p:cNvGrpSpPr/>
          <p:nvPr/>
        </p:nvGrpSpPr>
        <p:grpSpPr>
          <a:xfrm>
            <a:off x="6453583" y="2249905"/>
            <a:ext cx="1816538" cy="1816538"/>
            <a:chOff x="6590104" y="2021305"/>
            <a:chExt cx="1816538" cy="181653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A41C89-F968-94DF-8338-8CC55287950C}"/>
                </a:ext>
              </a:extLst>
            </p:cNvPr>
            <p:cNvSpPr/>
            <p:nvPr/>
          </p:nvSpPr>
          <p:spPr>
            <a:xfrm>
              <a:off x="6590104" y="2021305"/>
              <a:ext cx="1816538" cy="1816538"/>
            </a:xfrm>
            <a:prstGeom prst="ellipse">
              <a:avLst/>
            </a:prstGeom>
            <a:solidFill>
              <a:srgbClr val="084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A white building with columns&#10;&#10;Description automatically generated">
              <a:extLst>
                <a:ext uri="{FF2B5EF4-FFF2-40B4-BE49-F238E27FC236}">
                  <a16:creationId xmlns:a16="http://schemas.microsoft.com/office/drawing/2014/main" id="{1812E22A-1776-6F7C-2814-ACF9D33A8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67866" y="2334489"/>
              <a:ext cx="1090863" cy="1090863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EBAA1FB-1185-CFBD-CE87-ED031165C3C1}"/>
              </a:ext>
            </a:extLst>
          </p:cNvPr>
          <p:cNvSpPr txBox="1"/>
          <p:nvPr/>
        </p:nvSpPr>
        <p:spPr>
          <a:xfrm>
            <a:off x="6475360" y="4294353"/>
            <a:ext cx="180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841A6"/>
                </a:solidFill>
              </a:rPr>
              <a:t>Data Governance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2BFFF8-96C8-01C8-67E2-19DB1097636F}"/>
              </a:ext>
            </a:extLst>
          </p:cNvPr>
          <p:cNvGrpSpPr/>
          <p:nvPr/>
        </p:nvGrpSpPr>
        <p:grpSpPr>
          <a:xfrm>
            <a:off x="9121806" y="2249905"/>
            <a:ext cx="1816538" cy="1816538"/>
            <a:chOff x="9394848" y="2021305"/>
            <a:chExt cx="1816538" cy="181653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21BDDE3-F71C-7186-C6C7-D3A8D0B79F8B}"/>
                </a:ext>
              </a:extLst>
            </p:cNvPr>
            <p:cNvSpPr/>
            <p:nvPr/>
          </p:nvSpPr>
          <p:spPr>
            <a:xfrm>
              <a:off x="9394848" y="2021305"/>
              <a:ext cx="1816538" cy="1816538"/>
            </a:xfrm>
            <a:prstGeom prst="ellipse">
              <a:avLst/>
            </a:prstGeom>
            <a:solidFill>
              <a:srgbClr val="0841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 descr="A white x in a circle&#10;&#10;Description automatically generated">
              <a:extLst>
                <a:ext uri="{FF2B5EF4-FFF2-40B4-BE49-F238E27FC236}">
                  <a16:creationId xmlns:a16="http://schemas.microsoft.com/office/drawing/2014/main" id="{54C79458-1BA8-CE27-5369-5F13F2843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26459" y="2334489"/>
              <a:ext cx="1153315" cy="115331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5384964-609E-DE7A-3EEA-6CE0F4297525}"/>
              </a:ext>
            </a:extLst>
          </p:cNvPr>
          <p:cNvSpPr txBox="1"/>
          <p:nvPr/>
        </p:nvSpPr>
        <p:spPr>
          <a:xfrm>
            <a:off x="9175617" y="4306385"/>
            <a:ext cx="17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841A6"/>
                </a:solidFill>
              </a:rPr>
              <a:t>Prior Tool Failure</a:t>
            </a:r>
          </a:p>
        </p:txBody>
      </p:sp>
    </p:spTree>
    <p:extLst>
      <p:ext uri="{BB962C8B-B14F-4D97-AF65-F5344CB8AC3E}">
        <p14:creationId xmlns:p14="http://schemas.microsoft.com/office/powerpoint/2010/main" val="177448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BE1A4-B0B0-C672-4D4E-068F7E309C55}"/>
              </a:ext>
            </a:extLst>
          </p:cNvPr>
          <p:cNvSpPr/>
          <p:nvPr/>
        </p:nvSpPr>
        <p:spPr>
          <a:xfrm>
            <a:off x="0" y="671521"/>
            <a:ext cx="12192000" cy="613611"/>
          </a:xfrm>
          <a:prstGeom prst="rect">
            <a:avLst/>
          </a:prstGeom>
          <a:solidFill>
            <a:srgbClr val="084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A19A0-0CD8-CA38-4959-97BE30F66697}"/>
              </a:ext>
            </a:extLst>
          </p:cNvPr>
          <p:cNvSpPr txBox="1"/>
          <p:nvPr/>
        </p:nvSpPr>
        <p:spPr>
          <a:xfrm>
            <a:off x="1215189" y="782053"/>
            <a:ext cx="31119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Environment &amp; Data Flow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06A4C2-BF34-3909-4AE1-371EC0D623D0}"/>
              </a:ext>
            </a:extLst>
          </p:cNvPr>
          <p:cNvGrpSpPr/>
          <p:nvPr/>
        </p:nvGrpSpPr>
        <p:grpSpPr>
          <a:xfrm>
            <a:off x="1215189" y="2779295"/>
            <a:ext cx="1479884" cy="1479884"/>
            <a:chOff x="3777917" y="2237874"/>
            <a:chExt cx="1479884" cy="1479884"/>
          </a:xfrm>
        </p:grpSpPr>
        <p:pic>
          <p:nvPicPr>
            <p:cNvPr id="1026" name="Picture 2" descr="postgresql plain wordmark&quot; Icon - Download for free – Iconduck">
              <a:extLst>
                <a:ext uri="{FF2B5EF4-FFF2-40B4-BE49-F238E27FC236}">
                  <a16:creationId xmlns:a16="http://schemas.microsoft.com/office/drawing/2014/main" id="{ED39692A-2C0B-6BC4-4F6A-85B778B34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351" y="2610413"/>
              <a:ext cx="737016" cy="7348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Donut 5">
              <a:extLst>
                <a:ext uri="{FF2B5EF4-FFF2-40B4-BE49-F238E27FC236}">
                  <a16:creationId xmlns:a16="http://schemas.microsoft.com/office/drawing/2014/main" id="{53524B14-5823-0B95-B3CA-915E2A73E0E1}"/>
                </a:ext>
              </a:extLst>
            </p:cNvPr>
            <p:cNvSpPr/>
            <p:nvPr/>
          </p:nvSpPr>
          <p:spPr>
            <a:xfrm>
              <a:off x="3777917" y="2237874"/>
              <a:ext cx="1479884" cy="1479884"/>
            </a:xfrm>
            <a:prstGeom prst="donut">
              <a:avLst>
                <a:gd name="adj" fmla="val 993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FD2A47-B95E-1458-B4F2-E958F4CA4052}"/>
              </a:ext>
            </a:extLst>
          </p:cNvPr>
          <p:cNvGrpSpPr/>
          <p:nvPr/>
        </p:nvGrpSpPr>
        <p:grpSpPr>
          <a:xfrm>
            <a:off x="6763438" y="2779293"/>
            <a:ext cx="1479884" cy="1479884"/>
            <a:chOff x="6096000" y="2225843"/>
            <a:chExt cx="1479884" cy="1479884"/>
          </a:xfrm>
        </p:grpSpPr>
        <p:pic>
          <p:nvPicPr>
            <p:cNvPr id="1030" name="Picture 6" descr="Optimising the pay-as-you-go Snowflake cost model">
              <a:extLst>
                <a:ext uri="{FF2B5EF4-FFF2-40B4-BE49-F238E27FC236}">
                  <a16:creationId xmlns:a16="http://schemas.microsoft.com/office/drawing/2014/main" id="{FB6CE178-D845-E55F-F2FC-2D1A357A29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588"/>
            <a:stretch/>
          </p:blipFill>
          <p:spPr bwMode="auto">
            <a:xfrm>
              <a:off x="6364165" y="3187614"/>
              <a:ext cx="943553" cy="193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Donut 8">
              <a:extLst>
                <a:ext uri="{FF2B5EF4-FFF2-40B4-BE49-F238E27FC236}">
                  <a16:creationId xmlns:a16="http://schemas.microsoft.com/office/drawing/2014/main" id="{89D851DD-7B60-6412-8B8E-5CE91E020A9B}"/>
                </a:ext>
              </a:extLst>
            </p:cNvPr>
            <p:cNvSpPr/>
            <p:nvPr/>
          </p:nvSpPr>
          <p:spPr>
            <a:xfrm>
              <a:off x="6096000" y="2225843"/>
              <a:ext cx="1479884" cy="1479884"/>
            </a:xfrm>
            <a:prstGeom prst="donut">
              <a:avLst>
                <a:gd name="adj" fmla="val 993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" name="Picture 6" descr="Optimising the pay-as-you-go Snowflake cost model">
              <a:extLst>
                <a:ext uri="{FF2B5EF4-FFF2-40B4-BE49-F238E27FC236}">
                  <a16:creationId xmlns:a16="http://schemas.microsoft.com/office/drawing/2014/main" id="{0599561A-CF5B-425D-079A-068846AEAD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06" t="2856" r="31951" b="36590"/>
            <a:stretch/>
          </p:blipFill>
          <p:spPr bwMode="auto">
            <a:xfrm>
              <a:off x="6513991" y="2574317"/>
              <a:ext cx="643902" cy="613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1DB544-4C1E-A369-4007-D166F6EE374E}"/>
              </a:ext>
            </a:extLst>
          </p:cNvPr>
          <p:cNvGrpSpPr/>
          <p:nvPr/>
        </p:nvGrpSpPr>
        <p:grpSpPr>
          <a:xfrm>
            <a:off x="9539037" y="2779295"/>
            <a:ext cx="1479884" cy="1479884"/>
            <a:chOff x="8642843" y="2249906"/>
            <a:chExt cx="1479884" cy="1479884"/>
          </a:xfrm>
        </p:grpSpPr>
        <p:sp>
          <p:nvSpPr>
            <p:cNvPr id="12" name="Donut 11">
              <a:extLst>
                <a:ext uri="{FF2B5EF4-FFF2-40B4-BE49-F238E27FC236}">
                  <a16:creationId xmlns:a16="http://schemas.microsoft.com/office/drawing/2014/main" id="{D8DBCC1D-879F-658A-BF00-CE4ABE72BADE}"/>
                </a:ext>
              </a:extLst>
            </p:cNvPr>
            <p:cNvSpPr/>
            <p:nvPr/>
          </p:nvSpPr>
          <p:spPr>
            <a:xfrm>
              <a:off x="8642843" y="2249906"/>
              <a:ext cx="1479884" cy="1479884"/>
            </a:xfrm>
            <a:prstGeom prst="donut">
              <a:avLst>
                <a:gd name="adj" fmla="val 993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32" name="Picture 8" descr="HubSpot Looker Connector | Datawarehouse.io">
              <a:extLst>
                <a:ext uri="{FF2B5EF4-FFF2-40B4-BE49-F238E27FC236}">
                  <a16:creationId xmlns:a16="http://schemas.microsoft.com/office/drawing/2014/main" id="{8F6A8CE7-E6EF-BF7D-C721-9DFD55A7D3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71" t="20175" r="22749" b="29298"/>
            <a:stretch/>
          </p:blipFill>
          <p:spPr bwMode="auto">
            <a:xfrm>
              <a:off x="8983154" y="2544680"/>
              <a:ext cx="871453" cy="842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AD24ABB-9885-8D02-97AE-7FCAA4B21E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90" b="2699"/>
          <a:stretch/>
        </p:blipFill>
        <p:spPr bwMode="auto">
          <a:xfrm>
            <a:off x="3140401" y="3730606"/>
            <a:ext cx="348758" cy="31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ight Arrow 16">
            <a:extLst>
              <a:ext uri="{FF2B5EF4-FFF2-40B4-BE49-F238E27FC236}">
                <a16:creationId xmlns:a16="http://schemas.microsoft.com/office/drawing/2014/main" id="{4921F4AA-6655-1365-EC3D-604F445A3B0A}"/>
              </a:ext>
            </a:extLst>
          </p:cNvPr>
          <p:cNvSpPr/>
          <p:nvPr/>
        </p:nvSpPr>
        <p:spPr>
          <a:xfrm>
            <a:off x="2899453" y="3434573"/>
            <a:ext cx="830179" cy="3120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2850C9-9167-3BFB-ED8D-C708721B5B0A}"/>
              </a:ext>
            </a:extLst>
          </p:cNvPr>
          <p:cNvGrpSpPr/>
          <p:nvPr/>
        </p:nvGrpSpPr>
        <p:grpSpPr>
          <a:xfrm>
            <a:off x="3934013" y="2779293"/>
            <a:ext cx="1479884" cy="1479884"/>
            <a:chOff x="3777761" y="2249904"/>
            <a:chExt cx="1479884" cy="1479884"/>
          </a:xfrm>
        </p:grpSpPr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E8C0E09B-A07E-EA8F-B76C-0221C542BA22}"/>
                </a:ext>
              </a:extLst>
            </p:cNvPr>
            <p:cNvSpPr/>
            <p:nvPr/>
          </p:nvSpPr>
          <p:spPr>
            <a:xfrm>
              <a:off x="3777761" y="2249904"/>
              <a:ext cx="1479884" cy="1479884"/>
            </a:xfrm>
            <a:prstGeom prst="donut">
              <a:avLst>
                <a:gd name="adj" fmla="val 9937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036" name="Picture 12" descr="Free Amazon S3 Logo Icon - Free Download Logos Logo Icons | IconScout">
              <a:extLst>
                <a:ext uri="{FF2B5EF4-FFF2-40B4-BE49-F238E27FC236}">
                  <a16:creationId xmlns:a16="http://schemas.microsoft.com/office/drawing/2014/main" id="{E7FB4B14-078A-D4B1-A8C9-F2E158FC1B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8717" y="2366799"/>
              <a:ext cx="1197972" cy="1197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521E1BC-7E26-DA9D-DD4E-8E97E9555D5C}"/>
              </a:ext>
            </a:extLst>
          </p:cNvPr>
          <p:cNvSpPr/>
          <p:nvPr/>
        </p:nvSpPr>
        <p:spPr>
          <a:xfrm>
            <a:off x="5652845" y="3429000"/>
            <a:ext cx="830179" cy="3120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F487E67-E221-BC84-1F91-C0D10A83B310}"/>
              </a:ext>
            </a:extLst>
          </p:cNvPr>
          <p:cNvSpPr/>
          <p:nvPr/>
        </p:nvSpPr>
        <p:spPr>
          <a:xfrm>
            <a:off x="8501555" y="3370867"/>
            <a:ext cx="830179" cy="3120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13A966-767D-C168-E8DE-1627E11D42B8}"/>
              </a:ext>
            </a:extLst>
          </p:cNvPr>
          <p:cNvSpPr/>
          <p:nvPr/>
        </p:nvSpPr>
        <p:spPr>
          <a:xfrm>
            <a:off x="805957" y="2454442"/>
            <a:ext cx="2237874" cy="2249905"/>
          </a:xfrm>
          <a:prstGeom prst="rect">
            <a:avLst/>
          </a:prstGeom>
          <a:noFill/>
          <a:ln w="19050">
            <a:solidFill>
              <a:srgbClr val="0841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BE9455-5418-1A43-53B6-BDA03527FCA7}"/>
              </a:ext>
            </a:extLst>
          </p:cNvPr>
          <p:cNvSpPr txBox="1"/>
          <p:nvPr/>
        </p:nvSpPr>
        <p:spPr>
          <a:xfrm>
            <a:off x="1561176" y="4742265"/>
            <a:ext cx="83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841A6"/>
                </a:solidFill>
              </a:rPr>
              <a:t>Extract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513D18-20A1-BDDB-09A5-99A6487880AA}"/>
              </a:ext>
            </a:extLst>
          </p:cNvPr>
          <p:cNvSpPr/>
          <p:nvPr/>
        </p:nvSpPr>
        <p:spPr>
          <a:xfrm>
            <a:off x="3571141" y="2465652"/>
            <a:ext cx="2237874" cy="2249905"/>
          </a:xfrm>
          <a:prstGeom prst="rect">
            <a:avLst/>
          </a:prstGeom>
          <a:noFill/>
          <a:ln w="19050">
            <a:solidFill>
              <a:srgbClr val="0841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FF77CE-2A87-17FA-EE4B-0280471C53A6}"/>
              </a:ext>
            </a:extLst>
          </p:cNvPr>
          <p:cNvSpPr txBox="1"/>
          <p:nvPr/>
        </p:nvSpPr>
        <p:spPr>
          <a:xfrm>
            <a:off x="4066205" y="4742265"/>
            <a:ext cx="143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841A6"/>
                </a:solidFill>
              </a:rPr>
              <a:t>Landing Zone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E565C3-A1D6-C655-6AB4-5A189FCC2075}"/>
              </a:ext>
            </a:extLst>
          </p:cNvPr>
          <p:cNvSpPr/>
          <p:nvPr/>
        </p:nvSpPr>
        <p:spPr>
          <a:xfrm>
            <a:off x="6384441" y="2465652"/>
            <a:ext cx="5129621" cy="2249905"/>
          </a:xfrm>
          <a:prstGeom prst="rect">
            <a:avLst/>
          </a:prstGeom>
          <a:noFill/>
          <a:ln w="19050">
            <a:solidFill>
              <a:srgbClr val="0841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F01176-AA00-BFC2-1BB6-AA6106F2729A}"/>
              </a:ext>
            </a:extLst>
          </p:cNvPr>
          <p:cNvSpPr txBox="1"/>
          <p:nvPr/>
        </p:nvSpPr>
        <p:spPr>
          <a:xfrm>
            <a:off x="7538755" y="4742265"/>
            <a:ext cx="3585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841A6"/>
                </a:solidFill>
              </a:rPr>
              <a:t>Raw + Cleaned + Presentation Zone</a:t>
            </a:r>
          </a:p>
          <a:p>
            <a:pPr algn="ctr"/>
            <a:r>
              <a:rPr lang="en-US" dirty="0">
                <a:solidFill>
                  <a:srgbClr val="0841A6"/>
                </a:solidFill>
              </a:rPr>
              <a:t>via </a:t>
            </a:r>
            <a:r>
              <a:rPr lang="en-US" dirty="0" err="1">
                <a:solidFill>
                  <a:srgbClr val="0841A6"/>
                </a:solidFill>
              </a:rPr>
              <a:t>Matillion</a:t>
            </a:r>
            <a:endParaRPr lang="en-US" dirty="0">
              <a:solidFill>
                <a:srgbClr val="0841A6"/>
              </a:solidFill>
            </a:endParaRPr>
          </a:p>
        </p:txBody>
      </p:sp>
      <p:pic>
        <p:nvPicPr>
          <p:cNvPr id="28" name="Picture 10">
            <a:extLst>
              <a:ext uri="{FF2B5EF4-FFF2-40B4-BE49-F238E27FC236}">
                <a16:creationId xmlns:a16="http://schemas.microsoft.com/office/drawing/2014/main" id="{DD297971-BC2E-8C15-FD70-C2CA04789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90" b="2699"/>
          <a:stretch/>
        </p:blipFill>
        <p:spPr bwMode="auto">
          <a:xfrm>
            <a:off x="5927603" y="3741064"/>
            <a:ext cx="348758" cy="31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42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BDF441-153E-BD8F-F45D-8AEA50B195DC}"/>
              </a:ext>
            </a:extLst>
          </p:cNvPr>
          <p:cNvSpPr/>
          <p:nvPr/>
        </p:nvSpPr>
        <p:spPr>
          <a:xfrm>
            <a:off x="0" y="0"/>
            <a:ext cx="4457700" cy="6858000"/>
          </a:xfrm>
          <a:prstGeom prst="rect">
            <a:avLst/>
          </a:prstGeom>
          <a:solidFill>
            <a:srgbClr val="084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CAECB-EB7D-35F8-3CA6-277DBF09754E}"/>
              </a:ext>
            </a:extLst>
          </p:cNvPr>
          <p:cNvSpPr txBox="1"/>
          <p:nvPr/>
        </p:nvSpPr>
        <p:spPr>
          <a:xfrm>
            <a:off x="673768" y="566609"/>
            <a:ext cx="22429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Lineage Impact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52FC0-B407-503E-872F-B7F1464F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8" y="1777322"/>
            <a:ext cx="327861" cy="327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F81822-1BA6-12A1-D66A-57EA1310AED1}"/>
              </a:ext>
            </a:extLst>
          </p:cNvPr>
          <p:cNvSpPr txBox="1"/>
          <p:nvPr/>
        </p:nvSpPr>
        <p:spPr>
          <a:xfrm>
            <a:off x="644915" y="2124391"/>
            <a:ext cx="35092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visibility from source to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Breakages after upstream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ownership or accountability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Duplicated work and inconsistent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Inability to audit or comply</a:t>
            </a:r>
          </a:p>
        </p:txBody>
      </p:sp>
      <p:pic>
        <p:nvPicPr>
          <p:cNvPr id="2050" name="Picture 2" descr="What is Data Lineage? Tracking the Journey of Your Data">
            <a:extLst>
              <a:ext uri="{FF2B5EF4-FFF2-40B4-BE49-F238E27FC236}">
                <a16:creationId xmlns:a16="http://schemas.microsoft.com/office/drawing/2014/main" id="{473208B7-A4F0-C3FF-7BC1-6F2C48AEE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574" y="1546433"/>
            <a:ext cx="7247175" cy="376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847E24-5A14-3CBB-5AC0-3129F21D2EF3}"/>
              </a:ext>
            </a:extLst>
          </p:cNvPr>
          <p:cNvSpPr txBox="1"/>
          <p:nvPr/>
        </p:nvSpPr>
        <p:spPr>
          <a:xfrm>
            <a:off x="1328737" y="5657850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of Truth</a:t>
            </a:r>
          </a:p>
        </p:txBody>
      </p:sp>
    </p:spTree>
    <p:extLst>
      <p:ext uri="{BB962C8B-B14F-4D97-AF65-F5344CB8AC3E}">
        <p14:creationId xmlns:p14="http://schemas.microsoft.com/office/powerpoint/2010/main" val="23139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BDF441-153E-BD8F-F45D-8AEA50B195DC}"/>
              </a:ext>
            </a:extLst>
          </p:cNvPr>
          <p:cNvSpPr/>
          <p:nvPr/>
        </p:nvSpPr>
        <p:spPr>
          <a:xfrm>
            <a:off x="0" y="0"/>
            <a:ext cx="4457700" cy="6858000"/>
          </a:xfrm>
          <a:prstGeom prst="rect">
            <a:avLst/>
          </a:prstGeom>
          <a:solidFill>
            <a:srgbClr val="084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CAECB-EB7D-35F8-3CA6-277DBF09754E}"/>
              </a:ext>
            </a:extLst>
          </p:cNvPr>
          <p:cNvSpPr txBox="1"/>
          <p:nvPr/>
        </p:nvSpPr>
        <p:spPr>
          <a:xfrm>
            <a:off x="673768" y="566609"/>
            <a:ext cx="24465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PII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52FC0-B407-503E-872F-B7F1464F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8" y="1777322"/>
            <a:ext cx="327861" cy="327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F81822-1BA6-12A1-D66A-57EA1310AED1}"/>
              </a:ext>
            </a:extLst>
          </p:cNvPr>
          <p:cNvSpPr txBox="1"/>
          <p:nvPr/>
        </p:nvSpPr>
        <p:spPr>
          <a:xfrm>
            <a:off x="644915" y="2124391"/>
            <a:ext cx="38058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risk of non-compliance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prioritize protection of critical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Overexposed data or excessive restriction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overhead during reviews</a:t>
            </a:r>
          </a:p>
        </p:txBody>
      </p:sp>
      <p:pic>
        <p:nvPicPr>
          <p:cNvPr id="3076" name="Picture 4" descr="Data Access Governance: The Key to Enabling a Data-Driven Org">
            <a:extLst>
              <a:ext uri="{FF2B5EF4-FFF2-40B4-BE49-F238E27FC236}">
                <a16:creationId xmlns:a16="http://schemas.microsoft.com/office/drawing/2014/main" id="{15790ED8-30CD-FBAB-B83F-42332FB46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8" y="1381021"/>
            <a:ext cx="7364023" cy="382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13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221CE-C466-D8F6-785D-154C56799A12}"/>
              </a:ext>
            </a:extLst>
          </p:cNvPr>
          <p:cNvSpPr txBox="1"/>
          <p:nvPr/>
        </p:nvSpPr>
        <p:spPr>
          <a:xfrm>
            <a:off x="1215189" y="782053"/>
            <a:ext cx="29619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841A6"/>
                </a:solidFill>
              </a:rPr>
              <a:t>Tech Stack Compatibility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755DE35-BC12-010F-C076-572FD7093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54004"/>
              </p:ext>
            </p:extLst>
          </p:nvPr>
        </p:nvGraphicFramePr>
        <p:xfrm>
          <a:off x="1130966" y="1808947"/>
          <a:ext cx="10202782" cy="346295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23139">
                  <a:extLst>
                    <a:ext uri="{9D8B030D-6E8A-4147-A177-3AD203B41FA5}">
                      <a16:colId xmlns:a16="http://schemas.microsoft.com/office/drawing/2014/main" val="474561923"/>
                    </a:ext>
                  </a:extLst>
                </a:gridCol>
                <a:gridCol w="2267284">
                  <a:extLst>
                    <a:ext uri="{9D8B030D-6E8A-4147-A177-3AD203B41FA5}">
                      <a16:colId xmlns:a16="http://schemas.microsoft.com/office/drawing/2014/main" val="589681211"/>
                    </a:ext>
                  </a:extLst>
                </a:gridCol>
                <a:gridCol w="2108574">
                  <a:extLst>
                    <a:ext uri="{9D8B030D-6E8A-4147-A177-3AD203B41FA5}">
                      <a16:colId xmlns:a16="http://schemas.microsoft.com/office/drawing/2014/main" val="565858916"/>
                    </a:ext>
                  </a:extLst>
                </a:gridCol>
                <a:gridCol w="4103785">
                  <a:extLst>
                    <a:ext uri="{9D8B030D-6E8A-4147-A177-3AD203B41FA5}">
                      <a16:colId xmlns:a16="http://schemas.microsoft.com/office/drawing/2014/main" val="37170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 anchor="ctr">
                    <a:lnR>
                      <a:noFill/>
                    </a:lnR>
                    <a:solidFill>
                      <a:srgbClr val="084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41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ATLAN SUPPORT</a:t>
                      </a:r>
                    </a:p>
                  </a:txBody>
                  <a:tcPr anchor="ctr">
                    <a:lnL>
                      <a:noFill/>
                    </a:lnL>
                    <a:solidFill>
                      <a:srgbClr val="0841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 anchor="ctr">
                    <a:solidFill>
                      <a:srgbClr val="0841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197418"/>
                  </a:ext>
                </a:extLst>
              </a:tr>
              <a:tr h="489151">
                <a:tc>
                  <a:txBody>
                    <a:bodyPr/>
                    <a:lstStyle/>
                    <a:p>
                      <a:r>
                        <a:rPr lang="en-US" dirty="0"/>
                        <a:t>Postgres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 DB</a:t>
                      </a:r>
                    </a:p>
                  </a:txBody>
                  <a:tcPr anchor="ctr">
                    <a:lnT w="6350" cap="flat" cmpd="sng" algn="ctr">
                      <a:noFill/>
                      <a:prstDash val="solid"/>
                      <a:miter lim="800000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 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Incremental via Airflow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4942380"/>
                  </a:ext>
                </a:extLst>
              </a:tr>
              <a:tr h="445168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Landing Zone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 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AWS library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744261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Snowflake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Warehouse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 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Zone-based modeling support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28004072"/>
                  </a:ext>
                </a:extLst>
              </a:tr>
              <a:tr h="411147">
                <a:tc>
                  <a:txBody>
                    <a:bodyPr/>
                    <a:lstStyle/>
                    <a:p>
                      <a:r>
                        <a:rPr lang="en-US" dirty="0" err="1"/>
                        <a:t>Matillion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Transformation 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⬛️ Indirect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pushdown via Snowflake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02385685"/>
                  </a:ext>
                </a:extLst>
              </a:tr>
              <a:tr h="421105">
                <a:tc>
                  <a:txBody>
                    <a:bodyPr/>
                    <a:lstStyle/>
                    <a:p>
                      <a:r>
                        <a:rPr lang="en-US" dirty="0"/>
                        <a:t>Looker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 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 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Downstream lineage included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4424030"/>
                  </a:ext>
                </a:extLst>
              </a:tr>
              <a:tr h="445169">
                <a:tc>
                  <a:txBody>
                    <a:bodyPr/>
                    <a:lstStyle/>
                    <a:p>
                      <a:r>
                        <a:rPr lang="en-US" dirty="0"/>
                        <a:t>Airflow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Orchestration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 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DAG tracking for lineage visibility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2456820"/>
                  </a:ext>
                </a:extLst>
              </a:tr>
              <a:tr h="423178">
                <a:tc>
                  <a:txBody>
                    <a:bodyPr/>
                    <a:lstStyle/>
                    <a:p>
                      <a:r>
                        <a:rPr lang="en-US" dirty="0" err="1"/>
                        <a:t>JumpCloud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 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secure login &amp; role provisioning</a:t>
                      </a:r>
                    </a:p>
                  </a:txBody>
                  <a:tcPr anchor="ctr">
                    <a:lnR w="6350" cap="flat" cmpd="sng" algn="ctr">
                      <a:noFill/>
                      <a:prstDash val="solid"/>
                      <a:miter lim="8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08815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6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7E7A154-A545-8BC1-819E-8EBDD9C4C991}"/>
              </a:ext>
            </a:extLst>
          </p:cNvPr>
          <p:cNvSpPr/>
          <p:nvPr/>
        </p:nvSpPr>
        <p:spPr>
          <a:xfrm>
            <a:off x="633409" y="1077507"/>
            <a:ext cx="2450305" cy="742951"/>
          </a:xfrm>
          <a:prstGeom prst="roundRect">
            <a:avLst>
              <a:gd name="adj" fmla="val 40000"/>
            </a:avLst>
          </a:prstGeom>
          <a:solidFill>
            <a:srgbClr val="FF5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lineage across stack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84551D2-5DD7-4589-F2D1-DF061C6F518B}"/>
              </a:ext>
            </a:extLst>
          </p:cNvPr>
          <p:cNvSpPr/>
          <p:nvPr/>
        </p:nvSpPr>
        <p:spPr>
          <a:xfrm>
            <a:off x="633409" y="2176456"/>
            <a:ext cx="2450306" cy="742951"/>
          </a:xfrm>
          <a:prstGeom prst="roundRect">
            <a:avLst>
              <a:gd name="adj" fmla="val 40000"/>
            </a:avLst>
          </a:prstGeom>
          <a:solidFill>
            <a:srgbClr val="FF5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data inventory or PII view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0343C51-3384-94DB-5FA5-2AD20A84962B}"/>
              </a:ext>
            </a:extLst>
          </p:cNvPr>
          <p:cNvSpPr/>
          <p:nvPr/>
        </p:nvSpPr>
        <p:spPr>
          <a:xfrm>
            <a:off x="633409" y="3271834"/>
            <a:ext cx="2450306" cy="742951"/>
          </a:xfrm>
          <a:prstGeom prst="roundRect">
            <a:avLst>
              <a:gd name="adj" fmla="val 40000"/>
            </a:avLst>
          </a:prstGeom>
          <a:solidFill>
            <a:srgbClr val="FF5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schema change triage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30E7FE-E07F-DD3E-D510-2711B90E1543}"/>
              </a:ext>
            </a:extLst>
          </p:cNvPr>
          <p:cNvSpPr/>
          <p:nvPr/>
        </p:nvSpPr>
        <p:spPr>
          <a:xfrm>
            <a:off x="633409" y="4367212"/>
            <a:ext cx="2450306" cy="742951"/>
          </a:xfrm>
          <a:prstGeom prst="roundRect">
            <a:avLst>
              <a:gd name="adj" fmla="val 40000"/>
            </a:avLst>
          </a:prstGeom>
          <a:solidFill>
            <a:srgbClr val="FF5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Lack of shared understanding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DE56030-D263-39D4-48BA-40465FDB97F6}"/>
              </a:ext>
            </a:extLst>
          </p:cNvPr>
          <p:cNvSpPr/>
          <p:nvPr/>
        </p:nvSpPr>
        <p:spPr>
          <a:xfrm>
            <a:off x="633409" y="5462590"/>
            <a:ext cx="2450306" cy="742951"/>
          </a:xfrm>
          <a:prstGeom prst="roundRect">
            <a:avLst>
              <a:gd name="adj" fmla="val 40000"/>
            </a:avLst>
          </a:prstGeom>
          <a:solidFill>
            <a:srgbClr val="FF55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Collaboration gaps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381A893-AF79-0AB6-CE72-3C074B609E02}"/>
              </a:ext>
            </a:extLst>
          </p:cNvPr>
          <p:cNvSpPr/>
          <p:nvPr/>
        </p:nvSpPr>
        <p:spPr>
          <a:xfrm>
            <a:off x="4664868" y="1077507"/>
            <a:ext cx="2862263" cy="742952"/>
          </a:xfrm>
          <a:prstGeom prst="roundRect">
            <a:avLst>
              <a:gd name="adj" fmla="val 40000"/>
            </a:avLst>
          </a:prstGeom>
          <a:solidFill>
            <a:srgbClr val="084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connectors across pipeline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F6AD9E-2549-700B-864F-B21CE42A1372}"/>
              </a:ext>
            </a:extLst>
          </p:cNvPr>
          <p:cNvSpPr/>
          <p:nvPr/>
        </p:nvSpPr>
        <p:spPr>
          <a:xfrm>
            <a:off x="4664868" y="2176456"/>
            <a:ext cx="2862263" cy="742952"/>
          </a:xfrm>
          <a:prstGeom prst="roundRect">
            <a:avLst>
              <a:gd name="adj" fmla="val 40000"/>
            </a:avLst>
          </a:prstGeom>
          <a:solidFill>
            <a:srgbClr val="084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Collaborative glossary with ownership assignment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F37FC7-E1CF-D73F-1A2F-D7E747806E13}"/>
              </a:ext>
            </a:extLst>
          </p:cNvPr>
          <p:cNvSpPr/>
          <p:nvPr/>
        </p:nvSpPr>
        <p:spPr>
          <a:xfrm>
            <a:off x="4664868" y="3271834"/>
            <a:ext cx="2862263" cy="742952"/>
          </a:xfrm>
          <a:prstGeom prst="roundRect">
            <a:avLst>
              <a:gd name="adj" fmla="val 40000"/>
            </a:avLst>
          </a:prstGeom>
          <a:solidFill>
            <a:srgbClr val="084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Automated classification, custom tags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D5AFE12-7FAB-D888-57BB-8A16CA102CE7}"/>
              </a:ext>
            </a:extLst>
          </p:cNvPr>
          <p:cNvSpPr/>
          <p:nvPr/>
        </p:nvSpPr>
        <p:spPr>
          <a:xfrm>
            <a:off x="4664868" y="4367212"/>
            <a:ext cx="2862263" cy="742952"/>
          </a:xfrm>
          <a:prstGeom prst="roundRect">
            <a:avLst>
              <a:gd name="adj" fmla="val 40000"/>
            </a:avLst>
          </a:prstGeom>
          <a:solidFill>
            <a:srgbClr val="084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Version-aware lineage + impact visualization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B5896D-C6D6-E353-899B-D66D0B044150}"/>
              </a:ext>
            </a:extLst>
          </p:cNvPr>
          <p:cNvSpPr/>
          <p:nvPr/>
        </p:nvSpPr>
        <p:spPr>
          <a:xfrm>
            <a:off x="4664868" y="5462590"/>
            <a:ext cx="2862263" cy="742952"/>
          </a:xfrm>
          <a:prstGeom prst="roundRect">
            <a:avLst>
              <a:gd name="adj" fmla="val 40000"/>
            </a:avLst>
          </a:prstGeom>
          <a:solidFill>
            <a:srgbClr val="0841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Plug-and-play setup (unlike </a:t>
            </a:r>
            <a:r>
              <a:rPr lang="en-US" dirty="0" err="1"/>
              <a:t>OvalEdge</a:t>
            </a:r>
            <a:r>
              <a:rPr lang="en-US" dirty="0"/>
              <a:t>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3A7270-74FB-E991-1362-67A8DFEF8E25}"/>
              </a:ext>
            </a:extLst>
          </p:cNvPr>
          <p:cNvCxnSpPr/>
          <p:nvPr/>
        </p:nvCxnSpPr>
        <p:spPr>
          <a:xfrm>
            <a:off x="3276598" y="1485901"/>
            <a:ext cx="11953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363197-25E9-A8F7-1185-0EE3C829344A}"/>
              </a:ext>
            </a:extLst>
          </p:cNvPr>
          <p:cNvCxnSpPr/>
          <p:nvPr/>
        </p:nvCxnSpPr>
        <p:spPr>
          <a:xfrm>
            <a:off x="3276598" y="2595563"/>
            <a:ext cx="11953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221CA7-B453-E7FF-B006-385AAD4EFEA4}"/>
              </a:ext>
            </a:extLst>
          </p:cNvPr>
          <p:cNvCxnSpPr/>
          <p:nvPr/>
        </p:nvCxnSpPr>
        <p:spPr>
          <a:xfrm>
            <a:off x="3276598" y="3681413"/>
            <a:ext cx="11953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015D31-2EF2-D270-D453-CF143A47688D}"/>
              </a:ext>
            </a:extLst>
          </p:cNvPr>
          <p:cNvCxnSpPr/>
          <p:nvPr/>
        </p:nvCxnSpPr>
        <p:spPr>
          <a:xfrm>
            <a:off x="3276598" y="4781551"/>
            <a:ext cx="11953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BBC4C9-9C52-BE4F-CF6A-CA923082DAFE}"/>
              </a:ext>
            </a:extLst>
          </p:cNvPr>
          <p:cNvCxnSpPr/>
          <p:nvPr/>
        </p:nvCxnSpPr>
        <p:spPr>
          <a:xfrm>
            <a:off x="3276598" y="5867401"/>
            <a:ext cx="11953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3B5B5C-41C2-AC6E-63FD-4473D3CFD2B1}"/>
              </a:ext>
            </a:extLst>
          </p:cNvPr>
          <p:cNvCxnSpPr/>
          <p:nvPr/>
        </p:nvCxnSpPr>
        <p:spPr>
          <a:xfrm>
            <a:off x="7700961" y="1371601"/>
            <a:ext cx="11953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A973DE-9564-D770-5A09-0949E5245689}"/>
              </a:ext>
            </a:extLst>
          </p:cNvPr>
          <p:cNvCxnSpPr/>
          <p:nvPr/>
        </p:nvCxnSpPr>
        <p:spPr>
          <a:xfrm>
            <a:off x="7700961" y="2481263"/>
            <a:ext cx="11953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64CDCC-CD19-8DB7-B5E3-24CDFF9FB7BC}"/>
              </a:ext>
            </a:extLst>
          </p:cNvPr>
          <p:cNvCxnSpPr/>
          <p:nvPr/>
        </p:nvCxnSpPr>
        <p:spPr>
          <a:xfrm>
            <a:off x="7700961" y="3567113"/>
            <a:ext cx="11953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F9FC8D-B4A8-A6D0-8C91-A1D968DBC485}"/>
              </a:ext>
            </a:extLst>
          </p:cNvPr>
          <p:cNvCxnSpPr/>
          <p:nvPr/>
        </p:nvCxnSpPr>
        <p:spPr>
          <a:xfrm>
            <a:off x="7700961" y="4667251"/>
            <a:ext cx="11953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4BDDD2-AFE8-5DB4-6EAF-E64CA7A4BDB9}"/>
              </a:ext>
            </a:extLst>
          </p:cNvPr>
          <p:cNvCxnSpPr/>
          <p:nvPr/>
        </p:nvCxnSpPr>
        <p:spPr>
          <a:xfrm>
            <a:off x="7700961" y="5753101"/>
            <a:ext cx="119538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2153D4-53A2-AC56-7E3D-316727640193}"/>
              </a:ext>
            </a:extLst>
          </p:cNvPr>
          <p:cNvSpPr txBox="1"/>
          <p:nvPr/>
        </p:nvSpPr>
        <p:spPr>
          <a:xfrm>
            <a:off x="9317831" y="1048435"/>
            <a:ext cx="218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Validate lineage from Postgres → Looker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707D62-354A-6888-2D17-242F96F82FB6}"/>
              </a:ext>
            </a:extLst>
          </p:cNvPr>
          <p:cNvSpPr txBox="1"/>
          <p:nvPr/>
        </p:nvSpPr>
        <p:spPr>
          <a:xfrm>
            <a:off x="9317831" y="2158097"/>
            <a:ext cx="226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Auto-classify and tag PII in Snowflake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25BF0B-4216-602E-DC14-58DDD68F4FDE}"/>
              </a:ext>
            </a:extLst>
          </p:cNvPr>
          <p:cNvSpPr txBox="1"/>
          <p:nvPr/>
        </p:nvSpPr>
        <p:spPr>
          <a:xfrm>
            <a:off x="9317831" y="3243947"/>
            <a:ext cx="226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least 5 terms added collaboratively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FDC60B-EBCA-72D2-9C12-8FA387DA643C}"/>
              </a:ext>
            </a:extLst>
          </p:cNvPr>
          <p:cNvSpPr txBox="1"/>
          <p:nvPr/>
        </p:nvSpPr>
        <p:spPr>
          <a:xfrm>
            <a:off x="9317831" y="4415521"/>
            <a:ext cx="275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 upstream change, trace impact in Looker</a:t>
            </a:r>
          </a:p>
        </p:txBody>
      </p:sp>
    </p:spTree>
    <p:extLst>
      <p:ext uri="{BB962C8B-B14F-4D97-AF65-F5344CB8AC3E}">
        <p14:creationId xmlns:p14="http://schemas.microsoft.com/office/powerpoint/2010/main" val="343473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6B9B99-7A3F-9CEC-AA09-04FC1C13DECD}"/>
              </a:ext>
            </a:extLst>
          </p:cNvPr>
          <p:cNvSpPr/>
          <p:nvPr/>
        </p:nvSpPr>
        <p:spPr>
          <a:xfrm>
            <a:off x="-35952" y="437117"/>
            <a:ext cx="12227951" cy="711526"/>
          </a:xfrm>
          <a:prstGeom prst="rect">
            <a:avLst/>
          </a:prstGeom>
          <a:solidFill>
            <a:srgbClr val="0941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89F9-5624-DFB0-43C7-78B2E864F1E0}"/>
              </a:ext>
            </a:extLst>
          </p:cNvPr>
          <p:cNvSpPr txBox="1"/>
          <p:nvPr/>
        </p:nvSpPr>
        <p:spPr>
          <a:xfrm>
            <a:off x="918638" y="602106"/>
            <a:ext cx="12418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C4E1E13-D800-36B8-4641-DA2B1A2AA200}"/>
              </a:ext>
            </a:extLst>
          </p:cNvPr>
          <p:cNvGrpSpPr/>
          <p:nvPr/>
        </p:nvGrpSpPr>
        <p:grpSpPr>
          <a:xfrm>
            <a:off x="603541" y="1754999"/>
            <a:ext cx="11311363" cy="4147686"/>
            <a:chOff x="603541" y="1754999"/>
            <a:chExt cx="11311363" cy="41476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50BFF1-CF49-94E2-8B5B-FA39F50A13E1}"/>
                </a:ext>
              </a:extLst>
            </p:cNvPr>
            <p:cNvSpPr txBox="1"/>
            <p:nvPr/>
          </p:nvSpPr>
          <p:spPr>
            <a:xfrm>
              <a:off x="623650" y="1790081"/>
              <a:ext cx="7777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941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1 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3AB428C-A5E3-0E23-FA7F-B0BB32D41D06}"/>
                </a:ext>
              </a:extLst>
            </p:cNvPr>
            <p:cNvGrpSpPr/>
            <p:nvPr/>
          </p:nvGrpSpPr>
          <p:grpSpPr>
            <a:xfrm>
              <a:off x="704003" y="3468786"/>
              <a:ext cx="697424" cy="697424"/>
              <a:chOff x="1890793" y="2851688"/>
              <a:chExt cx="697424" cy="697424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10606F3-06A8-53EC-CCE9-7D49E32D935E}"/>
                  </a:ext>
                </a:extLst>
              </p:cNvPr>
              <p:cNvSpPr/>
              <p:nvPr/>
            </p:nvSpPr>
            <p:spPr>
              <a:xfrm>
                <a:off x="1890793" y="2851688"/>
                <a:ext cx="697424" cy="697424"/>
              </a:xfrm>
              <a:prstGeom prst="ellipse">
                <a:avLst/>
              </a:prstGeom>
              <a:solidFill>
                <a:srgbClr val="0941A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CDF7E80B-1187-C7C1-5E9B-C23F9EE5E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7002" y="3014420"/>
                <a:ext cx="371960" cy="371960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EFD4F78-7AA0-6D25-797F-83C7CE75C13A}"/>
                </a:ext>
              </a:extLst>
            </p:cNvPr>
            <p:cNvGrpSpPr/>
            <p:nvPr/>
          </p:nvGrpSpPr>
          <p:grpSpPr>
            <a:xfrm>
              <a:off x="2300759" y="3493172"/>
              <a:ext cx="697424" cy="697424"/>
              <a:chOff x="4280220" y="3250769"/>
              <a:chExt cx="697424" cy="69742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1D6FFBF-DD41-22DC-AEAB-1C87A6D0D56E}"/>
                  </a:ext>
                </a:extLst>
              </p:cNvPr>
              <p:cNvSpPr/>
              <p:nvPr/>
            </p:nvSpPr>
            <p:spPr>
              <a:xfrm>
                <a:off x="4280220" y="3250769"/>
                <a:ext cx="697424" cy="697424"/>
              </a:xfrm>
              <a:prstGeom prst="ellipse">
                <a:avLst/>
              </a:prstGeom>
              <a:solidFill>
                <a:srgbClr val="0941A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73F8D59E-3D73-B762-71F6-BE4A16DF7D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6200" y="3413501"/>
                <a:ext cx="325464" cy="325464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9FB5C14-065A-A474-F214-42F50683C482}"/>
                </a:ext>
              </a:extLst>
            </p:cNvPr>
            <p:cNvGrpSpPr/>
            <p:nvPr/>
          </p:nvGrpSpPr>
          <p:grpSpPr>
            <a:xfrm>
              <a:off x="3905841" y="3471112"/>
              <a:ext cx="697424" cy="697424"/>
              <a:chOff x="5958746" y="3413501"/>
              <a:chExt cx="697424" cy="69742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B7C5BA4-130A-C08C-D06C-3B2301966E37}"/>
                  </a:ext>
                </a:extLst>
              </p:cNvPr>
              <p:cNvSpPr/>
              <p:nvPr/>
            </p:nvSpPr>
            <p:spPr>
              <a:xfrm>
                <a:off x="5958746" y="3413501"/>
                <a:ext cx="697424" cy="697424"/>
              </a:xfrm>
              <a:prstGeom prst="ellipse">
                <a:avLst/>
              </a:prstGeom>
              <a:solidFill>
                <a:srgbClr val="0941A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FDED7736-6C5A-32F6-B4DD-161D729196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6996" y="3576233"/>
                <a:ext cx="371960" cy="37196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A35313C-1303-2DAC-1E96-04878D5C5196}"/>
                </a:ext>
              </a:extLst>
            </p:cNvPr>
            <p:cNvGrpSpPr/>
            <p:nvPr/>
          </p:nvGrpSpPr>
          <p:grpSpPr>
            <a:xfrm>
              <a:off x="5537171" y="3508695"/>
              <a:ext cx="697424" cy="697424"/>
              <a:chOff x="4791664" y="5138979"/>
              <a:chExt cx="697424" cy="697424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845EBF4-EF84-AA70-611B-228DE0C25C00}"/>
                  </a:ext>
                </a:extLst>
              </p:cNvPr>
              <p:cNvSpPr/>
              <p:nvPr/>
            </p:nvSpPr>
            <p:spPr>
              <a:xfrm>
                <a:off x="4791664" y="5138979"/>
                <a:ext cx="697424" cy="697424"/>
              </a:xfrm>
              <a:prstGeom prst="ellipse">
                <a:avLst/>
              </a:prstGeom>
              <a:solidFill>
                <a:srgbClr val="0941A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3C8265DD-A3C5-BAB0-BC16-9DC9A864E4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8339" y="5282295"/>
                <a:ext cx="415767" cy="415767"/>
              </a:xfrm>
              <a:prstGeom prst="rect">
                <a:avLst/>
              </a:prstGeom>
            </p:spPr>
          </p:pic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B98E99E-A857-AA09-DCC7-2205A649E86F}"/>
                </a:ext>
              </a:extLst>
            </p:cNvPr>
            <p:cNvSpPr/>
            <p:nvPr/>
          </p:nvSpPr>
          <p:spPr>
            <a:xfrm>
              <a:off x="8669318" y="3451896"/>
              <a:ext cx="697424" cy="697424"/>
            </a:xfrm>
            <a:prstGeom prst="ellipse">
              <a:avLst/>
            </a:prstGeom>
            <a:solidFill>
              <a:srgbClr val="0941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E9D48CA-9609-6BFC-A133-7A1EBEFB6D97}"/>
                </a:ext>
              </a:extLst>
            </p:cNvPr>
            <p:cNvSpPr/>
            <p:nvPr/>
          </p:nvSpPr>
          <p:spPr>
            <a:xfrm>
              <a:off x="7133718" y="3430048"/>
              <a:ext cx="697424" cy="697424"/>
            </a:xfrm>
            <a:prstGeom prst="ellipse">
              <a:avLst/>
            </a:prstGeom>
            <a:solidFill>
              <a:srgbClr val="0941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D2F0940-67C0-2173-A797-5A6ED43A4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24148" y="3579451"/>
              <a:ext cx="430887" cy="430887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D9F863-CB40-A56B-D39B-D9AAFFFBE2C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012539" y="2128635"/>
              <a:ext cx="19563" cy="1104879"/>
            </a:xfrm>
            <a:prstGeom prst="line">
              <a:avLst/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699BAC-D6B3-FDBC-6BEC-1E03D4B8647D}"/>
                </a:ext>
              </a:extLst>
            </p:cNvPr>
            <p:cNvSpPr txBox="1"/>
            <p:nvPr/>
          </p:nvSpPr>
          <p:spPr>
            <a:xfrm>
              <a:off x="1108644" y="2162314"/>
              <a:ext cx="25845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Kickoff &amp; </a:t>
              </a: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Access setup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2AFD9B-D284-BB96-1CD3-6BC71BF54633}"/>
                </a:ext>
              </a:extLst>
            </p:cNvPr>
            <p:cNvSpPr txBox="1"/>
            <p:nvPr/>
          </p:nvSpPr>
          <p:spPr>
            <a:xfrm>
              <a:off x="2667494" y="4622067"/>
              <a:ext cx="19632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Source Connectors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Postgre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, S3, Snowflake, Looker)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A03B0F-BD00-6610-2676-5EB77C954B1C}"/>
                </a:ext>
              </a:extLst>
            </p:cNvPr>
            <p:cNvCxnSpPr>
              <a:cxnSpLocks/>
            </p:cNvCxnSpPr>
            <p:nvPr/>
          </p:nvCxnSpPr>
          <p:spPr>
            <a:xfrm>
              <a:off x="2635933" y="4342689"/>
              <a:ext cx="13477" cy="1190547"/>
            </a:xfrm>
            <a:prstGeom prst="line">
              <a:avLst/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64641-3462-24FD-D89A-06D938891D3A}"/>
                </a:ext>
              </a:extLst>
            </p:cNvPr>
            <p:cNvSpPr txBox="1"/>
            <p:nvPr/>
          </p:nvSpPr>
          <p:spPr>
            <a:xfrm>
              <a:off x="3916610" y="1790085"/>
              <a:ext cx="9605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941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4-5 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ED7F812-73CD-6B5A-C745-5C5F913CAE78}"/>
                </a:ext>
              </a:extLst>
            </p:cNvPr>
            <p:cNvCxnSpPr>
              <a:cxnSpLocks/>
            </p:cNvCxnSpPr>
            <p:nvPr/>
          </p:nvCxnSpPr>
          <p:spPr>
            <a:xfrm>
              <a:off x="4210021" y="2247015"/>
              <a:ext cx="13477" cy="1102949"/>
            </a:xfrm>
            <a:prstGeom prst="line">
              <a:avLst/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B583DB-AF77-E547-2AFC-7FE595993626}"/>
                </a:ext>
              </a:extLst>
            </p:cNvPr>
            <p:cNvSpPr txBox="1"/>
            <p:nvPr/>
          </p:nvSpPr>
          <p:spPr>
            <a:xfrm>
              <a:off x="4264708" y="2225600"/>
              <a:ext cx="1852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Initial Lineage Load &amp; PII Tagging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9AA1E7-AAE9-3AAE-8499-A5174DD108CB}"/>
                </a:ext>
              </a:extLst>
            </p:cNvPr>
            <p:cNvSpPr txBox="1"/>
            <p:nvPr/>
          </p:nvSpPr>
          <p:spPr>
            <a:xfrm>
              <a:off x="5982742" y="4596187"/>
              <a:ext cx="18509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Glossary workshop</a:t>
              </a: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Propagation setup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FE8643A-380B-3C81-6CDB-8D274F539126}"/>
                </a:ext>
              </a:extLst>
            </p:cNvPr>
            <p:cNvCxnSpPr>
              <a:cxnSpLocks/>
            </p:cNvCxnSpPr>
            <p:nvPr/>
          </p:nvCxnSpPr>
          <p:spPr>
            <a:xfrm>
              <a:off x="5989825" y="4308662"/>
              <a:ext cx="13477" cy="1190547"/>
            </a:xfrm>
            <a:prstGeom prst="line">
              <a:avLst/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1E2DBD-48A7-7B27-AD82-98E62C83BF72}"/>
                </a:ext>
              </a:extLst>
            </p:cNvPr>
            <p:cNvSpPr txBox="1"/>
            <p:nvPr/>
          </p:nvSpPr>
          <p:spPr>
            <a:xfrm>
              <a:off x="2153302" y="5564131"/>
              <a:ext cx="9605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941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2-3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D843FC-18BC-3EEC-0BBD-573435C3F2D5}"/>
                </a:ext>
              </a:extLst>
            </p:cNvPr>
            <p:cNvSpPr txBox="1"/>
            <p:nvPr/>
          </p:nvSpPr>
          <p:spPr>
            <a:xfrm>
              <a:off x="6875500" y="1786831"/>
              <a:ext cx="10166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941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9-10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FFBA2B-BFB8-FEFE-8F03-1B298FF15325}"/>
                </a:ext>
              </a:extLst>
            </p:cNvPr>
            <p:cNvCxnSpPr>
              <a:cxnSpLocks/>
            </p:cNvCxnSpPr>
            <p:nvPr/>
          </p:nvCxnSpPr>
          <p:spPr>
            <a:xfrm>
              <a:off x="7454665" y="2243761"/>
              <a:ext cx="13477" cy="1102949"/>
            </a:xfrm>
            <a:prstGeom prst="line">
              <a:avLst/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0E14A9-052B-DD52-E764-2C917F966519}"/>
                </a:ext>
              </a:extLst>
            </p:cNvPr>
            <p:cNvSpPr txBox="1"/>
            <p:nvPr/>
          </p:nvSpPr>
          <p:spPr>
            <a:xfrm>
              <a:off x="7422463" y="2245525"/>
              <a:ext cx="1337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Schema Impact Demo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9A4BA5-717C-6EFC-F73E-0950A4C0629A}"/>
                </a:ext>
              </a:extLst>
            </p:cNvPr>
            <p:cNvSpPr txBox="1"/>
            <p:nvPr/>
          </p:nvSpPr>
          <p:spPr>
            <a:xfrm>
              <a:off x="9224354" y="4629094"/>
              <a:ext cx="1372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Feedback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37EDFB-295F-AC39-76EB-EDF27E184B35}"/>
                </a:ext>
              </a:extLst>
            </p:cNvPr>
            <p:cNvCxnSpPr>
              <a:cxnSpLocks/>
            </p:cNvCxnSpPr>
            <p:nvPr/>
          </p:nvCxnSpPr>
          <p:spPr>
            <a:xfrm>
              <a:off x="9049667" y="4296121"/>
              <a:ext cx="13477" cy="1190547"/>
            </a:xfrm>
            <a:prstGeom prst="line">
              <a:avLst/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C9C2CC-A821-784F-0DD6-4B673B29F99F}"/>
                </a:ext>
              </a:extLst>
            </p:cNvPr>
            <p:cNvSpPr txBox="1"/>
            <p:nvPr/>
          </p:nvSpPr>
          <p:spPr>
            <a:xfrm>
              <a:off x="5473605" y="5555867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941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7-8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C2D218-EE8B-F48D-996F-B75B194C1DB4}"/>
                </a:ext>
              </a:extLst>
            </p:cNvPr>
            <p:cNvSpPr txBox="1"/>
            <p:nvPr/>
          </p:nvSpPr>
          <p:spPr>
            <a:xfrm>
              <a:off x="8580904" y="5530707"/>
              <a:ext cx="13294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941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Week 11-12 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1C8144-DC63-1397-8D94-9F76AA11173B}"/>
                </a:ext>
              </a:extLst>
            </p:cNvPr>
            <p:cNvCxnSpPr>
              <a:cxnSpLocks/>
            </p:cNvCxnSpPr>
            <p:nvPr/>
          </p:nvCxnSpPr>
          <p:spPr>
            <a:xfrm>
              <a:off x="1505238" y="3829725"/>
              <a:ext cx="705216" cy="0"/>
            </a:xfrm>
            <a:prstGeom prst="line">
              <a:avLst/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85C2EC-5867-1668-CAFF-DE318F783C79}"/>
                </a:ext>
              </a:extLst>
            </p:cNvPr>
            <p:cNvCxnSpPr>
              <a:cxnSpLocks/>
            </p:cNvCxnSpPr>
            <p:nvPr/>
          </p:nvCxnSpPr>
          <p:spPr>
            <a:xfrm>
              <a:off x="3132039" y="3803113"/>
              <a:ext cx="629110" cy="0"/>
            </a:xfrm>
            <a:prstGeom prst="line">
              <a:avLst/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C064A5F8-22A2-DABD-E237-5823F9309B14}"/>
                </a:ext>
              </a:extLst>
            </p:cNvPr>
            <p:cNvSpPr/>
            <p:nvPr/>
          </p:nvSpPr>
          <p:spPr>
            <a:xfrm>
              <a:off x="603541" y="3349164"/>
              <a:ext cx="907899" cy="907899"/>
            </a:xfrm>
            <a:prstGeom prst="blockArc">
              <a:avLst>
                <a:gd name="adj1" fmla="val 5439666"/>
                <a:gd name="adj2" fmla="val 161918"/>
                <a:gd name="adj3" fmla="val 0"/>
              </a:avLst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>
              <a:extLst>
                <a:ext uri="{FF2B5EF4-FFF2-40B4-BE49-F238E27FC236}">
                  <a16:creationId xmlns:a16="http://schemas.microsoft.com/office/drawing/2014/main" id="{83749A94-44F3-AF5E-CC34-E4B652C2B612}"/>
                </a:ext>
              </a:extLst>
            </p:cNvPr>
            <p:cNvSpPr/>
            <p:nvPr/>
          </p:nvSpPr>
          <p:spPr>
            <a:xfrm rot="5400000">
              <a:off x="2209098" y="3398726"/>
              <a:ext cx="907899" cy="907899"/>
            </a:xfrm>
            <a:prstGeom prst="blockArc">
              <a:avLst>
                <a:gd name="adj1" fmla="val 5439666"/>
                <a:gd name="adj2" fmla="val 161918"/>
                <a:gd name="adj3" fmla="val 0"/>
              </a:avLst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8C8F302C-C5BB-493A-AEE6-C2A53AF44741}"/>
                </a:ext>
              </a:extLst>
            </p:cNvPr>
            <p:cNvSpPr/>
            <p:nvPr/>
          </p:nvSpPr>
          <p:spPr>
            <a:xfrm rot="10800000">
              <a:off x="3810758" y="3373041"/>
              <a:ext cx="907899" cy="907899"/>
            </a:xfrm>
            <a:prstGeom prst="blockArc">
              <a:avLst>
                <a:gd name="adj1" fmla="val 5439666"/>
                <a:gd name="adj2" fmla="val 161918"/>
                <a:gd name="adj3" fmla="val 0"/>
              </a:avLst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1AD8EF2-731F-2CBA-4112-D512AD0E49B0}"/>
                </a:ext>
              </a:extLst>
            </p:cNvPr>
            <p:cNvCxnSpPr>
              <a:cxnSpLocks/>
            </p:cNvCxnSpPr>
            <p:nvPr/>
          </p:nvCxnSpPr>
          <p:spPr>
            <a:xfrm>
              <a:off x="4755492" y="3793048"/>
              <a:ext cx="656925" cy="10065"/>
            </a:xfrm>
            <a:prstGeom prst="line">
              <a:avLst/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5A875CAD-B488-F700-93CC-D1491C561790}"/>
                </a:ext>
              </a:extLst>
            </p:cNvPr>
            <p:cNvSpPr/>
            <p:nvPr/>
          </p:nvSpPr>
          <p:spPr>
            <a:xfrm rot="4698253">
              <a:off x="5436656" y="3411904"/>
              <a:ext cx="907899" cy="907899"/>
            </a:xfrm>
            <a:prstGeom prst="blockArc">
              <a:avLst>
                <a:gd name="adj1" fmla="val 6726945"/>
                <a:gd name="adj2" fmla="val 161918"/>
                <a:gd name="adj3" fmla="val 0"/>
              </a:avLst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AF9D7438-E275-B9CD-B9BF-18FA73B3CF8B}"/>
                </a:ext>
              </a:extLst>
            </p:cNvPr>
            <p:cNvSpPr/>
            <p:nvPr/>
          </p:nvSpPr>
          <p:spPr>
            <a:xfrm rot="10440748">
              <a:off x="7030443" y="3331199"/>
              <a:ext cx="907899" cy="907899"/>
            </a:xfrm>
            <a:prstGeom prst="blockArc">
              <a:avLst>
                <a:gd name="adj1" fmla="val 5739664"/>
                <a:gd name="adj2" fmla="val 161918"/>
                <a:gd name="adj3" fmla="val 0"/>
              </a:avLst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121E78E-5C5A-BF7F-88F6-27E72EE7842F}"/>
                </a:ext>
              </a:extLst>
            </p:cNvPr>
            <p:cNvCxnSpPr>
              <a:cxnSpLocks/>
            </p:cNvCxnSpPr>
            <p:nvPr/>
          </p:nvCxnSpPr>
          <p:spPr>
            <a:xfrm>
              <a:off x="6373730" y="3800608"/>
              <a:ext cx="655720" cy="0"/>
            </a:xfrm>
            <a:prstGeom prst="line">
              <a:avLst/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Block Arc 38">
              <a:extLst>
                <a:ext uri="{FF2B5EF4-FFF2-40B4-BE49-F238E27FC236}">
                  <a16:creationId xmlns:a16="http://schemas.microsoft.com/office/drawing/2014/main" id="{45DBCD61-77D4-3818-E772-8943CCCEA4AC}"/>
                </a:ext>
              </a:extLst>
            </p:cNvPr>
            <p:cNvSpPr/>
            <p:nvPr/>
          </p:nvSpPr>
          <p:spPr>
            <a:xfrm rot="5400000">
              <a:off x="8562005" y="3336333"/>
              <a:ext cx="907899" cy="907899"/>
            </a:xfrm>
            <a:prstGeom prst="blockArc">
              <a:avLst>
                <a:gd name="adj1" fmla="val 5299531"/>
                <a:gd name="adj2" fmla="val 161918"/>
                <a:gd name="adj3" fmla="val 0"/>
              </a:avLst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B9617A4-5F5D-D637-4804-2DB8EB0E876B}"/>
                </a:ext>
              </a:extLst>
            </p:cNvPr>
            <p:cNvCxnSpPr>
              <a:cxnSpLocks/>
            </p:cNvCxnSpPr>
            <p:nvPr/>
          </p:nvCxnSpPr>
          <p:spPr>
            <a:xfrm>
              <a:off x="7951051" y="3798519"/>
              <a:ext cx="606373" cy="2089"/>
            </a:xfrm>
            <a:prstGeom prst="line">
              <a:avLst/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54AEF84-ACB9-0DDA-2E52-0FE11BC86A83}"/>
                </a:ext>
              </a:extLst>
            </p:cNvPr>
            <p:cNvCxnSpPr>
              <a:cxnSpLocks/>
            </p:cNvCxnSpPr>
            <p:nvPr/>
          </p:nvCxnSpPr>
          <p:spPr>
            <a:xfrm>
              <a:off x="9463543" y="3784738"/>
              <a:ext cx="638656" cy="0"/>
            </a:xfrm>
            <a:prstGeom prst="line">
              <a:avLst/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CAC142E-AF86-0CD8-6A46-D051F4A68295}"/>
                </a:ext>
              </a:extLst>
            </p:cNvPr>
            <p:cNvGrpSpPr/>
            <p:nvPr/>
          </p:nvGrpSpPr>
          <p:grpSpPr>
            <a:xfrm>
              <a:off x="10189066" y="3436026"/>
              <a:ext cx="697424" cy="697424"/>
              <a:chOff x="5958746" y="3413501"/>
              <a:chExt cx="697424" cy="697424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6497340-2FAF-A514-6011-41DD9FAB43B8}"/>
                  </a:ext>
                </a:extLst>
              </p:cNvPr>
              <p:cNvSpPr/>
              <p:nvPr/>
            </p:nvSpPr>
            <p:spPr>
              <a:xfrm>
                <a:off x="5958746" y="3413501"/>
                <a:ext cx="697424" cy="697424"/>
              </a:xfrm>
              <a:prstGeom prst="ellipse">
                <a:avLst/>
              </a:prstGeom>
              <a:solidFill>
                <a:srgbClr val="0941A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7935AB92-9D87-8068-3A15-C02EB1390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6996" y="3576233"/>
                <a:ext cx="371960" cy="371960"/>
              </a:xfrm>
              <a:prstGeom prst="rect">
                <a:avLst/>
              </a:prstGeom>
            </p:spPr>
          </p:pic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363E9AC-E710-8D43-9231-A440F3D7339F}"/>
                </a:ext>
              </a:extLst>
            </p:cNvPr>
            <p:cNvSpPr txBox="1"/>
            <p:nvPr/>
          </p:nvSpPr>
          <p:spPr>
            <a:xfrm>
              <a:off x="10199835" y="1754999"/>
              <a:ext cx="11881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941A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13-14 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4B7A02-56C0-D6E3-5296-06950BD08DB3}"/>
                </a:ext>
              </a:extLst>
            </p:cNvPr>
            <p:cNvCxnSpPr>
              <a:cxnSpLocks/>
            </p:cNvCxnSpPr>
            <p:nvPr/>
          </p:nvCxnSpPr>
          <p:spPr>
            <a:xfrm>
              <a:off x="10493246" y="2211929"/>
              <a:ext cx="13477" cy="1102949"/>
            </a:xfrm>
            <a:prstGeom prst="line">
              <a:avLst/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Block Arc 65">
              <a:extLst>
                <a:ext uri="{FF2B5EF4-FFF2-40B4-BE49-F238E27FC236}">
                  <a16:creationId xmlns:a16="http://schemas.microsoft.com/office/drawing/2014/main" id="{72940ACF-7D39-8922-8C2F-29E25DA6D500}"/>
                </a:ext>
              </a:extLst>
            </p:cNvPr>
            <p:cNvSpPr/>
            <p:nvPr/>
          </p:nvSpPr>
          <p:spPr>
            <a:xfrm rot="10800000">
              <a:off x="10093983" y="3337955"/>
              <a:ext cx="907899" cy="907899"/>
            </a:xfrm>
            <a:prstGeom prst="blockArc">
              <a:avLst>
                <a:gd name="adj1" fmla="val 5439666"/>
                <a:gd name="adj2" fmla="val 161918"/>
                <a:gd name="adj3" fmla="val 0"/>
              </a:avLst>
            </a:prstGeom>
            <a:ln w="28575">
              <a:solidFill>
                <a:srgbClr val="0941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B65FF01-B5E0-A4DE-A89C-41582D24351A}"/>
                </a:ext>
              </a:extLst>
            </p:cNvPr>
            <p:cNvSpPr txBox="1"/>
            <p:nvPr/>
          </p:nvSpPr>
          <p:spPr>
            <a:xfrm>
              <a:off x="10577860" y="2272015"/>
              <a:ext cx="13370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Wrap Up</a:t>
              </a:r>
            </a:p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&amp; Report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A744EA5-3A9A-A74C-9A8E-8D38ABB9D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75695" y="3610658"/>
              <a:ext cx="413680" cy="413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798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381</Words>
  <Application>Microsoft Macintosh PowerPoint</Application>
  <PresentationFormat>Widescreen</PresentationFormat>
  <Paragraphs>95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POC Success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 Success Plan</dc:title>
  <dc:creator>Jenny Cao</dc:creator>
  <cp:lastModifiedBy>Jenny Cao</cp:lastModifiedBy>
  <cp:revision>7</cp:revision>
  <dcterms:created xsi:type="dcterms:W3CDTF">2025-04-20T21:30:05Z</dcterms:created>
  <dcterms:modified xsi:type="dcterms:W3CDTF">2025-04-21T05:14:04Z</dcterms:modified>
</cp:coreProperties>
</file>