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0.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71" r:id="rId4"/>
    <p:sldId id="258" r:id="rId5"/>
    <p:sldId id="259" r:id="rId6"/>
    <p:sldId id="268" r:id="rId7"/>
    <p:sldId id="269" r:id="rId8"/>
    <p:sldId id="265" r:id="rId9"/>
    <p:sldId id="261" r:id="rId10"/>
    <p:sldId id="264" r:id="rId11"/>
    <p:sldId id="262" r:id="rId12"/>
    <p:sldId id="270" r:id="rId13"/>
    <p:sldId id="266"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3" autoAdjust="0"/>
  </p:normalViewPr>
  <p:slideViewPr>
    <p:cSldViewPr snapToGrid="0">
      <p:cViewPr>
        <p:scale>
          <a:sx n="70" d="100"/>
          <a:sy n="70" d="100"/>
        </p:scale>
        <p:origin x="714" y="-228"/>
      </p:cViewPr>
      <p:guideLst/>
    </p:cSldViewPr>
  </p:slideViewPr>
  <p:notesTextViewPr>
    <p:cViewPr>
      <p:scale>
        <a:sx n="1" d="1"/>
        <a:sy n="1" d="1"/>
      </p:scale>
      <p:origin x="0" y="-3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3D5E5-5337-4ACA-9C9B-029F7411A8D0}" type="datetimeFigureOut">
              <a:rPr lang="en-US"/>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1AE82-A625-4CB0-8F18-B0118B2239E3}"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arol_Reed"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degreesofwikipedia.com/" TargetMode="External"/><Relationship Id="rId4" Type="http://schemas.openxmlformats.org/officeDocument/2006/relationships/hyperlink" Target="https://en.wikipedia.org/wiki/Basil_Dearde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1AE82-A625-4CB0-8F18-B0118B2239E3}" type="slidenum">
              <a:rPr lang="en-US"/>
              <a:t>1</a:t>
            </a:fld>
            <a:endParaRPr lang="en-US"/>
          </a:p>
        </p:txBody>
      </p:sp>
    </p:spTree>
    <p:extLst>
      <p:ext uri="{BB962C8B-B14F-4D97-AF65-F5344CB8AC3E}">
        <p14:creationId xmlns:p14="http://schemas.microsoft.com/office/powerpoint/2010/main" val="4253846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stage followed a whole cognitive process for us, where we understood that the problem is that the code needs solving, and that the problem is that we need to solve it in order to present this information to you</a:t>
            </a:r>
            <a:r>
              <a:rPr lang="en-US" baseline="0" dirty="0"/>
              <a:t>. We applied some heuristic knowledge trying to find links between general information and the code. We first used this knowledge to apply each number to a first Monday of the month, however this doesn’t apply to 2016, nor 2017, but due to each number being a possible date we were confident (which could’ve been a confirmation bias) that it was a date of some sort. We chunked the question into smaller parts to decide and act. Each day was either a Friday or Saturday which could imply that each number is the first date she has off that month, expect Monday where there will be an exception because it’s her birthday and she is visiting her parents instead. </a:t>
            </a:r>
          </a:p>
        </p:txBody>
      </p:sp>
      <p:sp>
        <p:nvSpPr>
          <p:cNvPr id="4" name="Slide Number Placeholder 3"/>
          <p:cNvSpPr>
            <a:spLocks noGrp="1"/>
          </p:cNvSpPr>
          <p:nvPr>
            <p:ph type="sldNum" sz="quarter" idx="10"/>
          </p:nvPr>
        </p:nvSpPr>
        <p:spPr/>
        <p:txBody>
          <a:bodyPr/>
          <a:lstStyle/>
          <a:p>
            <a:fld id="{8E01AE82-A625-4CB0-8F18-B0118B2239E3}" type="slidenum">
              <a:rPr lang="en-US"/>
              <a:t>14</a:t>
            </a:fld>
            <a:endParaRPr lang="en-US"/>
          </a:p>
        </p:txBody>
      </p:sp>
    </p:spTree>
    <p:extLst>
      <p:ext uri="{BB962C8B-B14F-4D97-AF65-F5344CB8AC3E}">
        <p14:creationId xmlns:p14="http://schemas.microsoft.com/office/powerpoint/2010/main" val="367299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leads us to the conclusion you wish to know when our next birthday is. Mine is a Friday, so it Kat’s, and Michaels is a Tuesday.</a:t>
            </a:r>
            <a:endParaRPr lang="en-GB" dirty="0"/>
          </a:p>
        </p:txBody>
      </p:sp>
      <p:sp>
        <p:nvSpPr>
          <p:cNvPr id="4" name="Slide Number Placeholder 3"/>
          <p:cNvSpPr>
            <a:spLocks noGrp="1"/>
          </p:cNvSpPr>
          <p:nvPr>
            <p:ph type="sldNum" sz="quarter" idx="10"/>
          </p:nvPr>
        </p:nvSpPr>
        <p:spPr/>
        <p:txBody>
          <a:bodyPr/>
          <a:lstStyle/>
          <a:p>
            <a:fld id="{8E01AE82-A625-4CB0-8F18-B0118B2239E3}" type="slidenum">
              <a:rPr lang="en-US" smtClean="0"/>
              <a:t>15</a:t>
            </a:fld>
            <a:endParaRPr lang="en-US"/>
          </a:p>
        </p:txBody>
      </p:sp>
    </p:spTree>
    <p:extLst>
      <p:ext uri="{BB962C8B-B14F-4D97-AF65-F5344CB8AC3E}">
        <p14:creationId xmlns:p14="http://schemas.microsoft.com/office/powerpoint/2010/main" val="824706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1AE82-A625-4CB0-8F18-B0118B2239E3}" type="slidenum">
              <a:rPr lang="en-US" smtClean="0"/>
              <a:t>2</a:t>
            </a:fld>
            <a:endParaRPr lang="en-US"/>
          </a:p>
        </p:txBody>
      </p:sp>
    </p:spTree>
    <p:extLst>
      <p:ext uri="{BB962C8B-B14F-4D97-AF65-F5344CB8AC3E}">
        <p14:creationId xmlns:p14="http://schemas.microsoft.com/office/powerpoint/2010/main" val="41042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This was the question we as a group (when we were a 5) decided to leave till the end, one of the downsides of this is that we lost 2 members that would’ve been incredibly useful in solving this question. However we used our procedural knowledge once again to turn to google, which for part a was: </a:t>
            </a:r>
            <a:r>
              <a:rPr lang="en-GB" dirty="0"/>
              <a:t>For each integer n where n &gt; 2; the equation an + </a:t>
            </a:r>
            <a:r>
              <a:rPr lang="en-GB" dirty="0" err="1"/>
              <a:t>bn</a:t>
            </a:r>
            <a:r>
              <a:rPr lang="en-GB" dirty="0"/>
              <a:t> = </a:t>
            </a:r>
            <a:r>
              <a:rPr lang="en-GB" dirty="0" err="1"/>
              <a:t>cn</a:t>
            </a:r>
            <a:r>
              <a:rPr lang="en-GB" dirty="0"/>
              <a:t> has no non-zero integer solutions a, b and c. This leads to Fermat's</a:t>
            </a:r>
            <a:r>
              <a:rPr lang="en-GB" baseline="0" dirty="0"/>
              <a:t> </a:t>
            </a:r>
            <a:r>
              <a:rPr lang="en-GB" dirty="0"/>
              <a:t>Last</a:t>
            </a:r>
            <a:r>
              <a:rPr lang="en-GB" baseline="0" dirty="0"/>
              <a:t> </a:t>
            </a:r>
            <a:r>
              <a:rPr lang="en-GB" dirty="0"/>
              <a:t>Theorem which states</a:t>
            </a:r>
            <a:r>
              <a:rPr lang="en-GB" sz="1200" b="0" i="0" kern="1200" dirty="0">
                <a:solidFill>
                  <a:schemeClr val="tx1"/>
                </a:solidFill>
                <a:effectLst/>
                <a:latin typeface="+mn-lt"/>
                <a:ea typeface="+mn-ea"/>
                <a:cs typeface="+mn-cs"/>
              </a:rPr>
              <a:t> that no three positive integers a, b, and c satisfy the equation a</a:t>
            </a:r>
            <a:r>
              <a:rPr lang="en-GB" sz="1200" b="0" i="0" kern="1200" baseline="30000" dirty="0">
                <a:solidFill>
                  <a:schemeClr val="tx1"/>
                </a:solidFill>
                <a:effectLst/>
                <a:latin typeface="+mn-lt"/>
                <a:ea typeface="+mn-ea"/>
                <a:cs typeface="+mn-cs"/>
              </a:rPr>
              <a:t>n</a:t>
            </a:r>
            <a:r>
              <a:rPr lang="en-GB" sz="1200" b="0" i="0" kern="1200" dirty="0">
                <a:solidFill>
                  <a:schemeClr val="tx1"/>
                </a:solidFill>
                <a:effectLst/>
                <a:latin typeface="+mn-lt"/>
                <a:ea typeface="+mn-ea"/>
                <a:cs typeface="+mn-cs"/>
              </a:rPr>
              <a:t> + </a:t>
            </a:r>
            <a:r>
              <a:rPr lang="en-GB" sz="1200" b="0" i="0" kern="1200" dirty="0" err="1">
                <a:solidFill>
                  <a:schemeClr val="tx1"/>
                </a:solidFill>
                <a:effectLst/>
                <a:latin typeface="+mn-lt"/>
                <a:ea typeface="+mn-ea"/>
                <a:cs typeface="+mn-cs"/>
              </a:rPr>
              <a:t>b</a:t>
            </a:r>
            <a:r>
              <a:rPr lang="en-GB" sz="1200" b="0" i="0" kern="1200" baseline="30000" dirty="0" err="1">
                <a:solidFill>
                  <a:schemeClr val="tx1"/>
                </a:solidFill>
                <a:effectLst/>
                <a:latin typeface="+mn-lt"/>
                <a:ea typeface="+mn-ea"/>
                <a:cs typeface="+mn-cs"/>
              </a:rPr>
              <a:t>n</a:t>
            </a:r>
            <a:r>
              <a:rPr lang="en-GB" sz="1200" b="0" i="0" kern="1200" dirty="0">
                <a:solidFill>
                  <a:schemeClr val="tx1"/>
                </a:solidFill>
                <a:effectLst/>
                <a:latin typeface="+mn-lt"/>
                <a:ea typeface="+mn-ea"/>
                <a:cs typeface="+mn-cs"/>
              </a:rPr>
              <a:t> = </a:t>
            </a:r>
            <a:r>
              <a:rPr lang="en-GB" sz="1200" b="0" i="0" kern="1200" dirty="0" err="1">
                <a:solidFill>
                  <a:schemeClr val="tx1"/>
                </a:solidFill>
                <a:effectLst/>
                <a:latin typeface="+mn-lt"/>
                <a:ea typeface="+mn-ea"/>
                <a:cs typeface="+mn-cs"/>
              </a:rPr>
              <a:t>c</a:t>
            </a:r>
            <a:r>
              <a:rPr lang="en-GB" sz="1200" b="0" i="0" kern="1200" baseline="30000" dirty="0" err="1">
                <a:solidFill>
                  <a:schemeClr val="tx1"/>
                </a:solidFill>
                <a:effectLst/>
                <a:latin typeface="+mn-lt"/>
                <a:ea typeface="+mn-ea"/>
                <a:cs typeface="+mn-cs"/>
              </a:rPr>
              <a:t>n</a:t>
            </a:r>
            <a:r>
              <a:rPr lang="en-GB" sz="1200" b="0" i="0" kern="1200" dirty="0">
                <a:solidFill>
                  <a:schemeClr val="tx1"/>
                </a:solidFill>
                <a:effectLst/>
                <a:latin typeface="+mn-lt"/>
                <a:ea typeface="+mn-ea"/>
                <a:cs typeface="+mn-cs"/>
              </a:rPr>
              <a:t> for any integer value of </a:t>
            </a:r>
            <a:r>
              <a:rPr lang="en-GB" sz="1200" b="0" i="1" kern="1200" dirty="0">
                <a:solidFill>
                  <a:schemeClr val="tx1"/>
                </a:solidFill>
                <a:effectLst/>
                <a:latin typeface="+mn-lt"/>
                <a:ea typeface="+mn-ea"/>
                <a:cs typeface="+mn-cs"/>
              </a:rPr>
              <a:t>n</a:t>
            </a:r>
            <a:r>
              <a:rPr lang="en-GB" sz="1200" b="0" i="0" kern="1200" dirty="0">
                <a:solidFill>
                  <a:schemeClr val="tx1"/>
                </a:solidFill>
                <a:effectLst/>
                <a:latin typeface="+mn-lt"/>
                <a:ea typeface="+mn-ea"/>
                <a:cs typeface="+mn-cs"/>
              </a:rPr>
              <a:t> greater than two. Whilst 1</a:t>
            </a:r>
            <a:r>
              <a:rPr lang="en-GB" sz="1200" b="0" i="0" kern="1200" baseline="0" dirty="0">
                <a:solidFill>
                  <a:schemeClr val="tx1"/>
                </a:solidFill>
                <a:effectLst/>
                <a:latin typeface="+mn-lt"/>
                <a:ea typeface="+mn-ea"/>
                <a:cs typeface="+mn-cs"/>
              </a:rPr>
              <a:t> and 2 lead to infinite solutions. True. Part B would require derived knowledge from you, however we never received this, or never picked up that you had released this information. Since this was question was well defined we just had to find the link between a mountain and this shrew. Using the same method as for part A we found the link is Sir Hugh Low. But, we didn’t need this information. We could of made the solution more effective. But went the long way round as the height different between height and height is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Confidence evaluation is either A1 B0 C0 or A1 B1 C0, which either gave us 15 or 35. Since we had no answer for B we left it as false.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10"/>
          </p:nvPr>
        </p:nvSpPr>
        <p:spPr/>
        <p:txBody>
          <a:bodyPr/>
          <a:lstStyle/>
          <a:p>
            <a:fld id="{8E01AE82-A625-4CB0-8F18-B0118B2239E3}" type="slidenum">
              <a:rPr lang="en-US" smtClean="0"/>
              <a:t>3</a:t>
            </a:fld>
            <a:endParaRPr lang="en-US"/>
          </a:p>
        </p:txBody>
      </p:sp>
    </p:spTree>
    <p:extLst>
      <p:ext uri="{BB962C8B-B14F-4D97-AF65-F5344CB8AC3E}">
        <p14:creationId xmlns:p14="http://schemas.microsoft.com/office/powerpoint/2010/main" val="209121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 initial stage consisted of finding out exactly what the terms Lodz and Drammen meant. As a rule of thumb;  I knew to reorganize the word zoo into </a:t>
            </a:r>
            <a:r>
              <a:rPr lang="EN-US" dirty="0" err="1">
                <a:latin typeface="Calibri"/>
              </a:rPr>
              <a:t>ozo</a:t>
            </a:r>
            <a:r>
              <a:rPr lang="EN-US" dirty="0">
                <a:latin typeface="Calibri"/>
              </a:rPr>
              <a:t>. I could not fully understand the question because I had lack of information, due to the fact that the question mentioned a French word I have never heard of before. Through a google search I found out that the French word </a:t>
            </a:r>
            <a:r>
              <a:rPr lang="EN-US" dirty="0" err="1">
                <a:latin typeface="Calibri"/>
              </a:rPr>
              <a:t>Vigenere</a:t>
            </a:r>
            <a:r>
              <a:rPr lang="EN-US" dirty="0">
                <a:latin typeface="Calibri"/>
              </a:rPr>
              <a:t> was a term used to describe a method of encrypting alphabetic text.</a:t>
            </a:r>
            <a:endParaRPr lang="EN-US" dirty="0">
              <a:solidFill>
                <a:srgbClr val="000000"/>
              </a:solidFill>
              <a:latin typeface="Calibri"/>
            </a:endParaRPr>
          </a:p>
          <a:p>
            <a:endParaRPr lang="EN-US" dirty="0">
              <a:latin typeface="Calibri"/>
            </a:endParaRPr>
          </a:p>
          <a:p>
            <a:r>
              <a:rPr lang="EN-US" dirty="0">
                <a:latin typeface="Calibri"/>
              </a:rPr>
              <a:t> The intermediate stage was figuring out the link between Lodz and Drammen and what musical connection they seem to have. Based on my research,  a city in Sweden called Orebro is heavily linked to both cities due to the fact that the Wikipedia page of Orebro states that Lodz and Drammen are both sister cities of Orebro.  In order to find a musical connection, I proceeded to continue research on Orebro and music until I stumbled upon a rock band called </a:t>
            </a:r>
            <a:r>
              <a:rPr lang="EN-US" dirty="0" err="1">
                <a:latin typeface="Calibri"/>
              </a:rPr>
              <a:t>Truckfighters</a:t>
            </a:r>
            <a:r>
              <a:rPr lang="EN-US" dirty="0">
                <a:latin typeface="Calibri"/>
              </a:rPr>
              <a:t>. This band stood out to me because one of the band member's name is </a:t>
            </a:r>
            <a:r>
              <a:rPr lang="EN-US" dirty="0" err="1">
                <a:latin typeface="Calibri"/>
              </a:rPr>
              <a:t>ozo</a:t>
            </a:r>
            <a:r>
              <a:rPr lang="EN-US" dirty="0">
                <a:latin typeface="Calibri"/>
              </a:rPr>
              <a:t>, so I instantly knew that this was the musical connection.</a:t>
            </a:r>
          </a:p>
          <a:p>
            <a:r>
              <a:rPr lang="EN-US" dirty="0">
                <a:latin typeface="Calibri"/>
              </a:rPr>
              <a:t>Now that I knew </a:t>
            </a:r>
            <a:r>
              <a:rPr lang="EN-US" dirty="0" err="1">
                <a:latin typeface="Calibri"/>
              </a:rPr>
              <a:t>Truckfighters</a:t>
            </a:r>
            <a:r>
              <a:rPr lang="EN-US" dirty="0">
                <a:latin typeface="Calibri"/>
              </a:rPr>
              <a:t> was the musical connection, the next step was to take five of the six major collections; in this case, this was the first five albums produced by the group. </a:t>
            </a:r>
          </a:p>
          <a:p>
            <a:endParaRPr lang="EN-US" dirty="0">
              <a:latin typeface="Calibri"/>
            </a:endParaRPr>
          </a:p>
          <a:p>
            <a:r>
              <a:rPr lang="EN-US" dirty="0">
                <a:latin typeface="Calibri"/>
              </a:rPr>
              <a:t>The final stage of solving this problem was to combine the five albums and </a:t>
            </a:r>
            <a:r>
              <a:rPr lang="EN-US" dirty="0" err="1">
                <a:latin typeface="Calibri"/>
              </a:rPr>
              <a:t>ozo</a:t>
            </a:r>
            <a:r>
              <a:rPr lang="EN-US" dirty="0">
                <a:latin typeface="Calibri"/>
              </a:rPr>
              <a:t>, and then use that information as the key to the </a:t>
            </a:r>
            <a:r>
              <a:rPr lang="EN-US" dirty="0" err="1">
                <a:latin typeface="Calibri"/>
              </a:rPr>
              <a:t>Vigenere</a:t>
            </a:r>
            <a:r>
              <a:rPr lang="EN-US" dirty="0">
                <a:latin typeface="Calibri"/>
              </a:rPr>
              <a:t> cipher. I used an online decryption tool which was specifically designed to decrypt </a:t>
            </a:r>
            <a:r>
              <a:rPr lang="EN-US" dirty="0" err="1">
                <a:latin typeface="Calibri"/>
              </a:rPr>
              <a:t>Vigenere</a:t>
            </a:r>
            <a:r>
              <a:rPr lang="EN-US" dirty="0">
                <a:latin typeface="Calibri"/>
              </a:rPr>
              <a:t> with the help of a key. It would be extremely difficult to decrypt a </a:t>
            </a:r>
            <a:r>
              <a:rPr lang="EN-US" dirty="0" err="1">
                <a:latin typeface="Calibri"/>
              </a:rPr>
              <a:t>Vigenere</a:t>
            </a:r>
            <a:r>
              <a:rPr lang="EN-US" dirty="0">
                <a:latin typeface="Calibri"/>
              </a:rPr>
              <a:t> cipher without a key, because then you would have to go through the process of finding the length of the key and so forth. After I finally decrypted the cipher, I was disappointed to find out that the result was not what I was expecting at all. I was expecting to get a message or a number from the decryption that meant something. I saw that the end result had the same amount of letters as the </a:t>
            </a:r>
            <a:r>
              <a:rPr lang="EN-US" dirty="0" err="1">
                <a:latin typeface="Calibri"/>
              </a:rPr>
              <a:t>Vigenere</a:t>
            </a:r>
            <a:r>
              <a:rPr lang="EN-US" dirty="0">
                <a:latin typeface="Calibri"/>
              </a:rPr>
              <a:t>, however I knew the answer was supposed to be a two digit number so I used addition of both values to get the result of 58. </a:t>
            </a:r>
          </a:p>
        </p:txBody>
      </p:sp>
      <p:sp>
        <p:nvSpPr>
          <p:cNvPr id="4" name="Slide Number Placeholder 3"/>
          <p:cNvSpPr>
            <a:spLocks noGrp="1"/>
          </p:cNvSpPr>
          <p:nvPr>
            <p:ph type="sldNum" sz="quarter" idx="10"/>
          </p:nvPr>
        </p:nvSpPr>
        <p:spPr/>
        <p:txBody>
          <a:bodyPr/>
          <a:lstStyle/>
          <a:p>
            <a:fld id="{8E01AE82-A625-4CB0-8F18-B0118B2239E3}" type="slidenum">
              <a:rPr lang="en-US"/>
              <a:t>4</a:t>
            </a:fld>
            <a:endParaRPr lang="en-US"/>
          </a:p>
        </p:txBody>
      </p:sp>
    </p:spTree>
    <p:extLst>
      <p:ext uri="{BB962C8B-B14F-4D97-AF65-F5344CB8AC3E}">
        <p14:creationId xmlns:p14="http://schemas.microsoft.com/office/powerpoint/2010/main" val="292542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was a question we assumed was based around pattern recognition</a:t>
            </a:r>
            <a:r>
              <a:rPr lang="en-GB" baseline="0" dirty="0"/>
              <a:t> where we had to understand the pattern in the numbers and work out the next. We had the idea that for each number in the sequence was n+9 (9, 18, 27 etc.) and the decimal was .n+.1 each time (.3, .4, .5 </a:t>
            </a:r>
            <a:r>
              <a:rPr lang="en-GB" baseline="0" dirty="0" err="1"/>
              <a:t>etc</a:t>
            </a:r>
            <a:r>
              <a:rPr lang="en-GB" baseline="0" dirty="0"/>
              <a:t>) which gave us the value 28.2 plus 150. This clue worked on the concept of decomposition, where we weren’t able to work out or solve everything at once, as we needed to know the date you gave us the clues, as well as your shoe size which was not released until a later presentation, and your birthday which we were told in a lecture.</a:t>
            </a:r>
          </a:p>
          <a:p>
            <a:endParaRPr lang="en-GB" baseline="0" dirty="0"/>
          </a:p>
          <a:p>
            <a:r>
              <a:rPr lang="en-GB" baseline="0" dirty="0"/>
              <a:t>We then had the issue that we had come up with two number from when you were born, 19,764 days ago, and 19,396 we used a confidence evaluation to see how confident we all were with the answers we had, and went with 19,396 because that was October 12</a:t>
            </a:r>
            <a:r>
              <a:rPr lang="en-GB" baseline="30000" dirty="0"/>
              <a:t>th</a:t>
            </a:r>
            <a:r>
              <a:rPr lang="en-GB" baseline="0" dirty="0"/>
              <a:t> compared to June 6</a:t>
            </a:r>
            <a:r>
              <a:rPr lang="en-GB" baseline="30000" dirty="0"/>
              <a:t>th</a:t>
            </a:r>
            <a:r>
              <a:rPr lang="en-GB" baseline="0" dirty="0"/>
              <a:t>. Using derived knowledge from you, saying when your birthday was in a lecture, we made the decision (which could be linked into Simon’s law of how we detected and decided this answer).</a:t>
            </a:r>
            <a:endParaRPr lang="en-GB" dirty="0"/>
          </a:p>
        </p:txBody>
      </p:sp>
      <p:sp>
        <p:nvSpPr>
          <p:cNvPr id="4" name="Slide Number Placeholder 3"/>
          <p:cNvSpPr>
            <a:spLocks noGrp="1"/>
          </p:cNvSpPr>
          <p:nvPr>
            <p:ph type="sldNum" sz="quarter" idx="10"/>
          </p:nvPr>
        </p:nvSpPr>
        <p:spPr/>
        <p:txBody>
          <a:bodyPr/>
          <a:lstStyle/>
          <a:p>
            <a:fld id="{8E01AE82-A625-4CB0-8F18-B0118B2239E3}" type="slidenum">
              <a:rPr lang="en-US" smtClean="0"/>
              <a:t>5</a:t>
            </a:fld>
            <a:endParaRPr lang="en-US"/>
          </a:p>
        </p:txBody>
      </p:sp>
    </p:spTree>
    <p:extLst>
      <p:ext uri="{BB962C8B-B14F-4D97-AF65-F5344CB8AC3E}">
        <p14:creationId xmlns:p14="http://schemas.microsoft.com/office/powerpoint/2010/main" val="110536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GB">
                <a:solidFill>
                  <a:srgbClr val="000000"/>
                </a:solidFill>
                <a:latin typeface="Calibri"/>
              </a:rPr>
              <a:t>1) assumption made that Carol Reed and Basil Dearden are names of people. Wikipedia pages for both people are found[1] [2].</a:t>
            </a:r>
          </a:p>
          <a:p>
            <a:pPr marL="171450" indent="-171450">
              <a:buFont typeface="Arial" panose="020B0604020202020204" pitchFamily="34" charset="0"/>
              <a:buChar char="•"/>
              <a:defRPr/>
            </a:pPr>
            <a:r>
              <a:rPr lang="en-GB">
                <a:solidFill>
                  <a:srgbClr val="000000"/>
                </a:solidFill>
                <a:latin typeface="Calibri"/>
              </a:rPr>
              <a:t>2) using online tool [3] it is found that there is only one degree of separation between these two Wikipedia pages. </a:t>
            </a:r>
          </a:p>
          <a:p>
            <a:pPr marL="171450" indent="-171450">
              <a:buFont typeface="Arial" panose="020B0604020202020204" pitchFamily="34" charset="0"/>
              <a:buChar char="•"/>
              <a:defRPr/>
            </a:pPr>
            <a:r>
              <a:rPr lang="en-GB">
                <a:solidFill>
                  <a:srgbClr val="000000"/>
                </a:solidFill>
                <a:latin typeface="Calibri"/>
              </a:rPr>
              <a:t>3</a:t>
            </a:r>
          </a:p>
          <a:p>
            <a:pPr marL="171450" indent="-171450">
              <a:buFont typeface="Arial" panose="020B0604020202020204" pitchFamily="34" charset="0"/>
              <a:buChar char="•"/>
              <a:defRPr/>
            </a:pPr>
            <a:endParaRPr lang="en-GB">
              <a:solidFill>
                <a:srgbClr val="000000"/>
              </a:solidFill>
              <a:latin typeface="Calibri"/>
            </a:endParaRPr>
          </a:p>
          <a:p>
            <a:pPr marL="171450" indent="-171450">
              <a:buFont typeface="Arial" panose="020B0604020202020204" pitchFamily="34" charset="0"/>
              <a:buChar char="•"/>
              <a:defRPr/>
            </a:pPr>
            <a:r>
              <a:rPr lang="en-GB">
                <a:solidFill>
                  <a:srgbClr val="000000"/>
                </a:solidFill>
                <a:latin typeface="Calibri"/>
              </a:rPr>
              <a:t>[1] </a:t>
            </a:r>
            <a:r>
              <a:rPr lang="en-GB">
                <a:solidFill>
                  <a:srgbClr val="000000"/>
                </a:solidFill>
                <a:latin typeface="Calibri"/>
                <a:hlinkClick r:id="rId3"/>
              </a:rPr>
              <a:t>https://en.wikipedia.org/wiki/Carol_Reed</a:t>
            </a:r>
          </a:p>
          <a:p>
            <a:pPr marL="171450" indent="-171450">
              <a:buFont typeface="Arial" panose="020B0604020202020204" pitchFamily="34" charset="0"/>
              <a:buChar char="•"/>
              <a:defRPr/>
            </a:pPr>
            <a:r>
              <a:rPr lang="en-GB">
                <a:solidFill>
                  <a:srgbClr val="000000"/>
                </a:solidFill>
                <a:latin typeface="Calibri"/>
              </a:rPr>
              <a:t>[2] </a:t>
            </a:r>
            <a:r>
              <a:rPr lang="en-GB">
                <a:solidFill>
                  <a:srgbClr val="000000"/>
                </a:solidFill>
                <a:latin typeface="Calibri"/>
                <a:hlinkClick r:id="rId4"/>
              </a:rPr>
              <a:t>https://en.wikipedia.org/wiki/Basil_Dearden</a:t>
            </a:r>
            <a:r>
              <a:rPr lang="en-GB">
                <a:solidFill>
                  <a:srgbClr val="000000"/>
                </a:solidFill>
                <a:latin typeface="Calibri"/>
              </a:rPr>
              <a:t> </a:t>
            </a:r>
          </a:p>
          <a:p>
            <a:pPr marL="171450" indent="-171450">
              <a:buFont typeface="Arial" panose="020B0604020202020204" pitchFamily="34" charset="0"/>
              <a:buChar char="•"/>
              <a:defRPr/>
            </a:pPr>
            <a:r>
              <a:rPr lang="en-GB">
                <a:solidFill>
                  <a:srgbClr val="000000"/>
                </a:solidFill>
                <a:latin typeface="Calibri"/>
              </a:rPr>
              <a:t>[3] </a:t>
            </a:r>
            <a:r>
              <a:rPr lang="en-GB">
                <a:solidFill>
                  <a:srgbClr val="000000"/>
                </a:solidFill>
                <a:latin typeface="Calibri"/>
                <a:hlinkClick r:id="rId5"/>
              </a:rPr>
              <a:t>http://degreesofwikipedia.com/</a:t>
            </a:r>
            <a:r>
              <a:rPr lang="en-GB">
                <a:solidFill>
                  <a:srgbClr val="000000"/>
                </a:solidFill>
                <a:latin typeface="Calibri"/>
              </a:rPr>
              <a:t> </a:t>
            </a:r>
          </a:p>
          <a:p>
            <a:pPr marL="0" indent="0">
              <a:buFont typeface="Arial" panose="020B0604020202020204" pitchFamily="34" charset="0"/>
              <a:buNone/>
              <a:defRPr/>
            </a:pPr>
            <a:endParaRPr lang="en-GB" baseline="0">
              <a:solidFill>
                <a:srgbClr val="000000"/>
              </a:solidFill>
              <a:latin typeface="Calibri"/>
            </a:endParaRPr>
          </a:p>
          <a:p>
            <a:pPr marL="171450" indent="-171450">
              <a:buFont typeface="Arial" panose="020B0604020202020204" pitchFamily="34" charset="0"/>
              <a:buChar char="•"/>
              <a:defRPr/>
            </a:pPr>
            <a:r>
              <a:rPr lang="en-GB" baseline="0">
                <a:solidFill>
                  <a:srgbClr val="000000"/>
                </a:solidFill>
                <a:latin typeface="Calibri"/>
              </a:rPr>
              <a:t>The goal of this problem, like the others, is to find a number which is the solution. Our initial state, given in the clue four is as follows: we are </a:t>
            </a:r>
            <a:r>
              <a:rPr lang="en-GB" baseline="0">
                <a:solidFill>
                  <a:srgbClr val="000000"/>
                </a:solidFill>
                <a:latin typeface="+mn-lt"/>
              </a:rPr>
              <a:t>given a sequence of names and prompted to find the next in that sequence. This would then be used to solve a maths problem to give us our solution and reach our goal state. Here is our method to reaching that solution. Each construct is an action we took to reach the next intermediate state.</a:t>
            </a:r>
          </a:p>
          <a:p>
            <a:pPr marL="171450" indent="-171450">
              <a:buFont typeface="Arial" panose="020B0604020202020204" pitchFamily="34" charset="0"/>
              <a:buChar char="•"/>
              <a:defRPr/>
            </a:pPr>
            <a:r>
              <a:rPr lang="en-GB" baseline="0">
                <a:solidFill>
                  <a:srgbClr val="000000"/>
                </a:solidFill>
                <a:latin typeface="+mn-lt"/>
              </a:rPr>
              <a:t>I believe this to be quite a well defined problem because we are given the order that we must attempt the problem through the formula. We must find the unknown value before we can find the solution through the abstraction of that variable.</a:t>
            </a:r>
            <a:endParaRPr lang="en-GB">
              <a:solidFill>
                <a:srgbClr val="000000"/>
              </a:solidFill>
              <a:latin typeface="Calibri"/>
            </a:endParaRPr>
          </a:p>
        </p:txBody>
      </p:sp>
      <p:sp>
        <p:nvSpPr>
          <p:cNvPr id="4" name="Slide Number Placeholder 3"/>
          <p:cNvSpPr>
            <a:spLocks noGrp="1"/>
          </p:cNvSpPr>
          <p:nvPr>
            <p:ph type="sldNum" sz="quarter" idx="10"/>
          </p:nvPr>
        </p:nvSpPr>
        <p:spPr/>
        <p:txBody>
          <a:bodyPr/>
          <a:lstStyle/>
          <a:p>
            <a:fld id="{8E01AE82-A625-4CB0-8F18-B0118B2239E3}" type="slidenum">
              <a:rPr lang="en-US" smtClean="0"/>
              <a:t>8</a:t>
            </a:fld>
            <a:endParaRPr lang="en-US"/>
          </a:p>
        </p:txBody>
      </p:sp>
    </p:spTree>
    <p:extLst>
      <p:ext uri="{BB962C8B-B14F-4D97-AF65-F5344CB8AC3E}">
        <p14:creationId xmlns:p14="http://schemas.microsoft.com/office/powerpoint/2010/main" val="165968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problem seemed</a:t>
            </a:r>
            <a:r>
              <a:rPr lang="en-GB" baseline="0" dirty="0"/>
              <a:t> to be well defined and easy to follow and is the reason we attempted this clue first. Using our declarative knowledge of Google search tools and our procedural knowledge of using the Google reverse image to get an answer of </a:t>
            </a:r>
            <a:r>
              <a:rPr lang="en-GB" sz="1200" dirty="0" err="1">
                <a:solidFill>
                  <a:schemeClr val="tx1"/>
                </a:solidFill>
              </a:rPr>
              <a:t>József</a:t>
            </a:r>
            <a:r>
              <a:rPr lang="en-GB" sz="1200" dirty="0">
                <a:solidFill>
                  <a:schemeClr val="tx1"/>
                </a:solidFill>
              </a:rPr>
              <a:t> </a:t>
            </a:r>
            <a:r>
              <a:rPr lang="en-GB" sz="1200" dirty="0" err="1">
                <a:solidFill>
                  <a:schemeClr val="tx1"/>
                </a:solidFill>
              </a:rPr>
              <a:t>Mindszenty</a:t>
            </a:r>
            <a:r>
              <a:rPr lang="en-GB" sz="1200" dirty="0">
                <a:solidFill>
                  <a:schemeClr val="tx1"/>
                </a:solidFill>
              </a:rPr>
              <a:t>.</a:t>
            </a:r>
            <a:r>
              <a:rPr lang="en-GB" sz="1200" baseline="0" dirty="0">
                <a:solidFill>
                  <a:schemeClr val="tx1"/>
                </a:solidFill>
              </a:rPr>
              <a:t> This was then followed by using Wikipedia </a:t>
            </a:r>
            <a:r>
              <a:rPr lang="en-GB" dirty="0"/>
              <a:t>(En.wikipedia.org, 2016) </a:t>
            </a:r>
            <a:r>
              <a:rPr lang="en-GB" sz="1200" baseline="0" dirty="0">
                <a:solidFill>
                  <a:schemeClr val="tx1"/>
                </a:solidFill>
              </a:rPr>
              <a:t>as a fairly reliable source to find information about his death which occurred on the 6</a:t>
            </a:r>
            <a:r>
              <a:rPr lang="en-GB" sz="1200" baseline="30000" dirty="0">
                <a:solidFill>
                  <a:schemeClr val="tx1"/>
                </a:solidFill>
              </a:rPr>
              <a:t>th</a:t>
            </a:r>
            <a:r>
              <a:rPr lang="en-GB" sz="1200" baseline="0" dirty="0">
                <a:solidFill>
                  <a:schemeClr val="tx1"/>
                </a:solidFill>
              </a:rPr>
              <a:t> of May 1974. The problem asked for the Annualised difference between death and his chosen place of rest, which led us first to believe that the grave had been moved or disturbed. Symbols represent a great deal and the hammer and sickle is included as a symbol of communism which he was resistant against </a:t>
            </a:r>
            <a:r>
              <a:rPr lang="en-GB" dirty="0"/>
              <a:t>(Pike,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didn’t want to have confirmation bias though so we used the above citation to continue looking for information and found that a gravestone</a:t>
            </a:r>
            <a:r>
              <a:rPr lang="en-GB" baseline="0" dirty="0"/>
              <a:t> of </a:t>
            </a:r>
            <a:r>
              <a:rPr lang="en-GB" baseline="0" dirty="0" err="1"/>
              <a:t>Jozsef</a:t>
            </a:r>
            <a:r>
              <a:rPr lang="en-GB" baseline="0" dirty="0"/>
              <a:t> showed his death in 1975, which was then a more convicting source to us then a Wikipedia article. From the Pike citation we found information about his death and reburial which led us to our answer of 1990. This allowed us to act and apply our solution which is the maths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En.wikipedia.org. (2016). </a:t>
            </a:r>
            <a:r>
              <a:rPr lang="en-GB" i="1" dirty="0" err="1"/>
              <a:t>József</a:t>
            </a:r>
            <a:r>
              <a:rPr lang="en-GB" i="1" dirty="0"/>
              <a:t> </a:t>
            </a:r>
            <a:r>
              <a:rPr lang="en-GB" i="1" dirty="0" err="1"/>
              <a:t>Mindszenty</a:t>
            </a:r>
            <a:r>
              <a:rPr lang="en-GB" dirty="0"/>
              <a:t>. [online] Available at: https://en.wikipedia.org/wiki/J%C3%B3zsef_Mindszenty [Accessed 7 Dec.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Pike, J. (2016). </a:t>
            </a:r>
            <a:r>
              <a:rPr lang="en-GB" i="1" dirty="0"/>
              <a:t>Cardinal </a:t>
            </a:r>
            <a:r>
              <a:rPr lang="en-GB" i="1" dirty="0" err="1"/>
              <a:t>Mindszenty</a:t>
            </a:r>
            <a:r>
              <a:rPr lang="en-GB" dirty="0"/>
              <a:t>. [online] Globalsecurity.org. Available at: http://www.globalsecurity.org/military/world/europe/hu-cardinal-mindszenty.htm [Accessed 7 Dec. 2016].</a:t>
            </a:r>
            <a:endParaRPr lang="en-GB" sz="1200" dirty="0">
              <a:solidFill>
                <a:schemeClr val="tx1"/>
              </a:solidFill>
            </a:endParaRPr>
          </a:p>
        </p:txBody>
      </p:sp>
      <p:sp>
        <p:nvSpPr>
          <p:cNvPr id="4" name="Slide Number Placeholder 3"/>
          <p:cNvSpPr>
            <a:spLocks noGrp="1"/>
          </p:cNvSpPr>
          <p:nvPr>
            <p:ph type="sldNum" sz="quarter" idx="10"/>
          </p:nvPr>
        </p:nvSpPr>
        <p:spPr/>
        <p:txBody>
          <a:bodyPr/>
          <a:lstStyle/>
          <a:p>
            <a:fld id="{8E01AE82-A625-4CB0-8F18-B0118B2239E3}" type="slidenum">
              <a:rPr lang="en-US" smtClean="0"/>
              <a:t>9</a:t>
            </a:fld>
            <a:endParaRPr lang="en-US"/>
          </a:p>
        </p:txBody>
      </p:sp>
    </p:spTree>
    <p:extLst>
      <p:ext uri="{BB962C8B-B14F-4D97-AF65-F5344CB8AC3E}">
        <p14:creationId xmlns:p14="http://schemas.microsoft.com/office/powerpoint/2010/main" val="1815675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question was well defined (in our opinion) and was clearly linking to Greek mythology. The question was asking at first the heads of one of the offspring of the mother and father of all gods (initial state). These are Echidna and Typhon. In our intermediate state we were able to find a list of the god’s offspring, and then had the task of finding which ones had more than one head, as heads is plural, referring to more than one head. Using heuristic knowledge, aka intelligent guesswork to find that there were only 3 options. </a:t>
            </a:r>
            <a:r>
              <a:rPr lang="en-GB" baseline="0" dirty="0" err="1"/>
              <a:t>Othrus</a:t>
            </a:r>
            <a:r>
              <a:rPr lang="en-GB" baseline="0" dirty="0"/>
              <a:t>, which gave us an odd number when applied in part two, Hydra which has between, 6, 9, 50 and unknown number of heads which ruled it invalid. To conclude our cognitive process we then checked our answers to see which one was more likely to be valid. And confirmed this between us as our answer</a:t>
            </a:r>
          </a:p>
          <a:p>
            <a:endParaRPr lang="en-GB" dirty="0"/>
          </a:p>
          <a:p>
            <a:r>
              <a:rPr lang="en-GB" dirty="0"/>
              <a:t>The table given to use becomes easy to understand along side the clue about LEDs. Using procedural knowledge gained through studying A-Level electronics, I am aware of the use of LEDs to display letters, symbols and numbers. Applying this theory to the table, using 1 as the LED on being and 0 being off, where each column represents a segment of the device, we are given a 3 digit number: 159</a:t>
            </a:r>
            <a:endParaRPr lang="en-US" dirty="0"/>
          </a:p>
        </p:txBody>
      </p:sp>
      <p:sp>
        <p:nvSpPr>
          <p:cNvPr id="4" name="Slide Number Placeholder 3"/>
          <p:cNvSpPr>
            <a:spLocks noGrp="1"/>
          </p:cNvSpPr>
          <p:nvPr>
            <p:ph type="sldNum" sz="quarter" idx="10"/>
          </p:nvPr>
        </p:nvSpPr>
        <p:spPr/>
        <p:txBody>
          <a:bodyPr/>
          <a:lstStyle/>
          <a:p>
            <a:fld id="{8E01AE82-A625-4CB0-8F18-B0118B2239E3}" type="slidenum">
              <a:rPr lang="en-US" smtClean="0"/>
              <a:t>11</a:t>
            </a:fld>
            <a:endParaRPr lang="en-US"/>
          </a:p>
        </p:txBody>
      </p:sp>
    </p:spTree>
    <p:extLst>
      <p:ext uri="{BB962C8B-B14F-4D97-AF65-F5344CB8AC3E}">
        <p14:creationId xmlns:p14="http://schemas.microsoft.com/office/powerpoint/2010/main" val="43793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01AE82-A625-4CB0-8F18-B0118B2239E3}" type="slidenum">
              <a:rPr lang="en-US"/>
              <a:t>13</a:t>
            </a:fld>
            <a:endParaRPr lang="en-US"/>
          </a:p>
        </p:txBody>
      </p:sp>
    </p:spTree>
    <p:extLst>
      <p:ext uri="{BB962C8B-B14F-4D97-AF65-F5344CB8AC3E}">
        <p14:creationId xmlns:p14="http://schemas.microsoft.com/office/powerpoint/2010/main" val="193158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9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7170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8422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972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0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4323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814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108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12/13/2016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744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12/13/2016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2399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921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12/13/2016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8839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Problem Solving</a:t>
            </a:r>
          </a:p>
        </p:txBody>
      </p:sp>
      <p:sp>
        <p:nvSpPr>
          <p:cNvPr id="3" name="Subtitle 2"/>
          <p:cNvSpPr>
            <a:spLocks noGrp="1"/>
          </p:cNvSpPr>
          <p:nvPr>
            <p:ph type="subTitle" idx="1"/>
          </p:nvPr>
        </p:nvSpPr>
        <p:spPr/>
        <p:txBody>
          <a:bodyPr vert="horz" lIns="91440" tIns="45720" rIns="91440" bIns="45720" rtlCol="0" anchor="t">
            <a:normAutofit/>
          </a:bodyPr>
          <a:lstStyle/>
          <a:p>
            <a:r>
              <a:rPr lang="en-US"/>
              <a:t>Kat, Michael, Ryan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3010" y="64168"/>
            <a:ext cx="5069305" cy="6223188"/>
          </a:xfrm>
          <a:prstGeom prst="rect">
            <a:avLst/>
          </a:prstGeom>
        </p:spPr>
      </p:pic>
    </p:spTree>
    <p:extLst>
      <p:ext uri="{BB962C8B-B14F-4D97-AF65-F5344CB8AC3E}">
        <p14:creationId xmlns:p14="http://schemas.microsoft.com/office/powerpoint/2010/main" val="174767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a:xfrm>
            <a:off x="1097280" y="1845734"/>
            <a:ext cx="10058400" cy="501796"/>
          </a:xfrm>
        </p:spPr>
        <p:txBody>
          <a:bodyPr/>
          <a:lstStyle/>
          <a:p>
            <a:r>
              <a:rPr lang="en-GB"/>
              <a:t>Clue Six – Divide by the heads on one of the offspring of the mother and father of all gods.</a:t>
            </a:r>
          </a:p>
          <a:p>
            <a:endParaRPr lang="en-GB"/>
          </a:p>
        </p:txBody>
      </p:sp>
      <p:pic>
        <p:nvPicPr>
          <p:cNvPr id="3074" name="Picture 2" descr="https://upload.wikimedia.org/wikipedia/commons/thumb/8/83/Echidna_-_parco_dei_mostri.jpg/1024px-Echidna_-_parco_dei_mostr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7" y="2197290"/>
            <a:ext cx="1942786" cy="13261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thumb/d/d9/Zeus_Typhon_Staatliche_Antikensammlungen_596.jpg/1024px-Zeus_Typhon_Staatliche_Antikensammlungen_59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888" y="3631843"/>
            <a:ext cx="1942786" cy="12180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6892" t="31899" r="11315" b="15576"/>
          <a:stretch/>
        </p:blipFill>
        <p:spPr>
          <a:xfrm>
            <a:off x="2068673" y="2197290"/>
            <a:ext cx="3108975" cy="3199761"/>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12465" t="34580" r="5590" b="29130"/>
          <a:stretch/>
        </p:blipFill>
        <p:spPr>
          <a:xfrm>
            <a:off x="5386374" y="2572168"/>
            <a:ext cx="3663642" cy="2600245"/>
          </a:xfrm>
          <a:prstGeom prst="rect">
            <a:avLst/>
          </a:prstGeom>
        </p:spPr>
      </p:pic>
      <p:pic>
        <p:nvPicPr>
          <p:cNvPr id="3078" name="Picture 6" descr="https://upload.wikimedia.org/wikipedia/commons/thumb/0/02/7_segment_display_labeled.svg/220px-7_segment_display_labeled.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8742" y="2572168"/>
            <a:ext cx="2482303" cy="248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p:spPr>
        <p:txBody>
          <a:bodyPr/>
          <a:lstStyle/>
          <a:p>
            <a:r>
              <a:rPr lang="en-GB"/>
              <a:t>Task One – </a:t>
            </a:r>
            <a:r>
              <a:rPr lang="en-GB" sz="4000"/>
              <a:t>Finding and Interpreting the code</a:t>
            </a:r>
            <a:endParaRPr lang="en-GB"/>
          </a:p>
        </p:txBody>
      </p:sp>
      <p:sp>
        <p:nvSpPr>
          <p:cNvPr id="5" name="Content Placeholder 2"/>
          <p:cNvSpPr>
            <a:spLocks noGrp="1"/>
          </p:cNvSpPr>
          <p:nvPr>
            <p:ph idx="1"/>
          </p:nvPr>
        </p:nvSpPr>
        <p:spPr>
          <a:xfrm>
            <a:off x="1097280" y="1845734"/>
            <a:ext cx="10058400" cy="4023360"/>
          </a:xfrm>
        </p:spPr>
        <p:txBody>
          <a:bodyPr/>
          <a:lstStyle/>
          <a:p>
            <a:r>
              <a:rPr lang="en-GB"/>
              <a:t>Clue Six</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178" t="7733" r="5412" b="16558"/>
          <a:stretch/>
        </p:blipFill>
        <p:spPr>
          <a:xfrm>
            <a:off x="6671128" y="1737360"/>
            <a:ext cx="2681394" cy="3809281"/>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308" t="12108" r="6258" b="22519"/>
          <a:stretch/>
        </p:blipFill>
        <p:spPr>
          <a:xfrm>
            <a:off x="9328097" y="1833644"/>
            <a:ext cx="2877694" cy="361358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892" t="7997" r="7742" b="15576"/>
          <a:stretch/>
        </p:blipFill>
        <p:spPr>
          <a:xfrm>
            <a:off x="-19090" y="1734233"/>
            <a:ext cx="2656969" cy="381240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623" t="16144" r="5589" b="29130"/>
          <a:stretch/>
        </p:blipFill>
        <p:spPr>
          <a:xfrm>
            <a:off x="2637879" y="1734233"/>
            <a:ext cx="4033249" cy="3812408"/>
          </a:xfrm>
          <a:prstGeom prst="rect">
            <a:avLst/>
          </a:prstGeom>
        </p:spPr>
      </p:pic>
    </p:spTree>
    <p:extLst>
      <p:ext uri="{BB962C8B-B14F-4D97-AF65-F5344CB8AC3E}">
        <p14:creationId xmlns:p14="http://schemas.microsoft.com/office/powerpoint/2010/main" val="406934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Stage 2 </a:t>
            </a:r>
            <a:r>
              <a:rPr lang="en-GB" sz="4000"/>
              <a:t>Interpreting the code</a:t>
            </a:r>
            <a:endParaRPr lang="en-GB"/>
          </a:p>
        </p:txBody>
      </p:sp>
      <p:sp>
        <p:nvSpPr>
          <p:cNvPr id="3" name="Content Placeholder 2"/>
          <p:cNvSpPr>
            <a:spLocks noGrp="1"/>
          </p:cNvSpPr>
          <p:nvPr>
            <p:ph idx="1"/>
          </p:nvPr>
        </p:nvSpPr>
        <p:spPr/>
        <p:txBody>
          <a:bodyPr/>
          <a:lstStyle/>
          <a:p>
            <a:r>
              <a:rPr lang="en-GB"/>
              <a:t>Interpreting the code</a:t>
            </a:r>
          </a:p>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549235592"/>
              </p:ext>
            </p:extLst>
          </p:nvPr>
        </p:nvGraphicFramePr>
        <p:xfrm>
          <a:off x="2062482" y="2228794"/>
          <a:ext cx="8127996" cy="741680"/>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2758516738"/>
                    </a:ext>
                  </a:extLst>
                </a:gridCol>
                <a:gridCol w="1354666">
                  <a:extLst>
                    <a:ext uri="{9D8B030D-6E8A-4147-A177-3AD203B41FA5}">
                      <a16:colId xmlns:a16="http://schemas.microsoft.com/office/drawing/2014/main" val="1746244878"/>
                    </a:ext>
                  </a:extLst>
                </a:gridCol>
                <a:gridCol w="1354666">
                  <a:extLst>
                    <a:ext uri="{9D8B030D-6E8A-4147-A177-3AD203B41FA5}">
                      <a16:colId xmlns:a16="http://schemas.microsoft.com/office/drawing/2014/main" val="3763815230"/>
                    </a:ext>
                  </a:extLst>
                </a:gridCol>
                <a:gridCol w="1354666">
                  <a:extLst>
                    <a:ext uri="{9D8B030D-6E8A-4147-A177-3AD203B41FA5}">
                      <a16:colId xmlns:a16="http://schemas.microsoft.com/office/drawing/2014/main" val="4112186041"/>
                    </a:ext>
                  </a:extLst>
                </a:gridCol>
                <a:gridCol w="1354666">
                  <a:extLst>
                    <a:ext uri="{9D8B030D-6E8A-4147-A177-3AD203B41FA5}">
                      <a16:colId xmlns:a16="http://schemas.microsoft.com/office/drawing/2014/main" val="2141128628"/>
                    </a:ext>
                  </a:extLst>
                </a:gridCol>
                <a:gridCol w="1354666">
                  <a:extLst>
                    <a:ext uri="{9D8B030D-6E8A-4147-A177-3AD203B41FA5}">
                      <a16:colId xmlns:a16="http://schemas.microsoft.com/office/drawing/2014/main" val="2055230290"/>
                    </a:ext>
                  </a:extLst>
                </a:gridCol>
              </a:tblGrid>
              <a:tr h="370840">
                <a:tc>
                  <a:txBody>
                    <a:bodyPr/>
                    <a:lstStyle/>
                    <a:p>
                      <a:r>
                        <a:rPr lang="en-GB" b="0" dirty="0"/>
                        <a:t>Clue</a:t>
                      </a:r>
                      <a:r>
                        <a:rPr lang="en-GB" b="0" baseline="0" dirty="0"/>
                        <a:t> 1</a:t>
                      </a:r>
                      <a:endParaRPr lang="en-US" b="0" dirty="0"/>
                    </a:p>
                  </a:txBody>
                  <a:tcPr/>
                </a:tc>
                <a:tc>
                  <a:txBody>
                    <a:bodyPr/>
                    <a:lstStyle/>
                    <a:p>
                      <a:r>
                        <a:rPr lang="en-GB" b="0" dirty="0"/>
                        <a:t>Clue 2 </a:t>
                      </a:r>
                      <a:endParaRPr lang="en-US" b="0" dirty="0"/>
                    </a:p>
                  </a:txBody>
                  <a:tcPr/>
                </a:tc>
                <a:tc>
                  <a:txBody>
                    <a:bodyPr/>
                    <a:lstStyle/>
                    <a:p>
                      <a:r>
                        <a:rPr lang="en-GB" b="0" dirty="0"/>
                        <a:t>Clue 3 </a:t>
                      </a:r>
                      <a:endParaRPr lang="en-US" b="0" dirty="0"/>
                    </a:p>
                  </a:txBody>
                  <a:tcPr/>
                </a:tc>
                <a:tc>
                  <a:txBody>
                    <a:bodyPr/>
                    <a:lstStyle/>
                    <a:p>
                      <a:r>
                        <a:rPr lang="en-GB" b="0" dirty="0"/>
                        <a:t>Clue 4</a:t>
                      </a:r>
                      <a:endParaRPr lang="en-US" b="0" dirty="0"/>
                    </a:p>
                  </a:txBody>
                  <a:tcPr/>
                </a:tc>
                <a:tc>
                  <a:txBody>
                    <a:bodyPr/>
                    <a:lstStyle/>
                    <a:p>
                      <a:r>
                        <a:rPr lang="en-GB" b="0" dirty="0"/>
                        <a:t>Clue 5 </a:t>
                      </a:r>
                      <a:endParaRPr lang="en-US" b="0" dirty="0"/>
                    </a:p>
                  </a:txBody>
                  <a:tcPr/>
                </a:tc>
                <a:tc>
                  <a:txBody>
                    <a:bodyPr/>
                    <a:lstStyle/>
                    <a:p>
                      <a:r>
                        <a:rPr lang="en-GB" b="0" dirty="0"/>
                        <a:t>Clue</a:t>
                      </a:r>
                      <a:r>
                        <a:rPr lang="en-GB" b="0" baseline="0" dirty="0"/>
                        <a:t> 6</a:t>
                      </a:r>
                      <a:endParaRPr lang="en-US" b="0" dirty="0"/>
                    </a:p>
                  </a:txBody>
                  <a:tcPr/>
                </a:tc>
                <a:extLst>
                  <a:ext uri="{0D108BD9-81ED-4DB2-BD59-A6C34878D82A}">
                    <a16:rowId xmlns:a16="http://schemas.microsoft.com/office/drawing/2014/main" val="2825042342"/>
                  </a:ext>
                </a:extLst>
              </a:tr>
              <a:tr h="370840">
                <a:tc>
                  <a:txBody>
                    <a:bodyPr/>
                    <a:lstStyle/>
                    <a:p>
                      <a:pPr algn="ctr"/>
                      <a:r>
                        <a:rPr lang="en-GB" b="1" dirty="0"/>
                        <a:t>15</a:t>
                      </a:r>
                      <a:endParaRPr lang="en-US" b="1" dirty="0"/>
                    </a:p>
                  </a:txBody>
                  <a:tcPr/>
                </a:tc>
                <a:tc>
                  <a:txBody>
                    <a:bodyPr/>
                    <a:lstStyle/>
                    <a:p>
                      <a:pPr algn="ctr"/>
                      <a:r>
                        <a:rPr lang="en-GB" b="1" dirty="0"/>
                        <a:t>52</a:t>
                      </a:r>
                      <a:endParaRPr lang="en-US" b="1" dirty="0"/>
                    </a:p>
                  </a:txBody>
                  <a:tcPr/>
                </a:tc>
                <a:tc>
                  <a:txBody>
                    <a:bodyPr/>
                    <a:lstStyle/>
                    <a:p>
                      <a:pPr algn="ctr"/>
                      <a:r>
                        <a:rPr lang="en-GB" b="1" dirty="0"/>
                        <a:t>43</a:t>
                      </a:r>
                      <a:endParaRPr lang="en-US" b="1" dirty="0"/>
                    </a:p>
                  </a:txBody>
                  <a:tcPr/>
                </a:tc>
                <a:tc>
                  <a:txBody>
                    <a:bodyPr/>
                    <a:lstStyle/>
                    <a:p>
                      <a:pPr algn="ctr"/>
                      <a:r>
                        <a:rPr lang="en-GB" b="1" dirty="0"/>
                        <a:t>16</a:t>
                      </a:r>
                      <a:endParaRPr lang="en-US" b="1" dirty="0"/>
                    </a:p>
                  </a:txBody>
                  <a:tcPr/>
                </a:tc>
                <a:tc>
                  <a:txBody>
                    <a:bodyPr/>
                    <a:lstStyle/>
                    <a:p>
                      <a:pPr algn="ctr"/>
                      <a:r>
                        <a:rPr lang="en-GB" b="1" dirty="0"/>
                        <a:t>27</a:t>
                      </a:r>
                      <a:endParaRPr lang="en-US" b="1" dirty="0"/>
                    </a:p>
                  </a:txBody>
                  <a:tcPr/>
                </a:tc>
                <a:tc>
                  <a:txBody>
                    <a:bodyPr/>
                    <a:lstStyle/>
                    <a:p>
                      <a:pPr algn="ctr"/>
                      <a:r>
                        <a:rPr lang="en-GB" b="1" dirty="0"/>
                        <a:t>53</a:t>
                      </a:r>
                      <a:endParaRPr lang="en-US" b="1" dirty="0"/>
                    </a:p>
                  </a:txBody>
                  <a:tcPr/>
                </a:tc>
                <a:extLst>
                  <a:ext uri="{0D108BD9-81ED-4DB2-BD59-A6C34878D82A}">
                    <a16:rowId xmlns:a16="http://schemas.microsoft.com/office/drawing/2014/main" val="338552483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10569473"/>
              </p:ext>
            </p:extLst>
          </p:nvPr>
        </p:nvGraphicFramePr>
        <p:xfrm>
          <a:off x="2062482" y="3115734"/>
          <a:ext cx="8127996" cy="7416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534449743"/>
                    </a:ext>
                  </a:extLst>
                </a:gridCol>
                <a:gridCol w="677333">
                  <a:extLst>
                    <a:ext uri="{9D8B030D-6E8A-4147-A177-3AD203B41FA5}">
                      <a16:colId xmlns:a16="http://schemas.microsoft.com/office/drawing/2014/main" val="1290655816"/>
                    </a:ext>
                  </a:extLst>
                </a:gridCol>
                <a:gridCol w="677333">
                  <a:extLst>
                    <a:ext uri="{9D8B030D-6E8A-4147-A177-3AD203B41FA5}">
                      <a16:colId xmlns:a16="http://schemas.microsoft.com/office/drawing/2014/main" val="1034206838"/>
                    </a:ext>
                  </a:extLst>
                </a:gridCol>
                <a:gridCol w="677333">
                  <a:extLst>
                    <a:ext uri="{9D8B030D-6E8A-4147-A177-3AD203B41FA5}">
                      <a16:colId xmlns:a16="http://schemas.microsoft.com/office/drawing/2014/main" val="4266896568"/>
                    </a:ext>
                  </a:extLst>
                </a:gridCol>
                <a:gridCol w="677333">
                  <a:extLst>
                    <a:ext uri="{9D8B030D-6E8A-4147-A177-3AD203B41FA5}">
                      <a16:colId xmlns:a16="http://schemas.microsoft.com/office/drawing/2014/main" val="1765891352"/>
                    </a:ext>
                  </a:extLst>
                </a:gridCol>
                <a:gridCol w="677333">
                  <a:extLst>
                    <a:ext uri="{9D8B030D-6E8A-4147-A177-3AD203B41FA5}">
                      <a16:colId xmlns:a16="http://schemas.microsoft.com/office/drawing/2014/main" val="3083548034"/>
                    </a:ext>
                  </a:extLst>
                </a:gridCol>
                <a:gridCol w="677333">
                  <a:extLst>
                    <a:ext uri="{9D8B030D-6E8A-4147-A177-3AD203B41FA5}">
                      <a16:colId xmlns:a16="http://schemas.microsoft.com/office/drawing/2014/main" val="2375581274"/>
                    </a:ext>
                  </a:extLst>
                </a:gridCol>
                <a:gridCol w="677333">
                  <a:extLst>
                    <a:ext uri="{9D8B030D-6E8A-4147-A177-3AD203B41FA5}">
                      <a16:colId xmlns:a16="http://schemas.microsoft.com/office/drawing/2014/main" val="619298546"/>
                    </a:ext>
                  </a:extLst>
                </a:gridCol>
                <a:gridCol w="677333">
                  <a:extLst>
                    <a:ext uri="{9D8B030D-6E8A-4147-A177-3AD203B41FA5}">
                      <a16:colId xmlns:a16="http://schemas.microsoft.com/office/drawing/2014/main" val="3820997699"/>
                    </a:ext>
                  </a:extLst>
                </a:gridCol>
                <a:gridCol w="677333">
                  <a:extLst>
                    <a:ext uri="{9D8B030D-6E8A-4147-A177-3AD203B41FA5}">
                      <a16:colId xmlns:a16="http://schemas.microsoft.com/office/drawing/2014/main" val="2447666171"/>
                    </a:ext>
                  </a:extLst>
                </a:gridCol>
                <a:gridCol w="677333">
                  <a:extLst>
                    <a:ext uri="{9D8B030D-6E8A-4147-A177-3AD203B41FA5}">
                      <a16:colId xmlns:a16="http://schemas.microsoft.com/office/drawing/2014/main" val="1866367041"/>
                    </a:ext>
                  </a:extLst>
                </a:gridCol>
                <a:gridCol w="677333">
                  <a:extLst>
                    <a:ext uri="{9D8B030D-6E8A-4147-A177-3AD203B41FA5}">
                      <a16:colId xmlns:a16="http://schemas.microsoft.com/office/drawing/2014/main" val="3613126151"/>
                    </a:ext>
                  </a:extLst>
                </a:gridCol>
              </a:tblGrid>
              <a:tr h="370840">
                <a:tc>
                  <a:txBody>
                    <a:bodyPr/>
                    <a:lstStyle/>
                    <a:p>
                      <a:r>
                        <a:rPr lang="en-GB" b="0" dirty="0"/>
                        <a:t>0</a:t>
                      </a:r>
                      <a:endParaRPr lang="en-US" b="0" dirty="0"/>
                    </a:p>
                  </a:txBody>
                  <a:tcPr/>
                </a:tc>
                <a:tc>
                  <a:txBody>
                    <a:bodyPr/>
                    <a:lstStyle/>
                    <a:p>
                      <a:r>
                        <a:rPr lang="en-GB" b="0" dirty="0"/>
                        <a:t>1</a:t>
                      </a:r>
                      <a:endParaRPr lang="en-US" b="0" dirty="0"/>
                    </a:p>
                  </a:txBody>
                  <a:tcPr/>
                </a:tc>
                <a:tc>
                  <a:txBody>
                    <a:bodyPr/>
                    <a:lstStyle/>
                    <a:p>
                      <a:r>
                        <a:rPr lang="en-GB" b="0" dirty="0"/>
                        <a:t>2</a:t>
                      </a:r>
                      <a:endParaRPr lang="en-US" b="0" dirty="0"/>
                    </a:p>
                  </a:txBody>
                  <a:tcPr/>
                </a:tc>
                <a:tc>
                  <a:txBody>
                    <a:bodyPr/>
                    <a:lstStyle/>
                    <a:p>
                      <a:r>
                        <a:rPr lang="en-GB" b="0" dirty="0"/>
                        <a:t>3</a:t>
                      </a:r>
                      <a:endParaRPr lang="en-US" b="0" dirty="0"/>
                    </a:p>
                  </a:txBody>
                  <a:tcPr/>
                </a:tc>
                <a:tc>
                  <a:txBody>
                    <a:bodyPr/>
                    <a:lstStyle/>
                    <a:p>
                      <a:r>
                        <a:rPr lang="en-GB" b="0" dirty="0"/>
                        <a:t>4</a:t>
                      </a:r>
                      <a:endParaRPr lang="en-US" b="0" dirty="0"/>
                    </a:p>
                  </a:txBody>
                  <a:tcPr/>
                </a:tc>
                <a:tc>
                  <a:txBody>
                    <a:bodyPr/>
                    <a:lstStyle/>
                    <a:p>
                      <a:r>
                        <a:rPr lang="en-GB" b="0" dirty="0"/>
                        <a:t>5</a:t>
                      </a:r>
                      <a:endParaRPr lang="en-US" b="0" dirty="0"/>
                    </a:p>
                  </a:txBody>
                  <a:tcPr/>
                </a:tc>
                <a:tc>
                  <a:txBody>
                    <a:bodyPr/>
                    <a:lstStyle/>
                    <a:p>
                      <a:r>
                        <a:rPr lang="en-GB" b="0" dirty="0"/>
                        <a:t>6</a:t>
                      </a:r>
                      <a:endParaRPr lang="en-US" b="0" dirty="0"/>
                    </a:p>
                  </a:txBody>
                  <a:tcPr/>
                </a:tc>
                <a:tc>
                  <a:txBody>
                    <a:bodyPr/>
                    <a:lstStyle/>
                    <a:p>
                      <a:r>
                        <a:rPr lang="en-GB" b="0" dirty="0"/>
                        <a:t>7</a:t>
                      </a:r>
                      <a:endParaRPr lang="en-US" b="0" dirty="0"/>
                    </a:p>
                  </a:txBody>
                  <a:tcPr/>
                </a:tc>
                <a:tc>
                  <a:txBody>
                    <a:bodyPr/>
                    <a:lstStyle/>
                    <a:p>
                      <a:r>
                        <a:rPr lang="en-GB" b="0" dirty="0"/>
                        <a:t>8</a:t>
                      </a:r>
                      <a:endParaRPr lang="en-US" b="0" dirty="0"/>
                    </a:p>
                  </a:txBody>
                  <a:tcPr/>
                </a:tc>
                <a:tc>
                  <a:txBody>
                    <a:bodyPr/>
                    <a:lstStyle/>
                    <a:p>
                      <a:r>
                        <a:rPr lang="en-GB" b="0" dirty="0"/>
                        <a:t>9</a:t>
                      </a:r>
                      <a:endParaRPr lang="en-US" b="0" dirty="0"/>
                    </a:p>
                  </a:txBody>
                  <a:tcPr/>
                </a:tc>
                <a:tc>
                  <a:txBody>
                    <a:bodyPr/>
                    <a:lstStyle/>
                    <a:p>
                      <a:r>
                        <a:rPr lang="en-GB" b="0" dirty="0"/>
                        <a:t>10</a:t>
                      </a:r>
                      <a:endParaRPr lang="en-US" b="0" dirty="0"/>
                    </a:p>
                  </a:txBody>
                  <a:tcPr/>
                </a:tc>
                <a:tc>
                  <a:txBody>
                    <a:bodyPr/>
                    <a:lstStyle/>
                    <a:p>
                      <a:r>
                        <a:rPr lang="en-GB" b="0" dirty="0"/>
                        <a:t>11</a:t>
                      </a:r>
                      <a:endParaRPr lang="en-US" b="0" dirty="0"/>
                    </a:p>
                  </a:txBody>
                  <a:tcPr/>
                </a:tc>
                <a:extLst>
                  <a:ext uri="{0D108BD9-81ED-4DB2-BD59-A6C34878D82A}">
                    <a16:rowId xmlns:a16="http://schemas.microsoft.com/office/drawing/2014/main" val="1536708861"/>
                  </a:ext>
                </a:extLst>
              </a:tr>
              <a:tr h="370840">
                <a:tc>
                  <a:txBody>
                    <a:bodyPr/>
                    <a:lstStyle/>
                    <a:p>
                      <a:pPr algn="ctr"/>
                      <a:r>
                        <a:rPr lang="en-GB" b="1" dirty="0"/>
                        <a:t>1</a:t>
                      </a:r>
                      <a:endParaRPr lang="en-US" b="1" dirty="0"/>
                    </a:p>
                  </a:txBody>
                  <a:tcPr/>
                </a:tc>
                <a:tc>
                  <a:txBody>
                    <a:bodyPr/>
                    <a:lstStyle/>
                    <a:p>
                      <a:pPr algn="ctr"/>
                      <a:r>
                        <a:rPr lang="en-GB" b="1" dirty="0"/>
                        <a:t>5</a:t>
                      </a:r>
                      <a:endParaRPr lang="en-US" b="1" dirty="0"/>
                    </a:p>
                  </a:txBody>
                  <a:tcPr/>
                </a:tc>
                <a:tc>
                  <a:txBody>
                    <a:bodyPr/>
                    <a:lstStyle/>
                    <a:p>
                      <a:pPr algn="ctr"/>
                      <a:r>
                        <a:rPr lang="en-GB" b="1" dirty="0"/>
                        <a:t>5</a:t>
                      </a:r>
                      <a:endParaRPr lang="en-US" b="1" dirty="0"/>
                    </a:p>
                  </a:txBody>
                  <a:tcPr/>
                </a:tc>
                <a:tc>
                  <a:txBody>
                    <a:bodyPr/>
                    <a:lstStyle/>
                    <a:p>
                      <a:pPr algn="ctr"/>
                      <a:r>
                        <a:rPr lang="en-GB" b="1" dirty="0"/>
                        <a:t>2</a:t>
                      </a:r>
                      <a:endParaRPr lang="en-US" b="1" dirty="0"/>
                    </a:p>
                  </a:txBody>
                  <a:tcPr/>
                </a:tc>
                <a:tc>
                  <a:txBody>
                    <a:bodyPr/>
                    <a:lstStyle/>
                    <a:p>
                      <a:pPr algn="ctr"/>
                      <a:r>
                        <a:rPr lang="en-GB" b="1" dirty="0"/>
                        <a:t>4</a:t>
                      </a:r>
                      <a:endParaRPr lang="en-US" b="1" dirty="0"/>
                    </a:p>
                  </a:txBody>
                  <a:tcPr/>
                </a:tc>
                <a:tc>
                  <a:txBody>
                    <a:bodyPr/>
                    <a:lstStyle/>
                    <a:p>
                      <a:pPr algn="ctr"/>
                      <a:r>
                        <a:rPr lang="en-GB" b="1" dirty="0"/>
                        <a:t>3</a:t>
                      </a:r>
                      <a:endParaRPr lang="en-US" b="1" dirty="0"/>
                    </a:p>
                  </a:txBody>
                  <a:tcPr/>
                </a:tc>
                <a:tc>
                  <a:txBody>
                    <a:bodyPr/>
                    <a:lstStyle/>
                    <a:p>
                      <a:pPr algn="ctr"/>
                      <a:r>
                        <a:rPr lang="en-GB" b="1" dirty="0"/>
                        <a:t>1</a:t>
                      </a:r>
                      <a:endParaRPr lang="en-US" b="1" dirty="0"/>
                    </a:p>
                  </a:txBody>
                  <a:tcPr/>
                </a:tc>
                <a:tc>
                  <a:txBody>
                    <a:bodyPr/>
                    <a:lstStyle/>
                    <a:p>
                      <a:pPr algn="ctr"/>
                      <a:r>
                        <a:rPr lang="en-GB" b="1" dirty="0"/>
                        <a:t>6</a:t>
                      </a:r>
                      <a:endParaRPr lang="en-US" b="1" dirty="0"/>
                    </a:p>
                  </a:txBody>
                  <a:tcPr/>
                </a:tc>
                <a:tc>
                  <a:txBody>
                    <a:bodyPr/>
                    <a:lstStyle/>
                    <a:p>
                      <a:pPr algn="ctr"/>
                      <a:r>
                        <a:rPr lang="en-GB" b="1" dirty="0"/>
                        <a:t>2</a:t>
                      </a:r>
                      <a:endParaRPr lang="en-US" b="1" dirty="0"/>
                    </a:p>
                  </a:txBody>
                  <a:tcPr/>
                </a:tc>
                <a:tc>
                  <a:txBody>
                    <a:bodyPr/>
                    <a:lstStyle/>
                    <a:p>
                      <a:pPr algn="ctr"/>
                      <a:r>
                        <a:rPr lang="en-GB" b="1" dirty="0"/>
                        <a:t>7</a:t>
                      </a:r>
                      <a:endParaRPr lang="en-US" b="1" dirty="0"/>
                    </a:p>
                  </a:txBody>
                  <a:tcPr/>
                </a:tc>
                <a:tc>
                  <a:txBody>
                    <a:bodyPr/>
                    <a:lstStyle/>
                    <a:p>
                      <a:pPr algn="ctr"/>
                      <a:r>
                        <a:rPr lang="en-GB" b="1" dirty="0"/>
                        <a:t>5</a:t>
                      </a:r>
                      <a:endParaRPr lang="en-US" b="1" dirty="0"/>
                    </a:p>
                  </a:txBody>
                  <a:tcPr/>
                </a:tc>
                <a:tc>
                  <a:txBody>
                    <a:bodyPr/>
                    <a:lstStyle/>
                    <a:p>
                      <a:pPr algn="ctr"/>
                      <a:r>
                        <a:rPr lang="en-GB" b="1" dirty="0"/>
                        <a:t>3</a:t>
                      </a:r>
                      <a:endParaRPr lang="en-US" b="1" dirty="0"/>
                    </a:p>
                  </a:txBody>
                  <a:tcPr/>
                </a:tc>
                <a:extLst>
                  <a:ext uri="{0D108BD9-81ED-4DB2-BD59-A6C34878D82A}">
                    <a16:rowId xmlns:a16="http://schemas.microsoft.com/office/drawing/2014/main" val="248683059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9348591"/>
              </p:ext>
            </p:extLst>
          </p:nvPr>
        </p:nvGraphicFramePr>
        <p:xfrm>
          <a:off x="2062482" y="4676805"/>
          <a:ext cx="8127996" cy="7416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290655816"/>
                    </a:ext>
                  </a:extLst>
                </a:gridCol>
                <a:gridCol w="677333">
                  <a:extLst>
                    <a:ext uri="{9D8B030D-6E8A-4147-A177-3AD203B41FA5}">
                      <a16:colId xmlns:a16="http://schemas.microsoft.com/office/drawing/2014/main" val="1034206838"/>
                    </a:ext>
                  </a:extLst>
                </a:gridCol>
                <a:gridCol w="677333">
                  <a:extLst>
                    <a:ext uri="{9D8B030D-6E8A-4147-A177-3AD203B41FA5}">
                      <a16:colId xmlns:a16="http://schemas.microsoft.com/office/drawing/2014/main" val="4266896568"/>
                    </a:ext>
                  </a:extLst>
                </a:gridCol>
                <a:gridCol w="677333">
                  <a:extLst>
                    <a:ext uri="{9D8B030D-6E8A-4147-A177-3AD203B41FA5}">
                      <a16:colId xmlns:a16="http://schemas.microsoft.com/office/drawing/2014/main" val="1765891352"/>
                    </a:ext>
                  </a:extLst>
                </a:gridCol>
                <a:gridCol w="677333">
                  <a:extLst>
                    <a:ext uri="{9D8B030D-6E8A-4147-A177-3AD203B41FA5}">
                      <a16:colId xmlns:a16="http://schemas.microsoft.com/office/drawing/2014/main" val="3083548034"/>
                    </a:ext>
                  </a:extLst>
                </a:gridCol>
                <a:gridCol w="677333">
                  <a:extLst>
                    <a:ext uri="{9D8B030D-6E8A-4147-A177-3AD203B41FA5}">
                      <a16:colId xmlns:a16="http://schemas.microsoft.com/office/drawing/2014/main" val="2375581274"/>
                    </a:ext>
                  </a:extLst>
                </a:gridCol>
                <a:gridCol w="677333">
                  <a:extLst>
                    <a:ext uri="{9D8B030D-6E8A-4147-A177-3AD203B41FA5}">
                      <a16:colId xmlns:a16="http://schemas.microsoft.com/office/drawing/2014/main" val="619298546"/>
                    </a:ext>
                  </a:extLst>
                </a:gridCol>
                <a:gridCol w="677333">
                  <a:extLst>
                    <a:ext uri="{9D8B030D-6E8A-4147-A177-3AD203B41FA5}">
                      <a16:colId xmlns:a16="http://schemas.microsoft.com/office/drawing/2014/main" val="3820997699"/>
                    </a:ext>
                  </a:extLst>
                </a:gridCol>
                <a:gridCol w="677333">
                  <a:extLst>
                    <a:ext uri="{9D8B030D-6E8A-4147-A177-3AD203B41FA5}">
                      <a16:colId xmlns:a16="http://schemas.microsoft.com/office/drawing/2014/main" val="2447666171"/>
                    </a:ext>
                  </a:extLst>
                </a:gridCol>
                <a:gridCol w="677333">
                  <a:extLst>
                    <a:ext uri="{9D8B030D-6E8A-4147-A177-3AD203B41FA5}">
                      <a16:colId xmlns:a16="http://schemas.microsoft.com/office/drawing/2014/main" val="1866367041"/>
                    </a:ext>
                  </a:extLst>
                </a:gridCol>
                <a:gridCol w="677333">
                  <a:extLst>
                    <a:ext uri="{9D8B030D-6E8A-4147-A177-3AD203B41FA5}">
                      <a16:colId xmlns:a16="http://schemas.microsoft.com/office/drawing/2014/main" val="3613126151"/>
                    </a:ext>
                  </a:extLst>
                </a:gridCol>
                <a:gridCol w="677333">
                  <a:extLst>
                    <a:ext uri="{9D8B030D-6E8A-4147-A177-3AD203B41FA5}">
                      <a16:colId xmlns:a16="http://schemas.microsoft.com/office/drawing/2014/main" val="2119876945"/>
                    </a:ext>
                  </a:extLst>
                </a:gridCol>
              </a:tblGrid>
              <a:tr h="370840">
                <a:tc>
                  <a:txBody>
                    <a:bodyPr/>
                    <a:lstStyle/>
                    <a:p>
                      <a:r>
                        <a:rPr lang="en-GB" b="0" dirty="0"/>
                        <a:t>1</a:t>
                      </a:r>
                      <a:endParaRPr lang="en-US" b="0" dirty="0"/>
                    </a:p>
                  </a:txBody>
                  <a:tcPr/>
                </a:tc>
                <a:tc>
                  <a:txBody>
                    <a:bodyPr/>
                    <a:lstStyle/>
                    <a:p>
                      <a:r>
                        <a:rPr lang="en-GB" b="0" dirty="0"/>
                        <a:t>2</a:t>
                      </a:r>
                      <a:endParaRPr lang="en-US" b="0" dirty="0"/>
                    </a:p>
                  </a:txBody>
                  <a:tcPr/>
                </a:tc>
                <a:tc>
                  <a:txBody>
                    <a:bodyPr/>
                    <a:lstStyle/>
                    <a:p>
                      <a:r>
                        <a:rPr lang="en-GB" b="0" dirty="0"/>
                        <a:t>3</a:t>
                      </a:r>
                      <a:endParaRPr lang="en-US" b="0" dirty="0"/>
                    </a:p>
                  </a:txBody>
                  <a:tcPr/>
                </a:tc>
                <a:tc>
                  <a:txBody>
                    <a:bodyPr/>
                    <a:lstStyle/>
                    <a:p>
                      <a:r>
                        <a:rPr lang="en-GB" b="0" dirty="0"/>
                        <a:t>4</a:t>
                      </a:r>
                      <a:endParaRPr lang="en-US" b="0" dirty="0"/>
                    </a:p>
                  </a:txBody>
                  <a:tcPr/>
                </a:tc>
                <a:tc>
                  <a:txBody>
                    <a:bodyPr/>
                    <a:lstStyle/>
                    <a:p>
                      <a:r>
                        <a:rPr lang="en-GB" b="0" dirty="0"/>
                        <a:t>5</a:t>
                      </a:r>
                      <a:endParaRPr lang="en-US" b="0" dirty="0"/>
                    </a:p>
                  </a:txBody>
                  <a:tcPr/>
                </a:tc>
                <a:tc>
                  <a:txBody>
                    <a:bodyPr/>
                    <a:lstStyle/>
                    <a:p>
                      <a:r>
                        <a:rPr lang="en-GB" b="0" dirty="0"/>
                        <a:t>6</a:t>
                      </a:r>
                      <a:endParaRPr lang="en-US" b="0" dirty="0"/>
                    </a:p>
                  </a:txBody>
                  <a:tcPr/>
                </a:tc>
                <a:tc>
                  <a:txBody>
                    <a:bodyPr/>
                    <a:lstStyle/>
                    <a:p>
                      <a:r>
                        <a:rPr lang="en-GB" b="0" dirty="0"/>
                        <a:t>7</a:t>
                      </a:r>
                      <a:endParaRPr lang="en-US" b="0" dirty="0"/>
                    </a:p>
                  </a:txBody>
                  <a:tcPr/>
                </a:tc>
                <a:tc>
                  <a:txBody>
                    <a:bodyPr/>
                    <a:lstStyle/>
                    <a:p>
                      <a:r>
                        <a:rPr lang="en-GB" b="0" dirty="0"/>
                        <a:t>8</a:t>
                      </a:r>
                      <a:endParaRPr lang="en-US" b="0" dirty="0"/>
                    </a:p>
                  </a:txBody>
                  <a:tcPr/>
                </a:tc>
                <a:tc>
                  <a:txBody>
                    <a:bodyPr/>
                    <a:lstStyle/>
                    <a:p>
                      <a:r>
                        <a:rPr lang="en-GB" b="0" dirty="0"/>
                        <a:t>9</a:t>
                      </a:r>
                      <a:endParaRPr lang="en-US" b="0" dirty="0"/>
                    </a:p>
                  </a:txBody>
                  <a:tcPr/>
                </a:tc>
                <a:tc>
                  <a:txBody>
                    <a:bodyPr/>
                    <a:lstStyle/>
                    <a:p>
                      <a:r>
                        <a:rPr lang="en-GB" b="0" dirty="0"/>
                        <a:t>10</a:t>
                      </a:r>
                      <a:endParaRPr lang="en-US" b="0" dirty="0"/>
                    </a:p>
                  </a:txBody>
                  <a:tcPr/>
                </a:tc>
                <a:tc>
                  <a:txBody>
                    <a:bodyPr/>
                    <a:lstStyle/>
                    <a:p>
                      <a:r>
                        <a:rPr lang="en-GB" b="0" dirty="0"/>
                        <a:t>11</a:t>
                      </a:r>
                      <a:endParaRPr lang="en-US" b="0" dirty="0"/>
                    </a:p>
                  </a:txBody>
                  <a:tcPr/>
                </a:tc>
                <a:tc>
                  <a:txBody>
                    <a:bodyPr/>
                    <a:lstStyle/>
                    <a:p>
                      <a:r>
                        <a:rPr lang="en-GB" b="0" dirty="0"/>
                        <a:t>12</a:t>
                      </a:r>
                      <a:endParaRPr lang="en-US" b="0" dirty="0"/>
                    </a:p>
                  </a:txBody>
                  <a:tcPr/>
                </a:tc>
                <a:extLst>
                  <a:ext uri="{0D108BD9-81ED-4DB2-BD59-A6C34878D82A}">
                    <a16:rowId xmlns:a16="http://schemas.microsoft.com/office/drawing/2014/main" val="1536708861"/>
                  </a:ext>
                </a:extLst>
              </a:tr>
              <a:tr h="370840">
                <a:tc>
                  <a:txBody>
                    <a:bodyPr/>
                    <a:lstStyle/>
                    <a:p>
                      <a:pPr algn="ctr"/>
                      <a:r>
                        <a:rPr lang="en-GB" b="1" dirty="0"/>
                        <a:t>1</a:t>
                      </a:r>
                      <a:endParaRPr lang="en-US" b="1" dirty="0"/>
                    </a:p>
                  </a:txBody>
                  <a:tcPr/>
                </a:tc>
                <a:tc>
                  <a:txBody>
                    <a:bodyPr/>
                    <a:lstStyle/>
                    <a:p>
                      <a:pPr algn="ctr"/>
                      <a:r>
                        <a:rPr lang="en-GB" b="1" dirty="0"/>
                        <a:t>5</a:t>
                      </a:r>
                      <a:endParaRPr lang="en-US" b="1" dirty="0"/>
                    </a:p>
                  </a:txBody>
                  <a:tcPr/>
                </a:tc>
                <a:tc>
                  <a:txBody>
                    <a:bodyPr/>
                    <a:lstStyle/>
                    <a:p>
                      <a:pPr algn="ctr"/>
                      <a:r>
                        <a:rPr lang="en-GB" b="1" dirty="0"/>
                        <a:t>5</a:t>
                      </a:r>
                      <a:endParaRPr lang="en-US" b="1" dirty="0"/>
                    </a:p>
                  </a:txBody>
                  <a:tcPr/>
                </a:tc>
                <a:tc>
                  <a:txBody>
                    <a:bodyPr/>
                    <a:lstStyle/>
                    <a:p>
                      <a:pPr algn="ctr"/>
                      <a:r>
                        <a:rPr lang="en-GB" b="1" dirty="0"/>
                        <a:t>2</a:t>
                      </a:r>
                      <a:endParaRPr lang="en-US" b="1" dirty="0"/>
                    </a:p>
                  </a:txBody>
                  <a:tcPr/>
                </a:tc>
                <a:tc>
                  <a:txBody>
                    <a:bodyPr/>
                    <a:lstStyle/>
                    <a:p>
                      <a:pPr algn="ctr"/>
                      <a:r>
                        <a:rPr lang="en-GB" b="1"/>
                        <a:t>7</a:t>
                      </a:r>
                      <a:endParaRPr lang="en-US" b="1" dirty="0"/>
                    </a:p>
                  </a:txBody>
                  <a:tcPr/>
                </a:tc>
                <a:tc>
                  <a:txBody>
                    <a:bodyPr/>
                    <a:lstStyle/>
                    <a:p>
                      <a:pPr algn="ctr"/>
                      <a:r>
                        <a:rPr lang="en-GB" b="1"/>
                        <a:t>4</a:t>
                      </a:r>
                      <a:endParaRPr lang="en-US" b="1" dirty="0"/>
                    </a:p>
                  </a:txBody>
                  <a:tcPr/>
                </a:tc>
                <a:tc>
                  <a:txBody>
                    <a:bodyPr/>
                    <a:lstStyle/>
                    <a:p>
                      <a:pPr algn="ctr"/>
                      <a:r>
                        <a:rPr lang="en-GB" b="1"/>
                        <a:t>2</a:t>
                      </a:r>
                      <a:endParaRPr lang="en-US" b="1" dirty="0"/>
                    </a:p>
                  </a:txBody>
                  <a:tcPr/>
                </a:tc>
                <a:tc>
                  <a:txBody>
                    <a:bodyPr/>
                    <a:lstStyle/>
                    <a:p>
                      <a:pPr algn="ctr"/>
                      <a:r>
                        <a:rPr lang="en-GB" b="1" dirty="0"/>
                        <a:t>6</a:t>
                      </a:r>
                      <a:endParaRPr lang="en-US" b="1" dirty="0"/>
                    </a:p>
                  </a:txBody>
                  <a:tcPr/>
                </a:tc>
                <a:tc>
                  <a:txBody>
                    <a:bodyPr/>
                    <a:lstStyle/>
                    <a:p>
                      <a:pPr algn="ctr"/>
                      <a:r>
                        <a:rPr lang="en-GB" b="1"/>
                        <a:t>3</a:t>
                      </a:r>
                      <a:endParaRPr lang="en-US" b="1" dirty="0"/>
                    </a:p>
                  </a:txBody>
                  <a:tcPr/>
                </a:tc>
                <a:tc>
                  <a:txBody>
                    <a:bodyPr/>
                    <a:lstStyle/>
                    <a:p>
                      <a:pPr algn="ctr"/>
                      <a:r>
                        <a:rPr lang="en-GB" b="1"/>
                        <a:t>1</a:t>
                      </a:r>
                      <a:endParaRPr lang="en-US" b="1" dirty="0"/>
                    </a:p>
                  </a:txBody>
                  <a:tcPr/>
                </a:tc>
                <a:tc>
                  <a:txBody>
                    <a:bodyPr/>
                    <a:lstStyle/>
                    <a:p>
                      <a:pPr algn="ctr"/>
                      <a:r>
                        <a:rPr lang="en-GB" b="1" dirty="0"/>
                        <a:t>5</a:t>
                      </a:r>
                      <a:endParaRPr lang="en-US" b="1" dirty="0"/>
                    </a:p>
                  </a:txBody>
                  <a:tcPr/>
                </a:tc>
                <a:tc>
                  <a:txBody>
                    <a:bodyPr/>
                    <a:lstStyle/>
                    <a:p>
                      <a:pPr algn="ctr"/>
                      <a:r>
                        <a:rPr lang="en-GB" b="1" dirty="0"/>
                        <a:t>3</a:t>
                      </a:r>
                      <a:endParaRPr lang="en-US" b="1" dirty="0"/>
                    </a:p>
                  </a:txBody>
                  <a:tcPr/>
                </a:tc>
                <a:extLst>
                  <a:ext uri="{0D108BD9-81ED-4DB2-BD59-A6C34878D82A}">
                    <a16:rowId xmlns:a16="http://schemas.microsoft.com/office/drawing/2014/main" val="2486830594"/>
                  </a:ext>
                </a:extLst>
              </a:tr>
            </a:tbl>
          </a:graphicData>
        </a:graphic>
      </p:graphicFrame>
      <p:sp>
        <p:nvSpPr>
          <p:cNvPr id="10" name="TextBox 9"/>
          <p:cNvSpPr txBox="1"/>
          <p:nvPr/>
        </p:nvSpPr>
        <p:spPr>
          <a:xfrm>
            <a:off x="5684108" y="3956187"/>
            <a:ext cx="1173892" cy="707886"/>
          </a:xfrm>
          <a:prstGeom prst="rect">
            <a:avLst/>
          </a:prstGeom>
          <a:noFill/>
        </p:spPr>
        <p:txBody>
          <a:bodyPr wrap="square" rtlCol="0">
            <a:spAutoFit/>
          </a:bodyPr>
          <a:lstStyle/>
          <a:p>
            <a:r>
              <a:rPr lang="en-GB" sz="4000"/>
              <a:t>OR</a:t>
            </a:r>
            <a:endParaRPr lang="en-US"/>
          </a:p>
        </p:txBody>
      </p:sp>
    </p:spTree>
    <p:extLst>
      <p:ext uri="{BB962C8B-B14F-4D97-AF65-F5344CB8AC3E}">
        <p14:creationId xmlns:p14="http://schemas.microsoft.com/office/powerpoint/2010/main" val="185329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One – Stage 2 </a:t>
            </a:r>
            <a:r>
              <a:rPr lang="en-GB" sz="4000" dirty="0"/>
              <a:t>Interpreting the code</a:t>
            </a:r>
            <a:endParaRPr lang="en-GB" dirty="0"/>
          </a:p>
        </p:txBody>
      </p:sp>
      <p:sp>
        <p:nvSpPr>
          <p:cNvPr id="3" name="Content Placeholder 2"/>
          <p:cNvSpPr>
            <a:spLocks noGrp="1"/>
          </p:cNvSpPr>
          <p:nvPr>
            <p:ph idx="1"/>
          </p:nvPr>
        </p:nvSpPr>
        <p:spPr/>
        <p:txBody>
          <a:bodyPr/>
          <a:lstStyle/>
          <a:p>
            <a:r>
              <a:rPr lang="en-GB"/>
              <a:t>Interpreting the code</a:t>
            </a:r>
          </a:p>
          <a:p>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07283343"/>
              </p:ext>
            </p:extLst>
          </p:nvPr>
        </p:nvGraphicFramePr>
        <p:xfrm>
          <a:off x="2742103" y="2287831"/>
          <a:ext cx="8127996" cy="26676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534449743"/>
                    </a:ext>
                  </a:extLst>
                </a:gridCol>
                <a:gridCol w="677333">
                  <a:extLst>
                    <a:ext uri="{9D8B030D-6E8A-4147-A177-3AD203B41FA5}">
                      <a16:colId xmlns:a16="http://schemas.microsoft.com/office/drawing/2014/main" val="1034206838"/>
                    </a:ext>
                  </a:extLst>
                </a:gridCol>
                <a:gridCol w="677333">
                  <a:extLst>
                    <a:ext uri="{9D8B030D-6E8A-4147-A177-3AD203B41FA5}">
                      <a16:colId xmlns:a16="http://schemas.microsoft.com/office/drawing/2014/main" val="3083548034"/>
                    </a:ext>
                  </a:extLst>
                </a:gridCol>
                <a:gridCol w="677333">
                  <a:extLst>
                    <a:ext uri="{9D8B030D-6E8A-4147-A177-3AD203B41FA5}">
                      <a16:colId xmlns:a16="http://schemas.microsoft.com/office/drawing/2014/main" val="3356228740"/>
                    </a:ext>
                  </a:extLst>
                </a:gridCol>
                <a:gridCol w="677333">
                  <a:extLst>
                    <a:ext uri="{9D8B030D-6E8A-4147-A177-3AD203B41FA5}">
                      <a16:colId xmlns:a16="http://schemas.microsoft.com/office/drawing/2014/main" val="619298546"/>
                    </a:ext>
                  </a:extLst>
                </a:gridCol>
                <a:gridCol w="677333">
                  <a:extLst>
                    <a:ext uri="{9D8B030D-6E8A-4147-A177-3AD203B41FA5}">
                      <a16:colId xmlns:a16="http://schemas.microsoft.com/office/drawing/2014/main" val="2646365547"/>
                    </a:ext>
                  </a:extLst>
                </a:gridCol>
                <a:gridCol w="677333">
                  <a:extLst>
                    <a:ext uri="{9D8B030D-6E8A-4147-A177-3AD203B41FA5}">
                      <a16:colId xmlns:a16="http://schemas.microsoft.com/office/drawing/2014/main" val="2263028454"/>
                    </a:ext>
                  </a:extLst>
                </a:gridCol>
                <a:gridCol w="677333">
                  <a:extLst>
                    <a:ext uri="{9D8B030D-6E8A-4147-A177-3AD203B41FA5}">
                      <a16:colId xmlns:a16="http://schemas.microsoft.com/office/drawing/2014/main" val="3820997699"/>
                    </a:ext>
                  </a:extLst>
                </a:gridCol>
                <a:gridCol w="677333">
                  <a:extLst>
                    <a:ext uri="{9D8B030D-6E8A-4147-A177-3AD203B41FA5}">
                      <a16:colId xmlns:a16="http://schemas.microsoft.com/office/drawing/2014/main" val="566564486"/>
                    </a:ext>
                  </a:extLst>
                </a:gridCol>
                <a:gridCol w="677333">
                  <a:extLst>
                    <a:ext uri="{9D8B030D-6E8A-4147-A177-3AD203B41FA5}">
                      <a16:colId xmlns:a16="http://schemas.microsoft.com/office/drawing/2014/main" val="2447666171"/>
                    </a:ext>
                  </a:extLst>
                </a:gridCol>
                <a:gridCol w="677333">
                  <a:extLst>
                    <a:ext uri="{9D8B030D-6E8A-4147-A177-3AD203B41FA5}">
                      <a16:colId xmlns:a16="http://schemas.microsoft.com/office/drawing/2014/main" val="3144279529"/>
                    </a:ext>
                  </a:extLst>
                </a:gridCol>
                <a:gridCol w="677333">
                  <a:extLst>
                    <a:ext uri="{9D8B030D-6E8A-4147-A177-3AD203B41FA5}">
                      <a16:colId xmlns:a16="http://schemas.microsoft.com/office/drawing/2014/main" val="3613126151"/>
                    </a:ext>
                  </a:extLst>
                </a:gridCol>
              </a:tblGrid>
              <a:tr h="370840">
                <a:tc>
                  <a:txBody>
                    <a:bodyPr/>
                    <a:lstStyle/>
                    <a:p>
                      <a:r>
                        <a:rPr lang="en-GB" b="0" dirty="0"/>
                        <a:t>1</a:t>
                      </a:r>
                      <a:endParaRPr lang="en-US" b="0" dirty="0"/>
                    </a:p>
                  </a:txBody>
                  <a:tcPr/>
                </a:tc>
                <a:tc>
                  <a:txBody>
                    <a:bodyPr/>
                    <a:lstStyle/>
                    <a:p>
                      <a:r>
                        <a:rPr lang="en-GB" b="0" dirty="0"/>
                        <a:t>2</a:t>
                      </a:r>
                      <a:endParaRPr lang="en-US" b="0" dirty="0"/>
                    </a:p>
                  </a:txBody>
                  <a:tcPr/>
                </a:tc>
                <a:tc>
                  <a:txBody>
                    <a:bodyPr/>
                    <a:lstStyle/>
                    <a:p>
                      <a:r>
                        <a:rPr lang="en-GB" b="0" dirty="0"/>
                        <a:t>3</a:t>
                      </a:r>
                      <a:endParaRPr lang="en-US" b="0" dirty="0"/>
                    </a:p>
                  </a:txBody>
                  <a:tcPr/>
                </a:tc>
                <a:tc>
                  <a:txBody>
                    <a:bodyPr/>
                    <a:lstStyle/>
                    <a:p>
                      <a:r>
                        <a:rPr lang="en-GB" b="0" dirty="0"/>
                        <a:t>4</a:t>
                      </a:r>
                      <a:endParaRPr lang="en-US" b="0" dirty="0"/>
                    </a:p>
                  </a:txBody>
                  <a:tcPr/>
                </a:tc>
                <a:tc>
                  <a:txBody>
                    <a:bodyPr/>
                    <a:lstStyle/>
                    <a:p>
                      <a:r>
                        <a:rPr lang="en-GB" b="0" dirty="0"/>
                        <a:t>5</a:t>
                      </a:r>
                      <a:endParaRPr lang="en-US" b="0" dirty="0"/>
                    </a:p>
                  </a:txBody>
                  <a:tcPr/>
                </a:tc>
                <a:tc>
                  <a:txBody>
                    <a:bodyPr/>
                    <a:lstStyle/>
                    <a:p>
                      <a:r>
                        <a:rPr lang="en-GB" b="0" dirty="0"/>
                        <a:t>6</a:t>
                      </a:r>
                      <a:endParaRPr lang="en-US" b="0" dirty="0"/>
                    </a:p>
                  </a:txBody>
                  <a:tcPr/>
                </a:tc>
                <a:tc>
                  <a:txBody>
                    <a:bodyPr/>
                    <a:lstStyle/>
                    <a:p>
                      <a:r>
                        <a:rPr lang="en-GB" b="0" dirty="0"/>
                        <a:t>7</a:t>
                      </a:r>
                      <a:endParaRPr lang="en-US" b="0" dirty="0"/>
                    </a:p>
                  </a:txBody>
                  <a:tcPr/>
                </a:tc>
                <a:tc>
                  <a:txBody>
                    <a:bodyPr/>
                    <a:lstStyle/>
                    <a:p>
                      <a:r>
                        <a:rPr lang="en-GB" b="0" dirty="0"/>
                        <a:t>8</a:t>
                      </a:r>
                      <a:endParaRPr lang="en-US" b="0" dirty="0"/>
                    </a:p>
                  </a:txBody>
                  <a:tcPr/>
                </a:tc>
                <a:tc>
                  <a:txBody>
                    <a:bodyPr/>
                    <a:lstStyle/>
                    <a:p>
                      <a:r>
                        <a:rPr lang="en-GB" b="0" dirty="0"/>
                        <a:t>9</a:t>
                      </a:r>
                      <a:endParaRPr lang="en-US" b="0" dirty="0"/>
                    </a:p>
                  </a:txBody>
                  <a:tcPr/>
                </a:tc>
                <a:tc>
                  <a:txBody>
                    <a:bodyPr/>
                    <a:lstStyle/>
                    <a:p>
                      <a:r>
                        <a:rPr lang="en-GB" b="0" dirty="0"/>
                        <a:t>10</a:t>
                      </a:r>
                      <a:endParaRPr lang="en-US" b="0" dirty="0"/>
                    </a:p>
                  </a:txBody>
                  <a:tcPr/>
                </a:tc>
                <a:tc>
                  <a:txBody>
                    <a:bodyPr/>
                    <a:lstStyle/>
                    <a:p>
                      <a:r>
                        <a:rPr lang="en-GB" b="0" dirty="0"/>
                        <a:t>11</a:t>
                      </a:r>
                      <a:endParaRPr lang="en-US" b="0" dirty="0"/>
                    </a:p>
                  </a:txBody>
                  <a:tcPr/>
                </a:tc>
                <a:tc>
                  <a:txBody>
                    <a:bodyPr/>
                    <a:lstStyle/>
                    <a:p>
                      <a:r>
                        <a:rPr lang="en-GB" b="0" dirty="0"/>
                        <a:t>12</a:t>
                      </a:r>
                      <a:endParaRPr lang="en-US" b="0" dirty="0"/>
                    </a:p>
                  </a:txBody>
                  <a:tcPr/>
                </a:tc>
                <a:extLst>
                  <a:ext uri="{0D108BD9-81ED-4DB2-BD59-A6C34878D82A}">
                    <a16:rowId xmlns:a16="http://schemas.microsoft.com/office/drawing/2014/main" val="1536708861"/>
                  </a:ext>
                </a:extLst>
              </a:tr>
              <a:tr h="370840">
                <a:tc>
                  <a:txBody>
                    <a:bodyPr/>
                    <a:lstStyle/>
                    <a:p>
                      <a:pPr algn="ctr"/>
                      <a:r>
                        <a:rPr lang="en-GB" b="1" dirty="0"/>
                        <a:t>1</a:t>
                      </a:r>
                      <a:endParaRPr lang="en-US" b="1" dirty="0"/>
                    </a:p>
                  </a:txBody>
                  <a:tcPr/>
                </a:tc>
                <a:tc>
                  <a:txBody>
                    <a:bodyPr/>
                    <a:lstStyle/>
                    <a:p>
                      <a:pPr algn="ctr"/>
                      <a:r>
                        <a:rPr lang="en-GB" b="1" dirty="0"/>
                        <a:t>5</a:t>
                      </a:r>
                      <a:endParaRPr lang="en-US" b="1" dirty="0"/>
                    </a:p>
                  </a:txBody>
                  <a:tcPr/>
                </a:tc>
                <a:tc>
                  <a:txBody>
                    <a:bodyPr/>
                    <a:lstStyle/>
                    <a:p>
                      <a:pPr algn="ctr"/>
                      <a:r>
                        <a:rPr lang="en-GB" b="1" dirty="0"/>
                        <a:t>5</a:t>
                      </a:r>
                      <a:endParaRPr lang="en-US" b="1" dirty="0"/>
                    </a:p>
                  </a:txBody>
                  <a:tcPr/>
                </a:tc>
                <a:tc>
                  <a:txBody>
                    <a:bodyPr/>
                    <a:lstStyle/>
                    <a:p>
                      <a:pPr algn="ctr"/>
                      <a:r>
                        <a:rPr lang="en-GB" b="1" dirty="0"/>
                        <a:t>2</a:t>
                      </a:r>
                      <a:endParaRPr lang="en-US" b="1" dirty="0"/>
                    </a:p>
                  </a:txBody>
                  <a:tcPr/>
                </a:tc>
                <a:tc>
                  <a:txBody>
                    <a:bodyPr/>
                    <a:lstStyle/>
                    <a:p>
                      <a:pPr algn="ctr"/>
                      <a:r>
                        <a:rPr lang="en-GB" b="1" dirty="0"/>
                        <a:t>4</a:t>
                      </a:r>
                      <a:endParaRPr lang="en-US" b="1" dirty="0"/>
                    </a:p>
                  </a:txBody>
                  <a:tcPr/>
                </a:tc>
                <a:tc>
                  <a:txBody>
                    <a:bodyPr/>
                    <a:lstStyle/>
                    <a:p>
                      <a:pPr algn="ctr"/>
                      <a:r>
                        <a:rPr lang="en-GB" b="1" dirty="0"/>
                        <a:t>3</a:t>
                      </a:r>
                      <a:endParaRPr lang="en-US" b="1" dirty="0"/>
                    </a:p>
                  </a:txBody>
                  <a:tcPr/>
                </a:tc>
                <a:tc>
                  <a:txBody>
                    <a:bodyPr/>
                    <a:lstStyle/>
                    <a:p>
                      <a:pPr algn="ctr"/>
                      <a:r>
                        <a:rPr lang="en-GB" b="1" dirty="0"/>
                        <a:t>1</a:t>
                      </a:r>
                      <a:endParaRPr lang="en-US" b="1" dirty="0"/>
                    </a:p>
                  </a:txBody>
                  <a:tcPr/>
                </a:tc>
                <a:tc>
                  <a:txBody>
                    <a:bodyPr/>
                    <a:lstStyle/>
                    <a:p>
                      <a:pPr algn="ctr"/>
                      <a:r>
                        <a:rPr lang="en-GB" b="1" dirty="0"/>
                        <a:t>6</a:t>
                      </a:r>
                      <a:endParaRPr lang="en-US" b="1" dirty="0"/>
                    </a:p>
                  </a:txBody>
                  <a:tcPr/>
                </a:tc>
                <a:tc>
                  <a:txBody>
                    <a:bodyPr/>
                    <a:lstStyle/>
                    <a:p>
                      <a:pPr algn="ctr"/>
                      <a:r>
                        <a:rPr lang="en-GB" b="1" dirty="0"/>
                        <a:t>2</a:t>
                      </a:r>
                      <a:endParaRPr lang="en-US" b="1" dirty="0"/>
                    </a:p>
                  </a:txBody>
                  <a:tcPr/>
                </a:tc>
                <a:tc>
                  <a:txBody>
                    <a:bodyPr/>
                    <a:lstStyle/>
                    <a:p>
                      <a:pPr algn="ctr"/>
                      <a:r>
                        <a:rPr lang="en-GB" b="1" dirty="0"/>
                        <a:t>7</a:t>
                      </a:r>
                      <a:endParaRPr lang="en-US" b="1" dirty="0"/>
                    </a:p>
                  </a:txBody>
                  <a:tcPr/>
                </a:tc>
                <a:tc>
                  <a:txBody>
                    <a:bodyPr/>
                    <a:lstStyle/>
                    <a:p>
                      <a:pPr algn="ctr"/>
                      <a:r>
                        <a:rPr lang="en-GB" b="1" dirty="0"/>
                        <a:t>5</a:t>
                      </a:r>
                      <a:endParaRPr lang="en-US" b="1" dirty="0"/>
                    </a:p>
                  </a:txBody>
                  <a:tcPr/>
                </a:tc>
                <a:tc>
                  <a:txBody>
                    <a:bodyPr/>
                    <a:lstStyle/>
                    <a:p>
                      <a:pPr algn="ctr"/>
                      <a:r>
                        <a:rPr lang="en-GB" b="1" dirty="0"/>
                        <a:t>3</a:t>
                      </a:r>
                      <a:endParaRPr lang="en-US" b="1" dirty="0"/>
                    </a:p>
                  </a:txBody>
                  <a:tcPr/>
                </a:tc>
                <a:extLst>
                  <a:ext uri="{0D108BD9-81ED-4DB2-BD59-A6C34878D82A}">
                    <a16:rowId xmlns:a16="http://schemas.microsoft.com/office/drawing/2014/main" val="2486830594"/>
                  </a:ext>
                </a:extLst>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3</a:t>
                      </a:r>
                      <a:endParaRPr lang="en-US" b="1" dirty="0"/>
                    </a:p>
                  </a:txBody>
                  <a:tcPr/>
                </a:tc>
                <a:tc>
                  <a:txBody>
                    <a:bodyPr/>
                    <a:lstStyle/>
                    <a:p>
                      <a:pPr algn="ctr"/>
                      <a:r>
                        <a:rPr lang="en-GB" b="1" dirty="0"/>
                        <a:t>4</a:t>
                      </a: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340946927"/>
                  </a:ext>
                </a:extLst>
              </a:tr>
              <a:tr h="44260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2</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3</a:t>
                      </a: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extLst>
                  <a:ext uri="{0D108BD9-81ED-4DB2-BD59-A6C34878D82A}">
                    <a16:rowId xmlns:a16="http://schemas.microsoft.com/office/drawing/2014/main" val="2513470354"/>
                  </a:ext>
                </a:extLst>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7</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1</a:t>
                      </a: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3607887053"/>
                  </a:ext>
                </a:extLst>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GB" b="1" dirty="0"/>
                        <a:t>7</a:t>
                      </a:r>
                      <a:endParaRPr lang="en-US" b="1" dirty="0"/>
                    </a:p>
                  </a:txBody>
                  <a:tcPr/>
                </a:tc>
                <a:tc>
                  <a:txBody>
                    <a:bodyPr/>
                    <a:lstStyle/>
                    <a:p>
                      <a:pPr algn="ctr"/>
                      <a:endParaRPr lang="en-US" b="1"/>
                    </a:p>
                  </a:txBody>
                  <a:tcPr/>
                </a:tc>
                <a:tc>
                  <a:txBody>
                    <a:bodyPr/>
                    <a:lstStyle/>
                    <a:p>
                      <a:pPr algn="ctr"/>
                      <a:r>
                        <a:rPr lang="en-GB" b="1" dirty="0"/>
                        <a:t>2</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341395499"/>
                  </a:ext>
                </a:extLst>
              </a:tr>
              <a:tr h="370840">
                <a:tc>
                  <a:txBody>
                    <a:bodyPr/>
                    <a:lstStyle/>
                    <a:p>
                      <a:pPr algn="ctr"/>
                      <a:r>
                        <a:rPr lang="en-GB" b="1" dirty="0"/>
                        <a:t>1</a:t>
                      </a:r>
                      <a:endParaRPr lang="en-US" b="1" dirty="0"/>
                    </a:p>
                  </a:txBody>
                  <a:tcPr>
                    <a:solidFill>
                      <a:srgbClr val="92D050"/>
                    </a:solidFill>
                  </a:tcPr>
                </a:tc>
                <a:tc>
                  <a:txBody>
                    <a:bodyPr/>
                    <a:lstStyle/>
                    <a:p>
                      <a:pPr algn="ctr"/>
                      <a:r>
                        <a:rPr lang="en-GB" b="1" dirty="0"/>
                        <a:t>5</a:t>
                      </a:r>
                      <a:endParaRPr lang="en-US" b="1" dirty="0"/>
                    </a:p>
                  </a:txBody>
                  <a:tcPr>
                    <a:solidFill>
                      <a:srgbClr val="92D050"/>
                    </a:solidFill>
                  </a:tcPr>
                </a:tc>
                <a:tc>
                  <a:txBody>
                    <a:bodyPr/>
                    <a:lstStyle/>
                    <a:p>
                      <a:pPr algn="ctr"/>
                      <a:r>
                        <a:rPr lang="en-GB" b="1" dirty="0"/>
                        <a:t>5</a:t>
                      </a:r>
                      <a:endParaRPr lang="en-US" b="1" dirty="0"/>
                    </a:p>
                  </a:txBody>
                  <a:tcPr>
                    <a:solidFill>
                      <a:srgbClr val="92D050"/>
                    </a:solidFill>
                  </a:tcPr>
                </a:tc>
                <a:tc>
                  <a:txBody>
                    <a:bodyPr/>
                    <a:lstStyle/>
                    <a:p>
                      <a:pPr algn="ctr"/>
                      <a:r>
                        <a:rPr lang="en-GB" b="1" dirty="0"/>
                        <a:t>2</a:t>
                      </a:r>
                      <a:endParaRPr lang="en-US" b="1" dirty="0"/>
                    </a:p>
                  </a:txBody>
                  <a:tcPr>
                    <a:solidFill>
                      <a:srgbClr val="92D050"/>
                    </a:solidFill>
                  </a:tcPr>
                </a:tc>
                <a:tc>
                  <a:txBody>
                    <a:bodyPr/>
                    <a:lstStyle/>
                    <a:p>
                      <a:pPr algn="ctr"/>
                      <a:r>
                        <a:rPr lang="en-GB" b="1" dirty="0"/>
                        <a:t>7</a:t>
                      </a:r>
                      <a:endParaRPr lang="en-US" b="1" dirty="0"/>
                    </a:p>
                  </a:txBody>
                  <a:tcPr>
                    <a:solidFill>
                      <a:srgbClr val="92D050"/>
                    </a:solidFill>
                  </a:tcPr>
                </a:tc>
                <a:tc>
                  <a:txBody>
                    <a:bodyPr/>
                    <a:lstStyle/>
                    <a:p>
                      <a:pPr algn="ctr"/>
                      <a:r>
                        <a:rPr lang="en-GB" b="1" dirty="0"/>
                        <a:t>4</a:t>
                      </a:r>
                      <a:endParaRPr lang="en-US" b="1" dirty="0"/>
                    </a:p>
                  </a:txBody>
                  <a:tcPr>
                    <a:solidFill>
                      <a:srgbClr val="92D050"/>
                    </a:solidFill>
                  </a:tcPr>
                </a:tc>
                <a:tc>
                  <a:txBody>
                    <a:bodyPr/>
                    <a:lstStyle/>
                    <a:p>
                      <a:pPr algn="ctr"/>
                      <a:r>
                        <a:rPr lang="en-GB" b="1" dirty="0"/>
                        <a:t>2</a:t>
                      </a:r>
                      <a:endParaRPr lang="en-US" b="1" dirty="0"/>
                    </a:p>
                  </a:txBody>
                  <a:tcPr>
                    <a:solidFill>
                      <a:srgbClr val="92D050"/>
                    </a:solidFill>
                  </a:tcPr>
                </a:tc>
                <a:tc>
                  <a:txBody>
                    <a:bodyPr/>
                    <a:lstStyle/>
                    <a:p>
                      <a:pPr algn="ctr"/>
                      <a:r>
                        <a:rPr lang="en-GB" b="1" dirty="0"/>
                        <a:t>6</a:t>
                      </a:r>
                      <a:endParaRPr lang="en-US" b="1" dirty="0"/>
                    </a:p>
                  </a:txBody>
                  <a:tcPr>
                    <a:solidFill>
                      <a:srgbClr val="92D050"/>
                    </a:solidFill>
                  </a:tcPr>
                </a:tc>
                <a:tc>
                  <a:txBody>
                    <a:bodyPr/>
                    <a:lstStyle/>
                    <a:p>
                      <a:pPr algn="ctr"/>
                      <a:r>
                        <a:rPr lang="en-GB" b="1" dirty="0"/>
                        <a:t>3</a:t>
                      </a:r>
                      <a:endParaRPr lang="en-US" b="1" dirty="0"/>
                    </a:p>
                  </a:txBody>
                  <a:tcPr>
                    <a:solidFill>
                      <a:srgbClr val="92D050"/>
                    </a:solidFill>
                  </a:tcPr>
                </a:tc>
                <a:tc>
                  <a:txBody>
                    <a:bodyPr/>
                    <a:lstStyle/>
                    <a:p>
                      <a:pPr algn="ctr"/>
                      <a:r>
                        <a:rPr lang="en-GB" b="1" dirty="0"/>
                        <a:t>1</a:t>
                      </a:r>
                      <a:endParaRPr lang="en-US" b="1" dirty="0"/>
                    </a:p>
                  </a:txBody>
                  <a:tcPr>
                    <a:solidFill>
                      <a:srgbClr val="92D050"/>
                    </a:solidFill>
                  </a:tcPr>
                </a:tc>
                <a:tc>
                  <a:txBody>
                    <a:bodyPr/>
                    <a:lstStyle/>
                    <a:p>
                      <a:pPr algn="ctr"/>
                      <a:r>
                        <a:rPr lang="en-GB" b="1" dirty="0"/>
                        <a:t>5</a:t>
                      </a:r>
                      <a:endParaRPr lang="en-US" b="1" dirty="0"/>
                    </a:p>
                  </a:txBody>
                  <a:tcPr>
                    <a:solidFill>
                      <a:srgbClr val="92D050"/>
                    </a:solidFill>
                  </a:tcPr>
                </a:tc>
                <a:tc>
                  <a:txBody>
                    <a:bodyPr/>
                    <a:lstStyle/>
                    <a:p>
                      <a:pPr algn="ctr"/>
                      <a:r>
                        <a:rPr lang="en-GB" b="1" dirty="0"/>
                        <a:t>3</a:t>
                      </a:r>
                      <a:endParaRPr lang="en-US" b="1" dirty="0"/>
                    </a:p>
                  </a:txBody>
                  <a:tcPr>
                    <a:solidFill>
                      <a:srgbClr val="92D050"/>
                    </a:solidFill>
                  </a:tcPr>
                </a:tc>
                <a:extLst>
                  <a:ext uri="{0D108BD9-81ED-4DB2-BD59-A6C34878D82A}">
                    <a16:rowId xmlns:a16="http://schemas.microsoft.com/office/drawing/2014/main" val="2805762318"/>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2058903" y="3134160"/>
                <a:ext cx="683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(5,6)</m:t>
                      </m:r>
                    </m:oMath>
                  </m:oMathPara>
                </a14:m>
                <a:endParaRPr lang="en-US"/>
              </a:p>
            </p:txBody>
          </p:sp>
        </mc:Choice>
        <mc:Fallback xmlns="">
          <p:sp>
            <p:nvSpPr>
              <p:cNvPr id="6" name="TextBox 5"/>
              <p:cNvSpPr txBox="1">
                <a:spLocks noRot="1" noChangeAspect="1" noMove="1" noResize="1" noEditPoints="1" noAdjustHandles="1" noChangeArrowheads="1" noChangeShapeType="1" noTextEdit="1"/>
              </p:cNvSpPr>
              <p:nvPr/>
            </p:nvSpPr>
            <p:spPr>
              <a:xfrm>
                <a:off x="2058903" y="3134160"/>
                <a:ext cx="683200" cy="276999"/>
              </a:xfrm>
              <a:prstGeom prst="rect">
                <a:avLst/>
              </a:prstGeom>
              <a:blipFill>
                <a:blip r:embed="rId3"/>
                <a:stretch>
                  <a:fillRect l="-11607" t="-2174" r="-1250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930662" y="3900887"/>
                <a:ext cx="8114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(7,10)</m:t>
                      </m:r>
                    </m:oMath>
                  </m:oMathPara>
                </a14:m>
                <a:endParaRPr lang="en-US"/>
              </a:p>
            </p:txBody>
          </p:sp>
        </mc:Choice>
        <mc:Fallback xmlns="">
          <p:sp>
            <p:nvSpPr>
              <p:cNvPr id="11" name="TextBox 10"/>
              <p:cNvSpPr txBox="1">
                <a:spLocks noRot="1" noChangeAspect="1" noMove="1" noResize="1" noEditPoints="1" noAdjustHandles="1" noChangeArrowheads="1" noChangeShapeType="1" noTextEdit="1"/>
              </p:cNvSpPr>
              <p:nvPr/>
            </p:nvSpPr>
            <p:spPr>
              <a:xfrm>
                <a:off x="1930662" y="3900887"/>
                <a:ext cx="811441" cy="276999"/>
              </a:xfrm>
              <a:prstGeom prst="rect">
                <a:avLst/>
              </a:prstGeom>
              <a:blipFill>
                <a:blip r:embed="rId4"/>
                <a:stretch>
                  <a:fillRect l="-9774" t="-2222" r="-1052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058903" y="4285828"/>
                <a:ext cx="683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(5,7)</m:t>
                      </m:r>
                    </m:oMath>
                  </m:oMathPara>
                </a14:m>
                <a:endParaRPr lang="en-US"/>
              </a:p>
            </p:txBody>
          </p:sp>
        </mc:Choice>
        <mc:Fallback xmlns="">
          <p:sp>
            <p:nvSpPr>
              <p:cNvPr id="12" name="TextBox 11"/>
              <p:cNvSpPr txBox="1">
                <a:spLocks noRot="1" noChangeAspect="1" noMove="1" noResize="1" noEditPoints="1" noAdjustHandles="1" noChangeArrowheads="1" noChangeShapeType="1" noTextEdit="1"/>
              </p:cNvSpPr>
              <p:nvPr/>
            </p:nvSpPr>
            <p:spPr>
              <a:xfrm>
                <a:off x="2058903" y="4285828"/>
                <a:ext cx="683200" cy="276999"/>
              </a:xfrm>
              <a:prstGeom prst="rect">
                <a:avLst/>
              </a:prstGeom>
              <a:blipFill>
                <a:blip r:embed="rId5"/>
                <a:stretch>
                  <a:fillRect l="-11607" t="-2222" r="-1250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8903" y="3485086"/>
                <a:ext cx="683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(5,9)</m:t>
                      </m:r>
                    </m:oMath>
                  </m:oMathPara>
                </a14:m>
                <a:endParaRPr lang="en-US"/>
              </a:p>
            </p:txBody>
          </p:sp>
        </mc:Choice>
        <mc:Fallback xmlns="">
          <p:sp>
            <p:nvSpPr>
              <p:cNvPr id="13" name="TextBox 12"/>
              <p:cNvSpPr txBox="1">
                <a:spLocks noRot="1" noChangeAspect="1" noMove="1" noResize="1" noEditPoints="1" noAdjustHandles="1" noChangeArrowheads="1" noChangeShapeType="1" noTextEdit="1"/>
              </p:cNvSpPr>
              <p:nvPr/>
            </p:nvSpPr>
            <p:spPr>
              <a:xfrm>
                <a:off x="2058903" y="3485086"/>
                <a:ext cx="683200" cy="276999"/>
              </a:xfrm>
              <a:prstGeom prst="rect">
                <a:avLst/>
              </a:prstGeom>
              <a:blipFill>
                <a:blip r:embed="rId6"/>
                <a:stretch>
                  <a:fillRect l="-11607" t="-4444" r="-12500" b="-35556"/>
                </a:stretch>
              </a:blipFill>
            </p:spPr>
            <p:txBody>
              <a:bodyPr/>
              <a:lstStyle/>
              <a:p>
                <a:r>
                  <a:rPr lang="en-US">
                    <a:noFill/>
                  </a:rPr>
                  <a:t> </a:t>
                </a:r>
              </a:p>
            </p:txBody>
          </p:sp>
        </mc:Fallback>
      </mc:AlternateContent>
    </p:spTree>
    <p:extLst>
      <p:ext uri="{BB962C8B-B14F-4D97-AF65-F5344CB8AC3E}">
        <p14:creationId xmlns:p14="http://schemas.microsoft.com/office/powerpoint/2010/main" val="215722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content-lht6-1.xx.fbcdn.net/v/t34.0-12/15555791_1213164312083935_1251978490_n.jpg?oh=1d5e4997dc3511638a576ff2950e2de4&amp;oe=58516C3D"/>
          <p:cNvPicPr>
            <a:picLocks noChangeAspect="1" noChangeArrowheads="1"/>
          </p:cNvPicPr>
          <p:nvPr/>
        </p:nvPicPr>
        <p:blipFill rotWithShape="1">
          <a:blip r:embed="rId3">
            <a:extLst>
              <a:ext uri="{28A0092B-C50C-407E-A947-70E740481C1C}">
                <a14:useLocalDpi xmlns:a14="http://schemas.microsoft.com/office/drawing/2010/main" val="0"/>
              </a:ext>
            </a:extLst>
          </a:blip>
          <a:srcRect t="17322" b="43418"/>
          <a:stretch/>
        </p:blipFill>
        <p:spPr bwMode="auto">
          <a:xfrm>
            <a:off x="220958" y="286603"/>
            <a:ext cx="4279900" cy="26347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content-lht6-1.xx.fbcdn.net/v/t34.0-12/15423564_1213164335417266_1306023483_n.jpg?oh=f787568b536a4b59c008732ddc0f7903&amp;oe=58517C60"/>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2094" b="10328"/>
          <a:stretch/>
        </p:blipFill>
        <p:spPr bwMode="auto">
          <a:xfrm>
            <a:off x="4500857" y="410590"/>
            <a:ext cx="4612145" cy="57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7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p:txBody>
          <a:bodyPr/>
          <a:lstStyle/>
          <a:p>
            <a:r>
              <a:rPr lang="en-GB"/>
              <a:t>Clue One</a:t>
            </a:r>
          </a:p>
          <a:p>
            <a:endParaRPr lang="en-GB"/>
          </a:p>
          <a:p>
            <a:endParaRPr lang="en-GB"/>
          </a:p>
        </p:txBody>
      </p:sp>
      <p:pic>
        <p:nvPicPr>
          <p:cNvPr id="2052" name="Picture 4" descr="https://i.gyazo.com/80c602e373ceed4b586aeba3231acf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8666"/>
            <a:ext cx="3337341" cy="20603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56406" y="1737360"/>
            <a:ext cx="6499274" cy="1477328"/>
          </a:xfrm>
          <a:prstGeom prst="rect">
            <a:avLst/>
          </a:prstGeom>
          <a:noFill/>
        </p:spPr>
        <p:txBody>
          <a:bodyPr wrap="square" rtlCol="0">
            <a:spAutoFit/>
          </a:bodyPr>
          <a:lstStyle/>
          <a:p>
            <a:r>
              <a:rPr lang="en-GB"/>
              <a:t>Initial State</a:t>
            </a:r>
          </a:p>
          <a:p>
            <a:pPr marL="285750" indent="-285750">
              <a:buFont typeface="Wingdings" panose="05000000000000000000" pitchFamily="2" charset="2"/>
              <a:buChar char="§"/>
            </a:pPr>
            <a:r>
              <a:rPr lang="en-GB"/>
              <a:t>Given and prior knowledge:</a:t>
            </a:r>
          </a:p>
          <a:p>
            <a:pPr marL="742950" lvl="1" indent="-285750">
              <a:buFont typeface="Wingdings" panose="05000000000000000000" pitchFamily="2" charset="2"/>
              <a:buChar char="§"/>
            </a:pPr>
            <a:r>
              <a:rPr lang="en-GB"/>
              <a:t>George Boole – Boolean which is either 1/0 meaning what non zero number must be related to Boolean logic in one way or another.</a:t>
            </a:r>
          </a:p>
        </p:txBody>
      </p:sp>
      <p:sp>
        <p:nvSpPr>
          <p:cNvPr id="5" name="Rectangle 4"/>
          <p:cNvSpPr/>
          <p:nvPr/>
        </p:nvSpPr>
        <p:spPr>
          <a:xfrm>
            <a:off x="6691155" y="6015105"/>
            <a:ext cx="203681" cy="100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25000"/>
          </a:p>
        </p:txBody>
      </p:sp>
      <p:pic>
        <p:nvPicPr>
          <p:cNvPr id="2056" name="Picture 8" descr="https://i.gyazo.com/8567ca94cb50486e7ada3bc8679886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602" y="3857414"/>
            <a:ext cx="337185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1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lstStyle/>
          <a:p>
            <a:r>
              <a:rPr lang="en-GB"/>
              <a:t>Task One – </a:t>
            </a:r>
            <a:r>
              <a:rPr lang="en-GB" sz="4000"/>
              <a:t>Finding and Interpreting the code</a:t>
            </a:r>
            <a:endParaRPr lang="en-GB"/>
          </a:p>
        </p:txBody>
      </p:sp>
      <p:sp>
        <p:nvSpPr>
          <p:cNvPr id="13" name="Content Placeholder 2"/>
          <p:cNvSpPr>
            <a:spLocks noGrp="1"/>
          </p:cNvSpPr>
          <p:nvPr>
            <p:ph idx="1"/>
          </p:nvPr>
        </p:nvSpPr>
        <p:spPr>
          <a:xfrm>
            <a:off x="1097280" y="1845734"/>
            <a:ext cx="10058400" cy="4023360"/>
          </a:xfrm>
        </p:spPr>
        <p:txBody>
          <a:bodyPr/>
          <a:lstStyle/>
          <a:p>
            <a:r>
              <a:rPr lang="en-GB"/>
              <a:t>Clue One</a:t>
            </a:r>
          </a:p>
          <a:p>
            <a:endParaRPr lang="en-GB"/>
          </a:p>
          <a:p>
            <a:endParaRPr lang="en-GB"/>
          </a:p>
        </p:txBody>
      </p:sp>
      <p:pic>
        <p:nvPicPr>
          <p:cNvPr id="1026" name="Picture 2" descr="https://i.gyazo.com/0183ab5648a7f8a572968b69f1471c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62" y="1644372"/>
            <a:ext cx="7960963" cy="3957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8b0ac12943317b8f6b4967f6d299f2d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523" y="5602048"/>
            <a:ext cx="81819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gyazo.com/6bbbb5b353e825ec67659a045a6458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851" y="2650210"/>
            <a:ext cx="4127149" cy="140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7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p:txBody>
          <a:bodyPr vert="horz" lIns="0" tIns="45720" rIns="0" bIns="45720" rtlCol="0" anchor="t">
            <a:normAutofit fontScale="92500" lnSpcReduction="20000"/>
          </a:bodyPr>
          <a:lstStyle/>
          <a:p>
            <a:r>
              <a:rPr lang="EN-GB"/>
              <a:t>Clue Two</a:t>
            </a:r>
          </a:p>
          <a:p>
            <a:r>
              <a:rPr lang="EN-GB" sz="1800"/>
              <a:t>Lodz is a place in Poland, and Drammen is a place in Norway.</a:t>
            </a:r>
          </a:p>
          <a:p>
            <a:r>
              <a:rPr lang="EN-GB"/>
              <a:t>Symmetrical reorganisation of zoo is </a:t>
            </a:r>
            <a:r>
              <a:rPr lang="EN-GB" err="1"/>
              <a:t>ozo</a:t>
            </a:r>
            <a:r>
              <a:rPr lang="EN-GB"/>
              <a:t>.</a:t>
            </a:r>
          </a:p>
          <a:p>
            <a:r>
              <a:rPr lang="EN-GB" err="1"/>
              <a:t>Örebro</a:t>
            </a:r>
            <a:r>
              <a:rPr lang="EN-GB"/>
              <a:t> is a city in Sweden linked to Lodz and Drammen.</a:t>
            </a:r>
          </a:p>
          <a:p>
            <a:r>
              <a:rPr lang="EN-GB" err="1"/>
              <a:t>Truckfighters</a:t>
            </a:r>
            <a:r>
              <a:rPr lang="EN-GB"/>
              <a:t> are a band from Sweden; one of the band member's name is </a:t>
            </a:r>
            <a:r>
              <a:rPr lang="EN-GB" err="1"/>
              <a:t>Ozo</a:t>
            </a:r>
            <a:r>
              <a:rPr lang="EN-GB"/>
              <a:t>.</a:t>
            </a:r>
          </a:p>
          <a:p>
            <a:r>
              <a:rPr lang="EN-GB"/>
              <a:t>First five albums of </a:t>
            </a:r>
            <a:r>
              <a:rPr lang="EN-GB" err="1"/>
              <a:t>Truckfighters</a:t>
            </a:r>
            <a:r>
              <a:rPr lang="EN-GB"/>
              <a:t> are Gravity X, Phi, Mania, Universe and V.</a:t>
            </a:r>
          </a:p>
          <a:p>
            <a:r>
              <a:rPr lang="EN-GB"/>
              <a:t>The key to BBEHEHLEZIEFIMINUMMICAWIISRIM is the five albums and </a:t>
            </a:r>
            <a:r>
              <a:rPr lang="EN-GB" err="1"/>
              <a:t>ozo</a:t>
            </a:r>
            <a:r>
              <a:rPr lang="EN-GB"/>
              <a:t>.</a:t>
            </a:r>
          </a:p>
          <a:p>
            <a:r>
              <a:rPr lang="EN-GB"/>
              <a:t>Decryption of </a:t>
            </a:r>
            <a:r>
              <a:rPr lang="EN-GB">
                <a:solidFill>
                  <a:schemeClr val="tx1"/>
                </a:solidFill>
              </a:rPr>
              <a:t>BBEHEHLEZIEFIMINUMMICAWIISRIM is </a:t>
            </a:r>
            <a:r>
              <a:rPr lang="EN-GB" err="1">
                <a:solidFill>
                  <a:schemeClr val="tx1"/>
                </a:solidFill>
              </a:rPr>
              <a:t>vkemwonhkbwtizanazenyjeenesug</a:t>
            </a:r>
          </a:p>
          <a:p>
            <a:endParaRPr lang="EN-GB">
              <a:solidFill>
                <a:schemeClr val="tx1"/>
              </a:solidFill>
            </a:endParaRPr>
          </a:p>
          <a:p>
            <a:r>
              <a:rPr lang="EN-GB">
                <a:solidFill>
                  <a:schemeClr val="tx1"/>
                </a:solidFill>
              </a:rPr>
              <a:t>Both have 29 characters – 29 + 29 = 58</a:t>
            </a:r>
            <a:br>
              <a:rPr lang="EN-GB">
                <a:solidFill>
                  <a:schemeClr val="tx1"/>
                </a:solidFill>
              </a:rPr>
            </a:br>
            <a:endParaRPr lang="EN-GB">
              <a:solidFill>
                <a:schemeClr val="tx1"/>
              </a:solidFill>
            </a:endParaRPr>
          </a:p>
          <a:p>
            <a:endParaRPr lang="EN-GB">
              <a:solidFill>
                <a:schemeClr val="tx1"/>
              </a:solidFill>
            </a:endParaRPr>
          </a:p>
          <a:p>
            <a:endParaRPr lang="en-GB"/>
          </a:p>
          <a:p>
            <a:endParaRPr lang="en-GB"/>
          </a:p>
          <a:p>
            <a:endParaRPr lang="en-GB"/>
          </a:p>
        </p:txBody>
      </p:sp>
      <p:pic>
        <p:nvPicPr>
          <p:cNvPr id="4" name="Picture 3" descr="hqdefault.jpg"/>
          <p:cNvPicPr>
            <a:picLocks noChangeAspect="1"/>
          </p:cNvPicPr>
          <p:nvPr/>
        </p:nvPicPr>
        <p:blipFill>
          <a:blip r:embed="rId3"/>
          <a:stretch>
            <a:fillRect/>
          </a:stretch>
        </p:blipFill>
        <p:spPr>
          <a:xfrm>
            <a:off x="9105900" y="1914525"/>
            <a:ext cx="2743200" cy="2057400"/>
          </a:xfrm>
          <a:prstGeom prst="rect">
            <a:avLst/>
          </a:prstGeom>
        </p:spPr>
      </p:pic>
    </p:spTree>
    <p:extLst>
      <p:ext uri="{BB962C8B-B14F-4D97-AF65-F5344CB8AC3E}">
        <p14:creationId xmlns:p14="http://schemas.microsoft.com/office/powerpoint/2010/main" val="265667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p:txBody>
          <a:bodyPr/>
          <a:lstStyle/>
          <a:p>
            <a:r>
              <a:rPr lang="en-GB"/>
              <a:t>Clue Three</a:t>
            </a:r>
          </a:p>
          <a:p>
            <a:pPr>
              <a:buFont typeface="Wingdings" panose="05000000000000000000" pitchFamily="2" charset="2"/>
              <a:buChar char="§"/>
            </a:pPr>
            <a:r>
              <a:rPr lang="en-GB"/>
              <a:t> Take the locally significant rounded up next number in this sequence 122, 131.3, 150, and divide by 32.</a:t>
            </a:r>
          </a:p>
          <a:p>
            <a:pPr>
              <a:buFont typeface="Wingdings" panose="05000000000000000000" pitchFamily="2" charset="2"/>
              <a:buChar char="§"/>
            </a:pPr>
            <a:r>
              <a:rPr lang="en-GB"/>
              <a:t> 178.2 / 32 = 5.56875</a:t>
            </a:r>
          </a:p>
          <a:p>
            <a:pPr>
              <a:buFont typeface="Wingdings" panose="05000000000000000000" pitchFamily="2" charset="2"/>
              <a:buChar char="§"/>
            </a:pPr>
            <a:r>
              <a:rPr lang="en-GB"/>
              <a:t>  one day after the date that I will be giving you the answer to</a:t>
            </a:r>
            <a:br>
              <a:rPr lang="en-GB"/>
            </a:br>
            <a:r>
              <a:rPr lang="en-GB"/>
              <a:t>these clues = 25</a:t>
            </a:r>
            <a:r>
              <a:rPr lang="en-GB" baseline="30000"/>
              <a:t>th</a:t>
            </a:r>
            <a:r>
              <a:rPr lang="en-GB"/>
              <a:t> or 27.</a:t>
            </a:r>
          </a:p>
          <a:p>
            <a:pPr>
              <a:buFont typeface="Wingdings" panose="05000000000000000000" pitchFamily="2" charset="2"/>
              <a:buChar char="§"/>
            </a:pPr>
            <a:endParaRPr lang="en-GB"/>
          </a:p>
          <a:p>
            <a:pPr>
              <a:buFont typeface="Wingdings" panose="05000000000000000000" pitchFamily="2" charset="2"/>
              <a:buChar char="§"/>
            </a:pPr>
            <a:endParaRPr lang="en-GB"/>
          </a:p>
        </p:txBody>
      </p:sp>
      <p:pic>
        <p:nvPicPr>
          <p:cNvPr id="1026" name="Picture 2" descr="https://i.gyazo.com/09eb01c99380125814945e990c0f3ae6.png"/>
          <p:cNvPicPr>
            <a:picLocks noChangeAspect="1" noChangeArrowheads="1"/>
          </p:cNvPicPr>
          <p:nvPr/>
        </p:nvPicPr>
        <p:blipFill rotWithShape="1">
          <a:blip r:embed="rId3">
            <a:extLst>
              <a:ext uri="{28A0092B-C50C-407E-A947-70E740481C1C}">
                <a14:useLocalDpi xmlns:a14="http://schemas.microsoft.com/office/drawing/2010/main" val="0"/>
              </a:ext>
            </a:extLst>
          </a:blip>
          <a:srcRect l="4200" t="9818" r="70563" b="1"/>
          <a:stretch/>
        </p:blipFill>
        <p:spPr bwMode="auto">
          <a:xfrm>
            <a:off x="9650497" y="2736054"/>
            <a:ext cx="2150639" cy="13365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f34e7616756f8a6fc1981eb58a8e1c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2136" y="4072567"/>
            <a:ext cx="1391229" cy="838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gyazo.com/f03d1373d86694b7940368299ed7e9b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390" y="5078833"/>
            <a:ext cx="36099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gyazo.com/46a37086f8d107e1528f3ae296c33edc.png"/>
          <p:cNvPicPr>
            <a:picLocks noChangeAspect="1" noChangeArrowheads="1"/>
          </p:cNvPicPr>
          <p:nvPr/>
        </p:nvPicPr>
        <p:blipFill rotWithShape="1">
          <a:blip r:embed="rId6">
            <a:extLst>
              <a:ext uri="{28A0092B-C50C-407E-A947-70E740481C1C}">
                <a14:useLocalDpi xmlns:a14="http://schemas.microsoft.com/office/drawing/2010/main" val="0"/>
              </a:ext>
            </a:extLst>
          </a:blip>
          <a:srcRect t="69570" b="16596"/>
          <a:stretch/>
        </p:blipFill>
        <p:spPr bwMode="auto">
          <a:xfrm>
            <a:off x="7417993" y="2572884"/>
            <a:ext cx="2200275" cy="5934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gyazo.com/46a37086f8d107e1528f3ae296c33edc.png"/>
          <p:cNvPicPr>
            <a:picLocks noChangeAspect="1" noChangeArrowheads="1"/>
          </p:cNvPicPr>
          <p:nvPr/>
        </p:nvPicPr>
        <p:blipFill rotWithShape="1">
          <a:blip r:embed="rId6">
            <a:extLst>
              <a:ext uri="{28A0092B-C50C-407E-A947-70E740481C1C}">
                <a14:useLocalDpi xmlns:a14="http://schemas.microsoft.com/office/drawing/2010/main" val="0"/>
              </a:ext>
            </a:extLst>
          </a:blip>
          <a:srcRect l="30443" t="57371" r="32072" b="31762"/>
          <a:stretch/>
        </p:blipFill>
        <p:spPr bwMode="auto">
          <a:xfrm>
            <a:off x="8494963" y="3258598"/>
            <a:ext cx="1123305" cy="6349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i.gyazo.com/eb59962190b65ba01a9f8cdb552ee2d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279" y="4149080"/>
            <a:ext cx="3313355" cy="64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8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GB"/>
              <a:t>Task One – </a:t>
            </a:r>
            <a:r>
              <a:rPr lang="en-GB" sz="4000"/>
              <a:t>Finding and Interpreting the code</a:t>
            </a:r>
            <a:endParaRPr lang="en-GB"/>
          </a:p>
        </p:txBody>
      </p:sp>
      <p:sp>
        <p:nvSpPr>
          <p:cNvPr id="5" name="Content Placeholder 2"/>
          <p:cNvSpPr>
            <a:spLocks noGrp="1"/>
          </p:cNvSpPr>
          <p:nvPr>
            <p:ph idx="1"/>
          </p:nvPr>
        </p:nvSpPr>
        <p:spPr/>
        <p:txBody>
          <a:bodyPr/>
          <a:lstStyle/>
          <a:p>
            <a:r>
              <a:rPr lang="en-GB"/>
              <a:t>Clue Three Extended</a:t>
            </a:r>
          </a:p>
          <a:p>
            <a:pPr>
              <a:buFont typeface="Wingdings" panose="05000000000000000000" pitchFamily="2" charset="2"/>
              <a:buChar char="§"/>
            </a:pPr>
            <a:endParaRPr lang="en-GB"/>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4157" r="39893" b="90595"/>
          <a:stretch/>
        </p:blipFill>
        <p:spPr>
          <a:xfrm>
            <a:off x="0" y="2155373"/>
            <a:ext cx="10378030" cy="509450"/>
          </a:xfrm>
          <a:prstGeom prst="rect">
            <a:avLst/>
          </a:prstGeom>
        </p:spPr>
      </p:pic>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000" t="64769" r="57143" b="18651"/>
          <a:stretch/>
        </p:blipFill>
        <p:spPr>
          <a:xfrm>
            <a:off x="0" y="2664823"/>
            <a:ext cx="4127863" cy="1136469"/>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96213" r="63839" b="166"/>
          <a:stretch/>
        </p:blipFill>
        <p:spPr>
          <a:xfrm>
            <a:off x="0" y="3687598"/>
            <a:ext cx="4408715" cy="248193"/>
          </a:xfrm>
          <a:prstGeom prst="rect">
            <a:avLst/>
          </a:prstGeom>
        </p:spPr>
      </p:pic>
      <p:pic>
        <p:nvPicPr>
          <p:cNvPr id="1026" name="Picture 2" descr="https://i.gyazo.com/4028d1a040f8388b4426c5f6a7525839.png"/>
          <p:cNvPicPr>
            <a:picLocks noChangeAspect="1" noChangeArrowheads="1"/>
          </p:cNvPicPr>
          <p:nvPr/>
        </p:nvPicPr>
        <p:blipFill rotWithShape="1">
          <a:blip r:embed="rId3">
            <a:extLst>
              <a:ext uri="{28A0092B-C50C-407E-A947-70E740481C1C}">
                <a14:useLocalDpi xmlns:a14="http://schemas.microsoft.com/office/drawing/2010/main" val="0"/>
              </a:ext>
            </a:extLst>
          </a:blip>
          <a:srcRect r="10891" b="91850"/>
          <a:stretch/>
        </p:blipFill>
        <p:spPr bwMode="auto">
          <a:xfrm>
            <a:off x="5030832" y="4452727"/>
            <a:ext cx="7161168" cy="492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4028d1a040f8388b4426c5f6a7525839.png"/>
          <p:cNvPicPr>
            <a:picLocks noChangeAspect="1" noChangeArrowheads="1"/>
          </p:cNvPicPr>
          <p:nvPr/>
        </p:nvPicPr>
        <p:blipFill rotWithShape="1">
          <a:blip r:embed="rId3">
            <a:extLst>
              <a:ext uri="{28A0092B-C50C-407E-A947-70E740481C1C}">
                <a14:useLocalDpi xmlns:a14="http://schemas.microsoft.com/office/drawing/2010/main" val="0"/>
              </a:ext>
            </a:extLst>
          </a:blip>
          <a:srcRect l="13620" t="82487" r="17650"/>
          <a:stretch/>
        </p:blipFill>
        <p:spPr bwMode="auto">
          <a:xfrm>
            <a:off x="6126480" y="5053387"/>
            <a:ext cx="5643154" cy="108095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a:stCxn id="14" idx="3"/>
          </p:cNvCxnSpPr>
          <p:nvPr/>
        </p:nvCxnSpPr>
        <p:spPr>
          <a:xfrm>
            <a:off x="4127863" y="3233058"/>
            <a:ext cx="1240971" cy="99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42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p:txBody>
          <a:bodyPr/>
          <a:lstStyle/>
          <a:p>
            <a:r>
              <a:rPr lang="en-GB"/>
              <a:t>Clue Three Extended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758" t="12183" r="48992" b="-2800"/>
          <a:stretch/>
        </p:blipFill>
        <p:spPr>
          <a:xfrm>
            <a:off x="514848" y="2142309"/>
            <a:ext cx="3678328" cy="423496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2012" r="18526"/>
          <a:stretch/>
        </p:blipFill>
        <p:spPr>
          <a:xfrm>
            <a:off x="4053617" y="1737360"/>
            <a:ext cx="7552229" cy="4585549"/>
          </a:xfrm>
          <a:prstGeom prst="rect">
            <a:avLst/>
          </a:prstGeom>
        </p:spPr>
      </p:pic>
    </p:spTree>
    <p:extLst>
      <p:ext uri="{BB962C8B-B14F-4D97-AF65-F5344CB8AC3E}">
        <p14:creationId xmlns:p14="http://schemas.microsoft.com/office/powerpoint/2010/main" val="24907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a:xfrm>
            <a:off x="1097280" y="1845734"/>
            <a:ext cx="10058400" cy="366125"/>
          </a:xfrm>
        </p:spPr>
        <p:txBody>
          <a:bodyPr vert="horz" lIns="0" tIns="45720" rIns="0" bIns="45720" rtlCol="0" anchor="t">
            <a:normAutofit lnSpcReduction="10000"/>
          </a:bodyPr>
          <a:lstStyle/>
          <a:p>
            <a:r>
              <a:rPr lang="en-GB"/>
              <a:t>Clue Four</a:t>
            </a:r>
            <a:endParaRPr lang="en-GB" sz="2000"/>
          </a:p>
          <a:p>
            <a:pPr lvl="1">
              <a:buFont typeface="Wingdings" panose="05000000000000000000" pitchFamily="2" charset="2"/>
              <a:buChar char="§"/>
            </a:pPr>
            <a:endParaRPr lang="en-GB" sz="2000"/>
          </a:p>
          <a:p>
            <a:pPr lvl="1">
              <a:buFont typeface="Wingdings" panose="05000000000000000000" pitchFamily="2" charset="2"/>
              <a:buChar char="§"/>
            </a:pPr>
            <a:endParaRPr lang="en-GB"/>
          </a:p>
        </p:txBody>
      </p:sp>
      <p:grpSp>
        <p:nvGrpSpPr>
          <p:cNvPr id="22" name="Group 21"/>
          <p:cNvGrpSpPr/>
          <p:nvPr/>
        </p:nvGrpSpPr>
        <p:grpSpPr>
          <a:xfrm>
            <a:off x="111208" y="2113003"/>
            <a:ext cx="11662638" cy="4162663"/>
            <a:chOff x="158496" y="377952"/>
            <a:chExt cx="11887200" cy="4242816"/>
          </a:xfrm>
        </p:grpSpPr>
        <p:sp>
          <p:nvSpPr>
            <p:cNvPr id="5" name="Rectangle: Rounded Corners 4"/>
            <p:cNvSpPr/>
            <p:nvPr/>
          </p:nvSpPr>
          <p:spPr>
            <a:xfrm>
              <a:off x="1411224" y="414528"/>
              <a:ext cx="1682496" cy="104851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INITIAL STATE:</a:t>
              </a:r>
            </a:p>
            <a:p>
              <a:pPr algn="ctr"/>
              <a:r>
                <a:rPr lang="en-GB"/>
                <a:t>Given clue.</a:t>
              </a:r>
              <a:endParaRPr lang="en-US"/>
            </a:p>
          </p:txBody>
        </p:sp>
        <p:sp>
          <p:nvSpPr>
            <p:cNvPr id="6" name="Rectangle: Rounded Corners 5"/>
            <p:cNvSpPr/>
            <p:nvPr/>
          </p:nvSpPr>
          <p:spPr>
            <a:xfrm>
              <a:off x="6784848" y="3516189"/>
              <a:ext cx="2322576" cy="10485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GOAL STATE:</a:t>
              </a:r>
            </a:p>
            <a:p>
              <a:pPr algn="ctr"/>
              <a:r>
                <a:rPr lang="en-GB"/>
                <a:t>The number solution to the formula</a:t>
              </a:r>
              <a:endParaRPr lang="en-US"/>
            </a:p>
          </p:txBody>
        </p:sp>
        <p:sp>
          <p:nvSpPr>
            <p:cNvPr id="7" name="Arrow: Right 6"/>
            <p:cNvSpPr/>
            <p:nvPr/>
          </p:nvSpPr>
          <p:spPr>
            <a:xfrm>
              <a:off x="3316224" y="377952"/>
              <a:ext cx="2438400" cy="560832"/>
            </a:xfrm>
            <a:prstGeom prst="rightArrow">
              <a:avLst/>
            </a:prstGeom>
            <a:solidFill>
              <a:schemeClr val="accent1">
                <a:lumMod val="7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b="1">
                  <a:solidFill>
                    <a:schemeClr val="bg1"/>
                  </a:solidFill>
                </a:rPr>
                <a:t>CONSTRUCT</a:t>
              </a:r>
              <a:endParaRPr lang="en-US" b="1">
                <a:solidFill>
                  <a:schemeClr val="bg1"/>
                </a:solidFill>
              </a:endParaRPr>
            </a:p>
          </p:txBody>
        </p:sp>
        <p:sp>
          <p:nvSpPr>
            <p:cNvPr id="8" name="Rectangle: Rounded Corners 7"/>
            <p:cNvSpPr/>
            <p:nvPr/>
          </p:nvSpPr>
          <p:spPr>
            <a:xfrm>
              <a:off x="5998464" y="414528"/>
              <a:ext cx="3243072" cy="1048512"/>
            </a:xfrm>
            <a:prstGeom prst="round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b="1">
                  <a:solidFill>
                    <a:sysClr val="windowText" lastClr="000000"/>
                  </a:solidFill>
                </a:rPr>
                <a:t>INTERMEDIATE STATE:</a:t>
              </a:r>
            </a:p>
            <a:p>
              <a:pPr algn="ctr"/>
              <a:r>
                <a:rPr lang="en-GB">
                  <a:solidFill>
                    <a:sysClr val="windowText" lastClr="000000"/>
                  </a:solidFill>
                </a:rPr>
                <a:t>Discovered that both men are English film directors</a:t>
              </a:r>
            </a:p>
          </p:txBody>
        </p:sp>
        <p:sp>
          <p:nvSpPr>
            <p:cNvPr id="9" name="TextBox 8"/>
            <p:cNvSpPr txBox="1"/>
            <p:nvPr/>
          </p:nvSpPr>
          <p:spPr>
            <a:xfrm>
              <a:off x="3072384" y="853285"/>
              <a:ext cx="2926080" cy="646331"/>
            </a:xfrm>
            <a:prstGeom prst="rect">
              <a:avLst/>
            </a:prstGeom>
            <a:noFill/>
          </p:spPr>
          <p:txBody>
            <a:bodyPr wrap="square" rtlCol="0">
              <a:spAutoFit/>
            </a:bodyPr>
            <a:lstStyle/>
            <a:p>
              <a:r>
                <a:rPr lang="en-GB">
                  <a:solidFill>
                    <a:srgbClr val="0070C0"/>
                  </a:solidFill>
                </a:rPr>
                <a:t>Researching who 'Carol Reed' and 'Basil </a:t>
              </a:r>
              <a:r>
                <a:rPr lang="en-GB" err="1">
                  <a:solidFill>
                    <a:srgbClr val="0070C0"/>
                  </a:solidFill>
                </a:rPr>
                <a:t>Dearden</a:t>
              </a:r>
              <a:r>
                <a:rPr lang="en-GB">
                  <a:solidFill>
                    <a:srgbClr val="0070C0"/>
                  </a:solidFill>
                </a:rPr>
                <a:t>' are.</a:t>
              </a:r>
              <a:endParaRPr lang="en-US">
                <a:solidFill>
                  <a:srgbClr val="0070C0"/>
                </a:solidFill>
              </a:endParaRPr>
            </a:p>
          </p:txBody>
        </p:sp>
        <p:sp>
          <p:nvSpPr>
            <p:cNvPr id="10" name="Arrow: Right 9"/>
            <p:cNvSpPr/>
            <p:nvPr/>
          </p:nvSpPr>
          <p:spPr>
            <a:xfrm rot="5400000">
              <a:off x="8747760" y="921913"/>
              <a:ext cx="1548384" cy="560832"/>
            </a:xfrm>
            <a:prstGeom prst="rightArrow">
              <a:avLst/>
            </a:prstGeom>
            <a:solidFill>
              <a:schemeClr val="accent1">
                <a:lumMod val="7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b="1">
                  <a:solidFill>
                    <a:schemeClr val="bg1"/>
                  </a:solidFill>
                </a:rPr>
                <a:t>CONSTRUCT</a:t>
              </a:r>
              <a:endParaRPr lang="en-US" b="1">
                <a:solidFill>
                  <a:schemeClr val="bg1"/>
                </a:solidFill>
              </a:endParaRPr>
            </a:p>
          </p:txBody>
        </p:sp>
        <p:sp>
          <p:nvSpPr>
            <p:cNvPr id="11" name="TextBox 10"/>
            <p:cNvSpPr txBox="1"/>
            <p:nvPr/>
          </p:nvSpPr>
          <p:spPr>
            <a:xfrm>
              <a:off x="9692640" y="621792"/>
              <a:ext cx="2353056" cy="923330"/>
            </a:xfrm>
            <a:prstGeom prst="rect">
              <a:avLst/>
            </a:prstGeom>
            <a:noFill/>
          </p:spPr>
          <p:txBody>
            <a:bodyPr wrap="square" rtlCol="0">
              <a:spAutoFit/>
            </a:bodyPr>
            <a:lstStyle/>
            <a:p>
              <a:r>
                <a:rPr lang="en-GB">
                  <a:solidFill>
                    <a:srgbClr val="0070C0"/>
                  </a:solidFill>
                </a:rPr>
                <a:t>Using online tool to find the exact relation between the two.</a:t>
              </a:r>
              <a:endParaRPr lang="en-US">
                <a:solidFill>
                  <a:srgbClr val="0070C0"/>
                </a:solidFill>
              </a:endParaRPr>
            </a:p>
          </p:txBody>
        </p:sp>
        <p:sp>
          <p:nvSpPr>
            <p:cNvPr id="12" name="Rectangle: Rounded Corners 11"/>
            <p:cNvSpPr/>
            <p:nvPr/>
          </p:nvSpPr>
          <p:spPr>
            <a:xfrm>
              <a:off x="7900416" y="1976521"/>
              <a:ext cx="3243072" cy="1048512"/>
            </a:xfrm>
            <a:prstGeom prst="round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b="1">
                  <a:solidFill>
                    <a:sysClr val="windowText" lastClr="000000"/>
                  </a:solidFill>
                </a:rPr>
                <a:t>INTERMEDIATE STATE:</a:t>
              </a:r>
            </a:p>
            <a:p>
              <a:pPr algn="ctr"/>
              <a:r>
                <a:rPr lang="en-GB">
                  <a:solidFill>
                    <a:sysClr val="windowText" lastClr="000000"/>
                  </a:solidFill>
                </a:rPr>
                <a:t>Discovered that both men are BAFTA Award winners for Best British Film</a:t>
              </a:r>
            </a:p>
          </p:txBody>
        </p:sp>
        <p:sp>
          <p:nvSpPr>
            <p:cNvPr id="13" name="Arrow: Right 12"/>
            <p:cNvSpPr/>
            <p:nvPr/>
          </p:nvSpPr>
          <p:spPr>
            <a:xfrm flipH="1">
              <a:off x="5583936" y="1894439"/>
              <a:ext cx="2218944" cy="560832"/>
            </a:xfrm>
            <a:prstGeom prst="rightArrow">
              <a:avLst/>
            </a:prstGeom>
            <a:solidFill>
              <a:schemeClr val="accent1">
                <a:lumMod val="7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b="1">
                  <a:solidFill>
                    <a:schemeClr val="bg1"/>
                  </a:solidFill>
                </a:rPr>
                <a:t>CONSTRUCT</a:t>
              </a:r>
              <a:endParaRPr lang="en-US" b="1">
                <a:solidFill>
                  <a:schemeClr val="bg1"/>
                </a:solidFill>
              </a:endParaRPr>
            </a:p>
          </p:txBody>
        </p:sp>
        <p:sp>
          <p:nvSpPr>
            <p:cNvPr id="14" name="TextBox 13"/>
            <p:cNvSpPr txBox="1"/>
            <p:nvPr/>
          </p:nvSpPr>
          <p:spPr>
            <a:xfrm>
              <a:off x="5590032" y="2357735"/>
              <a:ext cx="2310384" cy="646331"/>
            </a:xfrm>
            <a:prstGeom prst="rect">
              <a:avLst/>
            </a:prstGeom>
            <a:noFill/>
          </p:spPr>
          <p:txBody>
            <a:bodyPr wrap="square" rtlCol="0">
              <a:spAutoFit/>
            </a:bodyPr>
            <a:lstStyle/>
            <a:p>
              <a:r>
                <a:rPr lang="en-GB">
                  <a:solidFill>
                    <a:srgbClr val="0070C0"/>
                  </a:solidFill>
                </a:rPr>
                <a:t>Exploring the pattern relating them.</a:t>
              </a:r>
              <a:endParaRPr lang="en-US">
                <a:solidFill>
                  <a:srgbClr val="0070C0"/>
                </a:solidFill>
              </a:endParaRPr>
            </a:p>
          </p:txBody>
        </p:sp>
        <p:sp>
          <p:nvSpPr>
            <p:cNvPr id="15" name="Rectangle: Rounded Corners 14"/>
            <p:cNvSpPr/>
            <p:nvPr/>
          </p:nvSpPr>
          <p:spPr>
            <a:xfrm>
              <a:off x="2289048" y="1930860"/>
              <a:ext cx="3243072" cy="1389888"/>
            </a:xfrm>
            <a:prstGeom prst="round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b="1">
                  <a:solidFill>
                    <a:sysClr val="windowText" lastClr="000000"/>
                  </a:solidFill>
                </a:rPr>
                <a:t>INTERMEDIATE STATE:</a:t>
              </a:r>
            </a:p>
            <a:p>
              <a:pPr algn="ctr"/>
              <a:r>
                <a:rPr lang="en-GB">
                  <a:solidFill>
                    <a:sysClr val="windowText" lastClr="000000"/>
                  </a:solidFill>
                </a:rPr>
                <a:t>Discovered that Carrol Reed appears 3 times consecutively, then Basil </a:t>
              </a:r>
              <a:r>
                <a:rPr lang="en-GB" err="1">
                  <a:solidFill>
                    <a:sysClr val="windowText" lastClr="000000"/>
                  </a:solidFill>
                </a:rPr>
                <a:t>Dearden</a:t>
              </a:r>
              <a:r>
                <a:rPr lang="en-GB">
                  <a:solidFill>
                    <a:sysClr val="windowText" lastClr="000000"/>
                  </a:solidFill>
                </a:rPr>
                <a:t> and then ‘Charles Crichton’</a:t>
              </a:r>
            </a:p>
          </p:txBody>
        </p:sp>
        <p:sp>
          <p:nvSpPr>
            <p:cNvPr id="16" name="Arrow: Right 15"/>
            <p:cNvSpPr/>
            <p:nvPr/>
          </p:nvSpPr>
          <p:spPr>
            <a:xfrm rot="5400000">
              <a:off x="1073682" y="2579298"/>
              <a:ext cx="1857708" cy="560832"/>
            </a:xfrm>
            <a:prstGeom prst="rightArrow">
              <a:avLst/>
            </a:prstGeom>
            <a:solidFill>
              <a:schemeClr val="accent1">
                <a:lumMod val="7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b="1">
                  <a:solidFill>
                    <a:schemeClr val="bg1"/>
                  </a:solidFill>
                </a:rPr>
                <a:t>CONSTRUCT</a:t>
              </a:r>
              <a:endParaRPr lang="en-US" b="1">
                <a:solidFill>
                  <a:schemeClr val="bg1"/>
                </a:solidFill>
              </a:endParaRPr>
            </a:p>
          </p:txBody>
        </p:sp>
        <p:sp>
          <p:nvSpPr>
            <p:cNvPr id="17" name="TextBox 16"/>
            <p:cNvSpPr txBox="1"/>
            <p:nvPr/>
          </p:nvSpPr>
          <p:spPr>
            <a:xfrm>
              <a:off x="158496" y="2080736"/>
              <a:ext cx="1758696" cy="923330"/>
            </a:xfrm>
            <a:prstGeom prst="rect">
              <a:avLst/>
            </a:prstGeom>
            <a:noFill/>
          </p:spPr>
          <p:txBody>
            <a:bodyPr wrap="square" rtlCol="0">
              <a:spAutoFit/>
            </a:bodyPr>
            <a:lstStyle/>
            <a:p>
              <a:pPr algn="r"/>
              <a:r>
                <a:rPr lang="en-GB">
                  <a:solidFill>
                    <a:srgbClr val="0070C0"/>
                  </a:solidFill>
                </a:rPr>
                <a:t>Finding a numeric value for his name.</a:t>
              </a:r>
              <a:endParaRPr lang="en-US">
                <a:solidFill>
                  <a:srgbClr val="0070C0"/>
                </a:solidFill>
              </a:endParaRPr>
            </a:p>
          </p:txBody>
        </p:sp>
        <p:sp>
          <p:nvSpPr>
            <p:cNvPr id="18" name="Rectangle: Rounded Corners 17"/>
            <p:cNvSpPr/>
            <p:nvPr/>
          </p:nvSpPr>
          <p:spPr>
            <a:xfrm>
              <a:off x="1411224" y="3788568"/>
              <a:ext cx="2697480" cy="832200"/>
            </a:xfrm>
            <a:prstGeom prst="round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b="1">
                  <a:solidFill>
                    <a:sysClr val="windowText" lastClr="000000"/>
                  </a:solidFill>
                </a:rPr>
                <a:t>INTERMEDIATE STATE:</a:t>
              </a:r>
            </a:p>
            <a:p>
              <a:pPr algn="ctr"/>
              <a:r>
                <a:rPr lang="en-GB">
                  <a:solidFill>
                    <a:sysClr val="windowText" lastClr="000000"/>
                  </a:solidFill>
                </a:rPr>
                <a:t>Discovered a value of 156</a:t>
              </a:r>
            </a:p>
          </p:txBody>
        </p:sp>
        <p:sp>
          <p:nvSpPr>
            <p:cNvPr id="19" name="Arrow: Right 18"/>
            <p:cNvSpPr/>
            <p:nvPr/>
          </p:nvSpPr>
          <p:spPr>
            <a:xfrm>
              <a:off x="4312920" y="3675578"/>
              <a:ext cx="2438400" cy="560832"/>
            </a:xfrm>
            <a:prstGeom prst="rightArrow">
              <a:avLst/>
            </a:prstGeom>
            <a:solidFill>
              <a:schemeClr val="accent1">
                <a:lumMod val="7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b="1">
                  <a:solidFill>
                    <a:schemeClr val="bg1"/>
                  </a:solidFill>
                </a:rPr>
                <a:t>CONSTRUCT</a:t>
              </a:r>
              <a:endParaRPr lang="en-US" b="1">
                <a:solidFill>
                  <a:schemeClr val="bg1"/>
                </a:solidFill>
              </a:endParaRPr>
            </a:p>
          </p:txBody>
        </p:sp>
        <p:sp>
          <p:nvSpPr>
            <p:cNvPr id="20" name="TextBox 19"/>
            <p:cNvSpPr txBox="1"/>
            <p:nvPr/>
          </p:nvSpPr>
          <p:spPr>
            <a:xfrm>
              <a:off x="4279392" y="4171723"/>
              <a:ext cx="2926080" cy="369332"/>
            </a:xfrm>
            <a:prstGeom prst="rect">
              <a:avLst/>
            </a:prstGeom>
            <a:noFill/>
          </p:spPr>
          <p:txBody>
            <a:bodyPr wrap="square" rtlCol="0">
              <a:spAutoFit/>
            </a:bodyPr>
            <a:lstStyle/>
            <a:p>
              <a:r>
                <a:rPr lang="en-GB">
                  <a:solidFill>
                    <a:srgbClr val="0070C0"/>
                  </a:solidFill>
                </a:rPr>
                <a:t>Calculating 156 mod 35</a:t>
              </a:r>
              <a:endParaRPr lang="en-US">
                <a:solidFill>
                  <a:srgbClr val="0070C0"/>
                </a:solidFill>
              </a:endParaRPr>
            </a:p>
          </p:txBody>
        </p:sp>
        <p:sp>
          <p:nvSpPr>
            <p:cNvPr id="21" name="Rectangle: Rounded Corners 20"/>
            <p:cNvSpPr/>
            <p:nvPr/>
          </p:nvSpPr>
          <p:spPr>
            <a:xfrm>
              <a:off x="9147048" y="3524905"/>
              <a:ext cx="1310640" cy="1048512"/>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3600" b="1"/>
                <a:t>16</a:t>
              </a:r>
              <a:endParaRPr lang="en-US" sz="3600" b="1"/>
            </a:p>
          </p:txBody>
        </p:sp>
      </p:grpSp>
    </p:spTree>
    <p:extLst>
      <p:ext uri="{BB962C8B-B14F-4D97-AF65-F5344CB8AC3E}">
        <p14:creationId xmlns:p14="http://schemas.microsoft.com/office/powerpoint/2010/main" val="222813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Task One – </a:t>
            </a:r>
            <a:r>
              <a:rPr lang="en-GB" sz="4000"/>
              <a:t>Finding and Interpreting the code</a:t>
            </a:r>
            <a:endParaRPr lang="en-GB"/>
          </a:p>
        </p:txBody>
      </p:sp>
      <p:sp>
        <p:nvSpPr>
          <p:cNvPr id="3" name="Content Placeholder 2"/>
          <p:cNvSpPr>
            <a:spLocks noGrp="1"/>
          </p:cNvSpPr>
          <p:nvPr>
            <p:ph idx="1"/>
          </p:nvPr>
        </p:nvSpPr>
        <p:spPr/>
        <p:txBody>
          <a:bodyPr vert="horz" lIns="0" tIns="45720" rIns="0" bIns="45720" rtlCol="0" anchor="t">
            <a:normAutofit/>
          </a:bodyPr>
          <a:lstStyle/>
          <a:p>
            <a:r>
              <a:rPr lang="en-GB"/>
              <a:t>Clue Five</a:t>
            </a:r>
          </a:p>
          <a:p>
            <a:pPr marL="0" indent="0">
              <a:buNone/>
            </a:pPr>
            <a:r>
              <a:rPr lang="en-GB"/>
              <a:t> This is the first clue we started on and got an answer for.</a:t>
            </a:r>
          </a:p>
          <a:p>
            <a:pPr lvl="1">
              <a:buFont typeface="Wingdings" panose="05000000000000000000" pitchFamily="2" charset="2"/>
              <a:buChar char="§"/>
            </a:pPr>
            <a:r>
              <a:rPr lang="en-GB" sz="2000" err="1"/>
              <a:t>József</a:t>
            </a:r>
            <a:r>
              <a:rPr lang="en-GB" sz="2000"/>
              <a:t> Mindszenty</a:t>
            </a:r>
          </a:p>
          <a:p>
            <a:pPr lvl="1">
              <a:buFont typeface="Wingdings" panose="05000000000000000000" pitchFamily="2" charset="2"/>
              <a:buChar char="§"/>
            </a:pPr>
            <a:r>
              <a:rPr lang="en-GB" sz="2000"/>
              <a:t>Death 6</a:t>
            </a:r>
            <a:r>
              <a:rPr lang="en-GB" sz="2000" baseline="30000"/>
              <a:t>th</a:t>
            </a:r>
            <a:r>
              <a:rPr lang="en-GB" sz="2000"/>
              <a:t> May 1974</a:t>
            </a:r>
          </a:p>
          <a:p>
            <a:pPr lvl="1">
              <a:buFont typeface="Wingdings" panose="05000000000000000000" pitchFamily="2" charset="2"/>
              <a:buChar char="§"/>
            </a:pPr>
            <a:r>
              <a:rPr lang="en-GB" sz="2000"/>
              <a:t>Hungary/Austrian connections</a:t>
            </a:r>
          </a:p>
          <a:p>
            <a:pPr lvl="1">
              <a:buFont typeface="Wingdings" panose="05000000000000000000" pitchFamily="2" charset="2"/>
              <a:buChar char="§"/>
            </a:pPr>
            <a:r>
              <a:rPr lang="en-GB" sz="2000"/>
              <a:t>Gravestone shows death in 1975 – irregularity</a:t>
            </a:r>
          </a:p>
          <a:p>
            <a:pPr lvl="1">
              <a:buFont typeface="Wingdings" panose="05000000000000000000" pitchFamily="2" charset="2"/>
              <a:buChar char="§"/>
            </a:pPr>
            <a:r>
              <a:rPr lang="en-GB" sz="2000"/>
              <a:t>Exiled from Hungary</a:t>
            </a:r>
          </a:p>
          <a:p>
            <a:pPr lvl="1">
              <a:buFont typeface="Wingdings" panose="05000000000000000000" pitchFamily="2" charset="2"/>
              <a:buChar char="§"/>
            </a:pPr>
            <a:r>
              <a:rPr lang="en-GB" sz="2000"/>
              <a:t>Died in Vienna, Austria</a:t>
            </a:r>
          </a:p>
          <a:p>
            <a:pPr lvl="1">
              <a:buFont typeface="Wingdings" panose="05000000000000000000" pitchFamily="2" charset="2"/>
              <a:buChar char="§"/>
            </a:pPr>
            <a:r>
              <a:rPr lang="en-GB" sz="2000"/>
              <a:t>Original buried in Mariazelle Etzel</a:t>
            </a:r>
          </a:p>
          <a:p>
            <a:pPr lvl="1">
              <a:buFont typeface="Wingdings" panose="05000000000000000000" pitchFamily="2" charset="2"/>
              <a:buChar char="§"/>
            </a:pPr>
            <a:r>
              <a:rPr lang="en-GB" sz="2000"/>
              <a:t>Reburied in Hungary in 1990</a:t>
            </a:r>
          </a:p>
          <a:p>
            <a:pPr lvl="1">
              <a:buFont typeface="Wingdings" panose="05000000000000000000" pitchFamily="2" charset="2"/>
              <a:buChar char="§"/>
            </a:pPr>
            <a:r>
              <a:rPr lang="en-GB" sz="2000"/>
              <a:t>1990 – 1975 =15… 15 + 11 = 26</a:t>
            </a:r>
          </a:p>
          <a:p>
            <a:pPr lvl="1">
              <a:buFont typeface="Wingdings" panose="05000000000000000000" pitchFamily="2" charset="2"/>
              <a:buChar char="§"/>
            </a:pPr>
            <a:endParaRPr lang="en-GB" sz="2000"/>
          </a:p>
          <a:p>
            <a:pPr lvl="1">
              <a:buFont typeface="Wingdings" panose="05000000000000000000" pitchFamily="2" charset="2"/>
              <a:buChar char="§"/>
            </a:pPr>
            <a:endParaRPr lang="en-GB" sz="2000"/>
          </a:p>
          <a:p>
            <a:pPr lvl="1">
              <a:buFont typeface="Wingdings" panose="05000000000000000000" pitchFamily="2" charset="2"/>
              <a:buChar char="§"/>
            </a:pPr>
            <a:endParaRPr lang="en-GB"/>
          </a:p>
        </p:txBody>
      </p:sp>
      <p:pic>
        <p:nvPicPr>
          <p:cNvPr id="1026" name="Picture 2" descr="https://i.gyazo.com/0ace9634ddbe17bd6c2ce47639a9a4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733" y="1845734"/>
            <a:ext cx="3576888" cy="43812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ammer and sick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540" y="3160295"/>
            <a:ext cx="1508180" cy="1508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2/2a/J%C3%B3zsef_Mindszenty-grav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842" y="4776849"/>
            <a:ext cx="1933576" cy="145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525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1726</Words>
  <Application>Microsoft Office PowerPoint</Application>
  <PresentationFormat>Widescreen</PresentationFormat>
  <Paragraphs>232</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Retrospect</vt:lpstr>
      <vt:lpstr>Problem Solving</vt:lpstr>
      <vt:lpstr>Task One – Finding and Interpreting the code</vt:lpstr>
      <vt:lpstr>Task One – Finding and Interpreting the code</vt:lpstr>
      <vt:lpstr>Task One – Finding and Interpreting the code</vt:lpstr>
      <vt:lpstr>Task One – Finding and Interpreting the code</vt:lpstr>
      <vt:lpstr>Task One – Finding and Interpreting the code</vt:lpstr>
      <vt:lpstr>Task One – Finding and Interpreting the code</vt:lpstr>
      <vt:lpstr>Task One – Finding and Interpreting the code</vt:lpstr>
      <vt:lpstr>Task One – Finding and Interpreting the code</vt:lpstr>
      <vt:lpstr>PowerPoint Presentation</vt:lpstr>
      <vt:lpstr>Task One – Finding and Interpreting the code</vt:lpstr>
      <vt:lpstr>Task One – Finding and Interpreting the code</vt:lpstr>
      <vt:lpstr>Task One – Stage 2 Interpreting the code</vt:lpstr>
      <vt:lpstr>Task One – Stage 2 Interpreting the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cp:lastModifiedBy>Ryan Roy Impey</cp:lastModifiedBy>
  <cp:revision>14</cp:revision>
  <dcterms:modified xsi:type="dcterms:W3CDTF">2016-12-13T02:41:51Z</dcterms:modified>
</cp:coreProperties>
</file>