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3434000" cy="32918400"/>
  <p:notesSz cx="9296400" cy="6881813"/>
  <p:defaultTextStyle>
    <a:defPPr>
      <a:defRPr lang="en-US"/>
    </a:defPPr>
    <a:lvl1pPr algn="ctr" rtl="0" fontAlgn="base">
      <a:spcBef>
        <a:spcPct val="0"/>
      </a:spcBef>
      <a:spcAft>
        <a:spcPct val="0"/>
      </a:spcAft>
      <a:defRPr sz="8600" kern="1200">
        <a:solidFill>
          <a:schemeClr val="tx2"/>
        </a:solidFill>
        <a:latin typeface="Tahoma" pitchFamily="34" charset="0"/>
        <a:ea typeface="+mn-ea"/>
        <a:cs typeface="Arial" charset="0"/>
      </a:defRPr>
    </a:lvl1pPr>
    <a:lvl2pPr marL="462497" algn="ctr" rtl="0" fontAlgn="base">
      <a:spcBef>
        <a:spcPct val="0"/>
      </a:spcBef>
      <a:spcAft>
        <a:spcPct val="0"/>
      </a:spcAft>
      <a:defRPr sz="8600" kern="1200">
        <a:solidFill>
          <a:schemeClr val="tx2"/>
        </a:solidFill>
        <a:latin typeface="Tahoma" pitchFamily="34" charset="0"/>
        <a:ea typeface="+mn-ea"/>
        <a:cs typeface="Arial" charset="0"/>
      </a:defRPr>
    </a:lvl2pPr>
    <a:lvl3pPr marL="924988" algn="ctr" rtl="0" fontAlgn="base">
      <a:spcBef>
        <a:spcPct val="0"/>
      </a:spcBef>
      <a:spcAft>
        <a:spcPct val="0"/>
      </a:spcAft>
      <a:defRPr sz="8600" kern="1200">
        <a:solidFill>
          <a:schemeClr val="tx2"/>
        </a:solidFill>
        <a:latin typeface="Tahoma" pitchFamily="34" charset="0"/>
        <a:ea typeface="+mn-ea"/>
        <a:cs typeface="Arial" charset="0"/>
      </a:defRPr>
    </a:lvl3pPr>
    <a:lvl4pPr marL="1387485" algn="ctr" rtl="0" fontAlgn="base">
      <a:spcBef>
        <a:spcPct val="0"/>
      </a:spcBef>
      <a:spcAft>
        <a:spcPct val="0"/>
      </a:spcAft>
      <a:defRPr sz="8600" kern="1200">
        <a:solidFill>
          <a:schemeClr val="tx2"/>
        </a:solidFill>
        <a:latin typeface="Tahoma" pitchFamily="34" charset="0"/>
        <a:ea typeface="+mn-ea"/>
        <a:cs typeface="Arial" charset="0"/>
      </a:defRPr>
    </a:lvl4pPr>
    <a:lvl5pPr marL="1849982" algn="ctr" rtl="0" fontAlgn="base">
      <a:spcBef>
        <a:spcPct val="0"/>
      </a:spcBef>
      <a:spcAft>
        <a:spcPct val="0"/>
      </a:spcAft>
      <a:defRPr sz="8600" kern="1200">
        <a:solidFill>
          <a:schemeClr val="tx2"/>
        </a:solidFill>
        <a:latin typeface="Tahoma" pitchFamily="34" charset="0"/>
        <a:ea typeface="+mn-ea"/>
        <a:cs typeface="Arial" charset="0"/>
      </a:defRPr>
    </a:lvl5pPr>
    <a:lvl6pPr marL="2312478" algn="l" defTabSz="924988" rtl="0" eaLnBrk="1" latinLnBrk="0" hangingPunct="1">
      <a:defRPr sz="8600" kern="1200">
        <a:solidFill>
          <a:schemeClr val="tx2"/>
        </a:solidFill>
        <a:latin typeface="Tahoma" pitchFamily="34" charset="0"/>
        <a:ea typeface="+mn-ea"/>
        <a:cs typeface="Arial" charset="0"/>
      </a:defRPr>
    </a:lvl6pPr>
    <a:lvl7pPr marL="2774970" algn="l" defTabSz="924988" rtl="0" eaLnBrk="1" latinLnBrk="0" hangingPunct="1">
      <a:defRPr sz="8600" kern="1200">
        <a:solidFill>
          <a:schemeClr val="tx2"/>
        </a:solidFill>
        <a:latin typeface="Tahoma" pitchFamily="34" charset="0"/>
        <a:ea typeface="+mn-ea"/>
        <a:cs typeface="Arial" charset="0"/>
      </a:defRPr>
    </a:lvl7pPr>
    <a:lvl8pPr marL="3237466" algn="l" defTabSz="924988" rtl="0" eaLnBrk="1" latinLnBrk="0" hangingPunct="1">
      <a:defRPr sz="8600" kern="1200">
        <a:solidFill>
          <a:schemeClr val="tx2"/>
        </a:solidFill>
        <a:latin typeface="Tahoma" pitchFamily="34" charset="0"/>
        <a:ea typeface="+mn-ea"/>
        <a:cs typeface="Arial" charset="0"/>
      </a:defRPr>
    </a:lvl8pPr>
    <a:lvl9pPr marL="3699963" algn="l" defTabSz="924988" rtl="0" eaLnBrk="1" latinLnBrk="0" hangingPunct="1">
      <a:defRPr sz="8600" kern="1200">
        <a:solidFill>
          <a:schemeClr val="tx2"/>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B2460A"/>
    <a:srgbClr val="FF3300"/>
    <a:srgbClr val="FF6600"/>
    <a:srgbClr val="FF9966"/>
    <a:srgbClr val="FFFFFF"/>
    <a:srgbClr val="B31B34"/>
    <a:srgbClr val="BEB7E7"/>
    <a:srgbClr val="99FF99"/>
    <a:srgbClr val="FFF1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086" autoAdjust="0"/>
    <p:restoredTop sz="99825" autoAdjust="0"/>
  </p:normalViewPr>
  <p:slideViewPr>
    <p:cSldViewPr snapToGrid="0">
      <p:cViewPr>
        <p:scale>
          <a:sx n="30" d="100"/>
          <a:sy n="30" d="100"/>
        </p:scale>
        <p:origin x="822" y="2820"/>
      </p:cViewPr>
      <p:guideLst>
        <p:guide orient="horz" pos="8104"/>
        <p:guide pos="208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2"/>
    </p:cViewPr>
  </p:sorterViewPr>
  <p:notesViewPr>
    <p:cSldViewPr snapToGrid="0">
      <p:cViewPr varScale="1">
        <p:scale>
          <a:sx n="131" d="100"/>
          <a:sy n="131" d="100"/>
        </p:scale>
        <p:origin x="-342" y="-90"/>
      </p:cViewPr>
      <p:guideLst>
        <p:guide orient="horz" pos="2167"/>
        <p:guide pos="292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2400"/>
              <a:t>Fitted Radii after removal</a:t>
            </a:r>
            <a:r>
              <a:rPr lang="en-US" sz="2400" baseline="0"/>
              <a:t> of outliers</a:t>
            </a:r>
            <a:endParaRPr lang="en-US" sz="2400"/>
          </a:p>
        </c:rich>
      </c:tx>
      <c:layout/>
      <c:overlay val="0"/>
    </c:title>
    <c:autoTitleDeleted val="0"/>
    <c:plotArea>
      <c:layout/>
      <c:scatterChart>
        <c:scatterStyle val="lineMarker"/>
        <c:varyColors val="0"/>
        <c:ser>
          <c:idx val="0"/>
          <c:order val="0"/>
          <c:tx>
            <c:v>Z-axis</c:v>
          </c:tx>
          <c:spPr>
            <a:ln w="28575">
              <a:noFill/>
            </a:ln>
          </c:spPr>
          <c:xVal>
            <c:numRef>
              <c:f>Sheet3!$B$2:$AK$2</c:f>
              <c:numCache>
                <c:formatCode>General</c:formatCode>
                <c:ptCount val="36"/>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numCache>
            </c:numRef>
          </c:xVal>
          <c:yVal>
            <c:numRef>
              <c:f>Sheet3!$B$3:$AK$3</c:f>
              <c:numCache>
                <c:formatCode>General</c:formatCode>
                <c:ptCount val="36"/>
                <c:pt idx="0">
                  <c:v>0.150001175093191</c:v>
                </c:pt>
                <c:pt idx="1">
                  <c:v>0.15000127211630701</c:v>
                </c:pt>
                <c:pt idx="2">
                  <c:v>0.149959403962757</c:v>
                </c:pt>
                <c:pt idx="3">
                  <c:v>0.149990948388082</c:v>
                </c:pt>
                <c:pt idx="4">
                  <c:v>0.15000962405165399</c:v>
                </c:pt>
                <c:pt idx="5">
                  <c:v>0.149985139636233</c:v>
                </c:pt>
                <c:pt idx="6">
                  <c:v>0.149998001568032</c:v>
                </c:pt>
                <c:pt idx="7">
                  <c:v>0.150021468502719</c:v>
                </c:pt>
                <c:pt idx="8">
                  <c:v>0.14994675489596301</c:v>
                </c:pt>
                <c:pt idx="9">
                  <c:v>0.149996031743623</c:v>
                </c:pt>
                <c:pt idx="10">
                  <c:v>0.14998230459053599</c:v>
                </c:pt>
                <c:pt idx="11">
                  <c:v>0.15002340232307401</c:v>
                </c:pt>
                <c:pt idx="12">
                  <c:v>0.15001066312540401</c:v>
                </c:pt>
                <c:pt idx="13">
                  <c:v>0.150049555241657</c:v>
                </c:pt>
                <c:pt idx="14">
                  <c:v>0.15001225778449201</c:v>
                </c:pt>
                <c:pt idx="15">
                  <c:v>0.149997084219294</c:v>
                </c:pt>
                <c:pt idx="16">
                  <c:v>0.14996908011381099</c:v>
                </c:pt>
                <c:pt idx="17">
                  <c:v>0.15000404656532701</c:v>
                </c:pt>
                <c:pt idx="18">
                  <c:v>0.14995311269558501</c:v>
                </c:pt>
                <c:pt idx="19">
                  <c:v>0.15000377871843701</c:v>
                </c:pt>
                <c:pt idx="20">
                  <c:v>0.14997527018368301</c:v>
                </c:pt>
                <c:pt idx="21">
                  <c:v>0.150000615991567</c:v>
                </c:pt>
                <c:pt idx="22">
                  <c:v>0.15001389359497599</c:v>
                </c:pt>
                <c:pt idx="23">
                  <c:v>0.15004954297112699</c:v>
                </c:pt>
                <c:pt idx="24">
                  <c:v>0.15000559307689501</c:v>
                </c:pt>
                <c:pt idx="25">
                  <c:v>0.15003274224535801</c:v>
                </c:pt>
                <c:pt idx="26">
                  <c:v>0.149973441055721</c:v>
                </c:pt>
                <c:pt idx="27">
                  <c:v>0.14999726933221399</c:v>
                </c:pt>
                <c:pt idx="28">
                  <c:v>0.149945456682617</c:v>
                </c:pt>
                <c:pt idx="29">
                  <c:v>0.15001745284763701</c:v>
                </c:pt>
                <c:pt idx="30">
                  <c:v>0.14999804593625901</c:v>
                </c:pt>
                <c:pt idx="31">
                  <c:v>0.14998946519510001</c:v>
                </c:pt>
                <c:pt idx="32">
                  <c:v>0.15000329007124799</c:v>
                </c:pt>
                <c:pt idx="33">
                  <c:v>0.149994651944278</c:v>
                </c:pt>
                <c:pt idx="34">
                  <c:v>0.14995880316337401</c:v>
                </c:pt>
                <c:pt idx="35">
                  <c:v>0.14999920728649099</c:v>
                </c:pt>
              </c:numCache>
            </c:numRef>
          </c:yVal>
          <c:smooth val="0"/>
        </c:ser>
        <c:ser>
          <c:idx val="1"/>
          <c:order val="1"/>
          <c:tx>
            <c:v>Y-axis</c:v>
          </c:tx>
          <c:spPr>
            <a:ln w="28575">
              <a:noFill/>
            </a:ln>
          </c:spPr>
          <c:xVal>
            <c:numRef>
              <c:f>(Sheet3!$AD$2,Sheet3!$O$2:$AB$2)</c:f>
              <c:numCache>
                <c:formatCode>General</c:formatCode>
                <c:ptCount val="15"/>
                <c:pt idx="0">
                  <c:v>145</c:v>
                </c:pt>
                <c:pt idx="1">
                  <c:v>70</c:v>
                </c:pt>
                <c:pt idx="2">
                  <c:v>75</c:v>
                </c:pt>
                <c:pt idx="3">
                  <c:v>80</c:v>
                </c:pt>
                <c:pt idx="4">
                  <c:v>85</c:v>
                </c:pt>
                <c:pt idx="5">
                  <c:v>90</c:v>
                </c:pt>
                <c:pt idx="6">
                  <c:v>95</c:v>
                </c:pt>
                <c:pt idx="7">
                  <c:v>100</c:v>
                </c:pt>
                <c:pt idx="8">
                  <c:v>105</c:v>
                </c:pt>
                <c:pt idx="9">
                  <c:v>110</c:v>
                </c:pt>
                <c:pt idx="10">
                  <c:v>115</c:v>
                </c:pt>
                <c:pt idx="11">
                  <c:v>120</c:v>
                </c:pt>
                <c:pt idx="12">
                  <c:v>125</c:v>
                </c:pt>
                <c:pt idx="13">
                  <c:v>130</c:v>
                </c:pt>
                <c:pt idx="14">
                  <c:v>135</c:v>
                </c:pt>
              </c:numCache>
            </c:numRef>
          </c:xVal>
          <c:yVal>
            <c:numRef>
              <c:f>(Sheet3!$AD$8,Sheet3!$O$8:$AB$8)</c:f>
              <c:numCache>
                <c:formatCode>General</c:formatCode>
                <c:ptCount val="15"/>
                <c:pt idx="0">
                  <c:v>0.149986376804016</c:v>
                </c:pt>
                <c:pt idx="1">
                  <c:v>0.15000241070533599</c:v>
                </c:pt>
                <c:pt idx="2">
                  <c:v>0.14999325382295201</c:v>
                </c:pt>
                <c:pt idx="3">
                  <c:v>0.15003279154317201</c:v>
                </c:pt>
                <c:pt idx="4">
                  <c:v>0.15000271748358099</c:v>
                </c:pt>
                <c:pt idx="5">
                  <c:v>0.14999312193474101</c:v>
                </c:pt>
                <c:pt idx="6">
                  <c:v>0.150001175093191</c:v>
                </c:pt>
                <c:pt idx="7">
                  <c:v>0.15001148722206201</c:v>
                </c:pt>
                <c:pt idx="8">
                  <c:v>0.14996899004436301</c:v>
                </c:pt>
                <c:pt idx="9">
                  <c:v>0.15000271582950001</c:v>
                </c:pt>
                <c:pt idx="10">
                  <c:v>0.15002426550912901</c:v>
                </c:pt>
                <c:pt idx="11">
                  <c:v>0.14998781454086599</c:v>
                </c:pt>
                <c:pt idx="12">
                  <c:v>0.14999362467329599</c:v>
                </c:pt>
                <c:pt idx="13">
                  <c:v>0.15000934952940101</c:v>
                </c:pt>
                <c:pt idx="14">
                  <c:v>0.15001897895257699</c:v>
                </c:pt>
              </c:numCache>
            </c:numRef>
          </c:yVal>
          <c:smooth val="0"/>
        </c:ser>
        <c:ser>
          <c:idx val="2"/>
          <c:order val="2"/>
          <c:tx>
            <c:v>X-axis</c:v>
          </c:tx>
          <c:spPr>
            <a:ln w="28575">
              <a:noFill/>
            </a:ln>
          </c:spPr>
          <c:xVal>
            <c:numRef>
              <c:f>(Sheet3!$H$2,Sheet3!$J$2:$AD$2,Sheet3!$AC$2,Sheet3!$H$2,Sheet3!$K$2)</c:f>
              <c:numCache>
                <c:formatCode>General</c:formatCode>
                <c:ptCount val="25"/>
                <c:pt idx="0">
                  <c:v>35</c:v>
                </c:pt>
                <c:pt idx="1">
                  <c:v>45</c:v>
                </c:pt>
                <c:pt idx="2">
                  <c:v>50</c:v>
                </c:pt>
                <c:pt idx="3">
                  <c:v>55</c:v>
                </c:pt>
                <c:pt idx="4">
                  <c:v>60</c:v>
                </c:pt>
                <c:pt idx="5">
                  <c:v>65</c:v>
                </c:pt>
                <c:pt idx="6">
                  <c:v>70</c:v>
                </c:pt>
                <c:pt idx="7">
                  <c:v>75</c:v>
                </c:pt>
                <c:pt idx="8">
                  <c:v>80</c:v>
                </c:pt>
                <c:pt idx="9">
                  <c:v>85</c:v>
                </c:pt>
                <c:pt idx="10">
                  <c:v>90</c:v>
                </c:pt>
                <c:pt idx="11">
                  <c:v>95</c:v>
                </c:pt>
                <c:pt idx="12">
                  <c:v>100</c:v>
                </c:pt>
                <c:pt idx="13">
                  <c:v>105</c:v>
                </c:pt>
                <c:pt idx="14">
                  <c:v>110</c:v>
                </c:pt>
                <c:pt idx="15">
                  <c:v>115</c:v>
                </c:pt>
                <c:pt idx="16">
                  <c:v>120</c:v>
                </c:pt>
                <c:pt idx="17">
                  <c:v>125</c:v>
                </c:pt>
                <c:pt idx="18">
                  <c:v>130</c:v>
                </c:pt>
                <c:pt idx="19">
                  <c:v>135</c:v>
                </c:pt>
                <c:pt idx="20">
                  <c:v>140</c:v>
                </c:pt>
                <c:pt idx="21">
                  <c:v>145</c:v>
                </c:pt>
                <c:pt idx="22">
                  <c:v>140</c:v>
                </c:pt>
                <c:pt idx="23">
                  <c:v>35</c:v>
                </c:pt>
                <c:pt idx="24">
                  <c:v>50</c:v>
                </c:pt>
              </c:numCache>
            </c:numRef>
          </c:xVal>
          <c:yVal>
            <c:numRef>
              <c:f>(Sheet3!$J$25,Sheet3!$L$25:$AB$25,Sheet3!$AD$25)</c:f>
              <c:numCache>
                <c:formatCode>0.00E+00</c:formatCode>
                <c:ptCount val="19"/>
                <c:pt idx="0">
                  <c:v>0.14999667326663099</c:v>
                </c:pt>
                <c:pt idx="1">
                  <c:v>0.15003003231663001</c:v>
                </c:pt>
                <c:pt idx="2">
                  <c:v>0.14999360400765199</c:v>
                </c:pt>
                <c:pt idx="3">
                  <c:v>0.149977783470915</c:v>
                </c:pt>
                <c:pt idx="4">
                  <c:v>0.14999008537918701</c:v>
                </c:pt>
                <c:pt idx="5">
                  <c:v>0.150007632471376</c:v>
                </c:pt>
                <c:pt idx="6">
                  <c:v>0.14996649308776699</c:v>
                </c:pt>
                <c:pt idx="7">
                  <c:v>0.149970933115775</c:v>
                </c:pt>
                <c:pt idx="8">
                  <c:v>0.15001773219922501</c:v>
                </c:pt>
                <c:pt idx="9">
                  <c:v>0.14995311269558501</c:v>
                </c:pt>
                <c:pt idx="10">
                  <c:v>0.15001812739938999</c:v>
                </c:pt>
                <c:pt idx="11">
                  <c:v>0.14997946818027</c:v>
                </c:pt>
                <c:pt idx="12">
                  <c:v>0.14996594447143899</c:v>
                </c:pt>
                <c:pt idx="13">
                  <c:v>0.15000755077043801</c:v>
                </c:pt>
                <c:pt idx="14">
                  <c:v>0.149985257389949</c:v>
                </c:pt>
                <c:pt idx="15">
                  <c:v>0.14997479159360799</c:v>
                </c:pt>
                <c:pt idx="16">
                  <c:v>0.150011727450309</c:v>
                </c:pt>
                <c:pt idx="17">
                  <c:v>0.150010754217793</c:v>
                </c:pt>
                <c:pt idx="18">
                  <c:v>0.14999174087880399</c:v>
                </c:pt>
              </c:numCache>
            </c:numRef>
          </c:yVal>
          <c:smooth val="0"/>
        </c:ser>
        <c:dLbls>
          <c:showLegendKey val="0"/>
          <c:showVal val="0"/>
          <c:showCatName val="0"/>
          <c:showSerName val="0"/>
          <c:showPercent val="0"/>
          <c:showBubbleSize val="0"/>
        </c:dLbls>
        <c:axId val="74710400"/>
        <c:axId val="78644736"/>
      </c:scatterChart>
      <c:valAx>
        <c:axId val="74710400"/>
        <c:scaling>
          <c:orientation val="minMax"/>
        </c:scaling>
        <c:delete val="0"/>
        <c:axPos val="b"/>
        <c:title>
          <c:tx>
            <c:rich>
              <a:bodyPr/>
              <a:lstStyle/>
              <a:p>
                <a:pPr>
                  <a:defRPr/>
                </a:pPr>
                <a:r>
                  <a:rPr lang="en-US" sz="1800"/>
                  <a:t>Angle</a:t>
                </a:r>
                <a:r>
                  <a:rPr lang="en-US" sz="1800" baseline="0"/>
                  <a:t> (degrees</a:t>
                </a:r>
                <a:r>
                  <a:rPr lang="en-US" baseline="0"/>
                  <a:t>)</a:t>
                </a:r>
                <a:endParaRPr lang="en-US"/>
              </a:p>
            </c:rich>
          </c:tx>
          <c:layout/>
          <c:overlay val="0"/>
        </c:title>
        <c:numFmt formatCode="General" sourceLinked="1"/>
        <c:majorTickMark val="none"/>
        <c:minorTickMark val="none"/>
        <c:tickLblPos val="nextTo"/>
        <c:txPr>
          <a:bodyPr/>
          <a:lstStyle/>
          <a:p>
            <a:pPr>
              <a:defRPr sz="1800"/>
            </a:pPr>
            <a:endParaRPr lang="en-US"/>
          </a:p>
        </c:txPr>
        <c:crossAx val="78644736"/>
        <c:crosses val="autoZero"/>
        <c:crossBetween val="midCat"/>
      </c:valAx>
      <c:valAx>
        <c:axId val="78644736"/>
        <c:scaling>
          <c:orientation val="minMax"/>
        </c:scaling>
        <c:delete val="0"/>
        <c:axPos val="l"/>
        <c:majorGridlines/>
        <c:title>
          <c:tx>
            <c:rich>
              <a:bodyPr/>
              <a:lstStyle/>
              <a:p>
                <a:pPr>
                  <a:defRPr sz="1800"/>
                </a:pPr>
                <a:r>
                  <a:rPr lang="en-US" sz="1800"/>
                  <a:t>Radius</a:t>
                </a:r>
                <a:r>
                  <a:rPr lang="en-US" sz="1800" baseline="0"/>
                  <a:t> (m)</a:t>
                </a:r>
                <a:endParaRPr lang="en-US" sz="1800"/>
              </a:p>
            </c:rich>
          </c:tx>
          <c:layout/>
          <c:overlay val="0"/>
        </c:title>
        <c:numFmt formatCode="General" sourceLinked="1"/>
        <c:majorTickMark val="none"/>
        <c:minorTickMark val="none"/>
        <c:tickLblPos val="nextTo"/>
        <c:txPr>
          <a:bodyPr/>
          <a:lstStyle/>
          <a:p>
            <a:pPr>
              <a:defRPr sz="1800"/>
            </a:pPr>
            <a:endParaRPr lang="en-US"/>
          </a:p>
        </c:txPr>
        <c:crossAx val="74710400"/>
        <c:crosses val="autoZero"/>
        <c:crossBetween val="midCat"/>
      </c:valAx>
    </c:plotArea>
    <c:legend>
      <c:legendPos val="r"/>
      <c:legendEntry>
        <c:idx val="0"/>
        <c:txPr>
          <a:bodyPr/>
          <a:lstStyle/>
          <a:p>
            <a:pPr>
              <a:defRPr sz="1800"/>
            </a:pPr>
            <a:endParaRPr lang="en-US"/>
          </a:p>
        </c:txPr>
      </c:legendEntry>
      <c:legendEntry>
        <c:idx val="1"/>
        <c:txPr>
          <a:bodyPr/>
          <a:lstStyle/>
          <a:p>
            <a:pPr>
              <a:defRPr sz="1800"/>
            </a:pPr>
            <a:endParaRPr lang="en-US"/>
          </a:p>
        </c:txPr>
      </c:legendEntry>
      <c:legendEntry>
        <c:idx val="2"/>
        <c:txPr>
          <a:bodyPr/>
          <a:lstStyle/>
          <a:p>
            <a:pPr>
              <a:defRPr sz="1800"/>
            </a:pPr>
            <a:endParaRPr lang="en-US"/>
          </a:p>
        </c:txPr>
      </c:legendEntry>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7171" name="Rectangle 3"/>
          <p:cNvSpPr>
            <a:spLocks noGrp="1" noChangeArrowheads="1"/>
          </p:cNvSpPr>
          <p:nvPr>
            <p:ph type="dt" sz="quarter" idx="1"/>
          </p:nvPr>
        </p:nvSpPr>
        <p:spPr bwMode="auto">
          <a:xfrm>
            <a:off x="5265739"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r" defTabSz="935038">
              <a:defRPr sz="1200">
                <a:solidFill>
                  <a:schemeClr val="tx1"/>
                </a:solidFill>
                <a:latin typeface="Arial" charset="0"/>
              </a:defRPr>
            </a:lvl1pPr>
          </a:lstStyle>
          <a:p>
            <a:endParaRPr lang="en-US" dirty="0"/>
          </a:p>
        </p:txBody>
      </p:sp>
      <p:sp>
        <p:nvSpPr>
          <p:cNvPr id="7172" name="Rectangle 4"/>
          <p:cNvSpPr>
            <a:spLocks noGrp="1" noChangeArrowheads="1"/>
          </p:cNvSpPr>
          <p:nvPr>
            <p:ph type="ftr" sz="quarter" idx="2"/>
          </p:nvPr>
        </p:nvSpPr>
        <p:spPr bwMode="auto">
          <a:xfrm>
            <a:off x="1"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7173" name="Rectangle 5"/>
          <p:cNvSpPr>
            <a:spLocks noGrp="1" noChangeArrowheads="1"/>
          </p:cNvSpPr>
          <p:nvPr>
            <p:ph type="sldNum" sz="quarter" idx="3"/>
          </p:nvPr>
        </p:nvSpPr>
        <p:spPr bwMode="auto">
          <a:xfrm>
            <a:off x="5265739"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r" defTabSz="935038">
              <a:defRPr sz="1200">
                <a:solidFill>
                  <a:schemeClr val="tx1"/>
                </a:solidFill>
                <a:latin typeface="Arial" charset="0"/>
              </a:defRPr>
            </a:lvl1pPr>
          </a:lstStyle>
          <a:p>
            <a:fld id="{2CF5FF9A-BC07-4C81-9694-3B766EEF9A67}" type="slidenum">
              <a:rPr lang="en-US"/>
              <a:pPr/>
              <a:t>‹#›</a:t>
            </a:fld>
            <a:endParaRPr lang="en-US" dirty="0"/>
          </a:p>
        </p:txBody>
      </p:sp>
    </p:spTree>
    <p:extLst>
      <p:ext uri="{BB962C8B-B14F-4D97-AF65-F5344CB8AC3E}">
        <p14:creationId xmlns:p14="http://schemas.microsoft.com/office/powerpoint/2010/main" val="3138849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5123" name="Rectangle 3"/>
          <p:cNvSpPr>
            <a:spLocks noGrp="1" noChangeArrowheads="1"/>
          </p:cNvSpPr>
          <p:nvPr>
            <p:ph type="dt" idx="1"/>
          </p:nvPr>
        </p:nvSpPr>
        <p:spPr bwMode="auto">
          <a:xfrm>
            <a:off x="5265739"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r" defTabSz="935038">
              <a:defRPr sz="1200">
                <a:solidFill>
                  <a:schemeClr val="tx1"/>
                </a:solidFill>
                <a:latin typeface="Arial" charset="0"/>
              </a:defRPr>
            </a:lvl1pPr>
          </a:lstStyle>
          <a:p>
            <a:endParaRPr lang="en-US" dirty="0"/>
          </a:p>
        </p:txBody>
      </p:sp>
      <p:sp>
        <p:nvSpPr>
          <p:cNvPr id="5124" name="Rectangle 4"/>
          <p:cNvSpPr>
            <a:spLocks noGrp="1" noRot="1" noChangeAspect="1" noChangeArrowheads="1" noTextEdit="1"/>
          </p:cNvSpPr>
          <p:nvPr>
            <p:ph type="sldImg" idx="2"/>
          </p:nvPr>
        </p:nvSpPr>
        <p:spPr bwMode="auto">
          <a:xfrm>
            <a:off x="2944813" y="515938"/>
            <a:ext cx="3406775" cy="2582862"/>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28689" y="3269485"/>
            <a:ext cx="7439025" cy="3096505"/>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1"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5127" name="Rectangle 7"/>
          <p:cNvSpPr>
            <a:spLocks noGrp="1" noChangeArrowheads="1"/>
          </p:cNvSpPr>
          <p:nvPr>
            <p:ph type="sldNum" sz="quarter" idx="5"/>
          </p:nvPr>
        </p:nvSpPr>
        <p:spPr bwMode="auto">
          <a:xfrm>
            <a:off x="5265739"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r" defTabSz="935038">
              <a:defRPr sz="1200">
                <a:solidFill>
                  <a:schemeClr val="tx1"/>
                </a:solidFill>
                <a:latin typeface="Arial" charset="0"/>
              </a:defRPr>
            </a:lvl1pPr>
          </a:lstStyle>
          <a:p>
            <a:fld id="{3DA15393-4DBB-497E-ACDC-19D4BB41E9B3}" type="slidenum">
              <a:rPr lang="en-US"/>
              <a:pPr/>
              <a:t>‹#›</a:t>
            </a:fld>
            <a:endParaRPr lang="en-US" dirty="0"/>
          </a:p>
        </p:txBody>
      </p:sp>
    </p:spTree>
    <p:extLst>
      <p:ext uri="{BB962C8B-B14F-4D97-AF65-F5344CB8AC3E}">
        <p14:creationId xmlns:p14="http://schemas.microsoft.com/office/powerpoint/2010/main" val="38063240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charset="0"/>
        <a:ea typeface="+mn-ea"/>
        <a:cs typeface="Arial" charset="0"/>
      </a:defRPr>
    </a:lvl1pPr>
    <a:lvl2pPr marL="462497" algn="l" rtl="0" fontAlgn="base">
      <a:spcBef>
        <a:spcPct val="30000"/>
      </a:spcBef>
      <a:spcAft>
        <a:spcPct val="0"/>
      </a:spcAft>
      <a:defRPr sz="1400" kern="1200">
        <a:solidFill>
          <a:schemeClr val="tx1"/>
        </a:solidFill>
        <a:latin typeface="Arial" charset="0"/>
        <a:ea typeface="+mn-ea"/>
        <a:cs typeface="Arial" charset="0"/>
      </a:defRPr>
    </a:lvl2pPr>
    <a:lvl3pPr marL="924988" algn="l" rtl="0" fontAlgn="base">
      <a:spcBef>
        <a:spcPct val="30000"/>
      </a:spcBef>
      <a:spcAft>
        <a:spcPct val="0"/>
      </a:spcAft>
      <a:defRPr sz="1400" kern="1200">
        <a:solidFill>
          <a:schemeClr val="tx1"/>
        </a:solidFill>
        <a:latin typeface="Arial" charset="0"/>
        <a:ea typeface="+mn-ea"/>
        <a:cs typeface="Arial" charset="0"/>
      </a:defRPr>
    </a:lvl3pPr>
    <a:lvl4pPr marL="1387485" algn="l" rtl="0" fontAlgn="base">
      <a:spcBef>
        <a:spcPct val="30000"/>
      </a:spcBef>
      <a:spcAft>
        <a:spcPct val="0"/>
      </a:spcAft>
      <a:defRPr sz="1400" kern="1200">
        <a:solidFill>
          <a:schemeClr val="tx1"/>
        </a:solidFill>
        <a:latin typeface="Arial" charset="0"/>
        <a:ea typeface="+mn-ea"/>
        <a:cs typeface="Arial" charset="0"/>
      </a:defRPr>
    </a:lvl4pPr>
    <a:lvl5pPr marL="1849982" algn="l" rtl="0" fontAlgn="base">
      <a:spcBef>
        <a:spcPct val="30000"/>
      </a:spcBef>
      <a:spcAft>
        <a:spcPct val="0"/>
      </a:spcAft>
      <a:defRPr sz="1400" kern="1200">
        <a:solidFill>
          <a:schemeClr val="tx1"/>
        </a:solidFill>
        <a:latin typeface="Arial" charset="0"/>
        <a:ea typeface="+mn-ea"/>
        <a:cs typeface="Arial" charset="0"/>
      </a:defRPr>
    </a:lvl5pPr>
    <a:lvl6pPr marL="2312478" algn="l" defTabSz="924988" rtl="0" eaLnBrk="1" latinLnBrk="0" hangingPunct="1">
      <a:defRPr sz="1400" kern="1200">
        <a:solidFill>
          <a:schemeClr val="tx1"/>
        </a:solidFill>
        <a:latin typeface="+mn-lt"/>
        <a:ea typeface="+mn-ea"/>
        <a:cs typeface="+mn-cs"/>
      </a:defRPr>
    </a:lvl6pPr>
    <a:lvl7pPr marL="2774970" algn="l" defTabSz="924988" rtl="0" eaLnBrk="1" latinLnBrk="0" hangingPunct="1">
      <a:defRPr sz="1400" kern="1200">
        <a:solidFill>
          <a:schemeClr val="tx1"/>
        </a:solidFill>
        <a:latin typeface="+mn-lt"/>
        <a:ea typeface="+mn-ea"/>
        <a:cs typeface="+mn-cs"/>
      </a:defRPr>
    </a:lvl7pPr>
    <a:lvl8pPr marL="3237466" algn="l" defTabSz="924988" rtl="0" eaLnBrk="1" latinLnBrk="0" hangingPunct="1">
      <a:defRPr sz="1400" kern="1200">
        <a:solidFill>
          <a:schemeClr val="tx1"/>
        </a:solidFill>
        <a:latin typeface="+mn-lt"/>
        <a:ea typeface="+mn-ea"/>
        <a:cs typeface="+mn-cs"/>
      </a:defRPr>
    </a:lvl8pPr>
    <a:lvl9pPr marL="3699963" algn="l" defTabSz="92498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2944813" y="515938"/>
            <a:ext cx="3406775" cy="2582862"/>
          </a:xfrm>
          <a:ln/>
        </p:spPr>
      </p:sp>
      <p:sp>
        <p:nvSpPr>
          <p:cNvPr id="6147" name="Rectangle 3"/>
          <p:cNvSpPr>
            <a:spLocks noGrp="1" noChangeArrowheads="1"/>
          </p:cNvSpPr>
          <p:nvPr>
            <p:ph type="body" idx="1"/>
          </p:nvPr>
        </p:nvSpPr>
        <p:spPr/>
        <p:txBody>
          <a:bodyPr/>
          <a:lstStyle/>
          <a:p>
            <a:r>
              <a:rPr lang="en-US" dirty="0" smtClean="0"/>
              <a:t>Put the two otoscopes</a:t>
            </a:r>
            <a:r>
              <a:rPr lang="en-US" baseline="0" dirty="0" smtClean="0"/>
              <a:t> together – may be put a diagram of what’s inside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7880" y="10226676"/>
            <a:ext cx="36918249" cy="7054853"/>
          </a:xfrm>
        </p:spPr>
        <p:txBody>
          <a:bodyPr/>
          <a:lstStyle/>
          <a:p>
            <a:r>
              <a:rPr lang="en-US" smtClean="0"/>
              <a:t>Click to edit Master title style</a:t>
            </a:r>
            <a:endParaRPr lang="en-US"/>
          </a:p>
        </p:txBody>
      </p:sp>
      <p:sp>
        <p:nvSpPr>
          <p:cNvPr id="3" name="Subtitle 2"/>
          <p:cNvSpPr>
            <a:spLocks noGrp="1"/>
          </p:cNvSpPr>
          <p:nvPr>
            <p:ph type="subTitle" idx="1"/>
          </p:nvPr>
        </p:nvSpPr>
        <p:spPr>
          <a:xfrm>
            <a:off x="6515753" y="18653129"/>
            <a:ext cx="30402503" cy="8413752"/>
          </a:xfrm>
        </p:spPr>
        <p:txBody>
          <a:bodyPr/>
          <a:lstStyle>
            <a:lvl1pPr marL="0" indent="0" algn="ctr">
              <a:buNone/>
              <a:defRPr/>
            </a:lvl1pPr>
            <a:lvl2pPr marL="462497" indent="0" algn="ctr">
              <a:buNone/>
              <a:defRPr/>
            </a:lvl2pPr>
            <a:lvl3pPr marL="924988" indent="0" algn="ctr">
              <a:buNone/>
              <a:defRPr/>
            </a:lvl3pPr>
            <a:lvl4pPr marL="1387485" indent="0" algn="ctr">
              <a:buNone/>
              <a:defRPr/>
            </a:lvl4pPr>
            <a:lvl5pPr marL="1849982" indent="0" algn="ctr">
              <a:buNone/>
              <a:defRPr/>
            </a:lvl5pPr>
            <a:lvl6pPr marL="2312478" indent="0" algn="ctr">
              <a:buNone/>
              <a:defRPr/>
            </a:lvl6pPr>
            <a:lvl7pPr marL="2774970" indent="0" algn="ctr">
              <a:buNone/>
              <a:defRPr/>
            </a:lvl7pPr>
            <a:lvl8pPr marL="3237466" indent="0" algn="ctr">
              <a:buNone/>
              <a:defRPr/>
            </a:lvl8pPr>
            <a:lvl9pPr marL="3699963"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E8BED70-FF84-42F5-8009-F40997D2844E}"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5E90771-6AB8-4B74-BFE7-9837322FF13A}"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90626" y="1317626"/>
            <a:ext cx="9771999"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71380" y="1317626"/>
            <a:ext cx="29163570"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B5AF69A-401B-4181-A0DE-D500F8EF952B}"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171379" y="1317626"/>
            <a:ext cx="39091251" cy="28087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2171379" y="29976763"/>
            <a:ext cx="10135251" cy="2286000"/>
          </a:xfrm>
        </p:spPr>
        <p:txBody>
          <a:bodyPr/>
          <a:lstStyle>
            <a:lvl1pPr>
              <a:defRPr/>
            </a:lvl1pPr>
          </a:lstStyle>
          <a:p>
            <a:endParaRPr lang="en-US" dirty="0"/>
          </a:p>
        </p:txBody>
      </p:sp>
      <p:sp>
        <p:nvSpPr>
          <p:cNvPr id="4" name="Footer Placeholder 3"/>
          <p:cNvSpPr>
            <a:spLocks noGrp="1"/>
          </p:cNvSpPr>
          <p:nvPr>
            <p:ph type="ftr" sz="quarter" idx="11"/>
          </p:nvPr>
        </p:nvSpPr>
        <p:spPr>
          <a:xfrm>
            <a:off x="14839629" y="29976763"/>
            <a:ext cx="13754751" cy="2286000"/>
          </a:xfrm>
        </p:spPr>
        <p:txBody>
          <a:bodyPr/>
          <a:lstStyle>
            <a:lvl1pPr>
              <a:defRPr/>
            </a:lvl1pPr>
          </a:lstStyle>
          <a:p>
            <a:endParaRPr lang="en-US" dirty="0"/>
          </a:p>
        </p:txBody>
      </p:sp>
      <p:sp>
        <p:nvSpPr>
          <p:cNvPr id="5" name="Slide Number Placeholder 4"/>
          <p:cNvSpPr>
            <a:spLocks noGrp="1"/>
          </p:cNvSpPr>
          <p:nvPr>
            <p:ph type="sldNum" sz="quarter" idx="12"/>
          </p:nvPr>
        </p:nvSpPr>
        <p:spPr>
          <a:xfrm>
            <a:off x="31127379" y="29976763"/>
            <a:ext cx="10135251" cy="2286000"/>
          </a:xfrm>
        </p:spPr>
        <p:txBody>
          <a:bodyPr/>
          <a:lstStyle>
            <a:lvl1pPr>
              <a:defRPr/>
            </a:lvl1pPr>
          </a:lstStyle>
          <a:p>
            <a:fld id="{94395730-8D71-4734-9D98-64F182FA0E21}"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0F16B26-2712-4463-93C1-B4BF58E75488}"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93" y="21153439"/>
            <a:ext cx="36918249"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31393" y="13952539"/>
            <a:ext cx="36918249" cy="7200902"/>
          </a:xfrm>
        </p:spPr>
        <p:txBody>
          <a:bodyPr anchor="b"/>
          <a:lstStyle>
            <a:lvl1pPr marL="0" indent="0">
              <a:buNone/>
              <a:defRPr sz="1900"/>
            </a:lvl1pPr>
            <a:lvl2pPr marL="462497" indent="0">
              <a:buNone/>
              <a:defRPr sz="1900"/>
            </a:lvl2pPr>
            <a:lvl3pPr marL="924988" indent="0">
              <a:buNone/>
              <a:defRPr sz="1400"/>
            </a:lvl3pPr>
            <a:lvl4pPr marL="1387485" indent="0">
              <a:buNone/>
              <a:defRPr sz="1400"/>
            </a:lvl4pPr>
            <a:lvl5pPr marL="1849982" indent="0">
              <a:buNone/>
              <a:defRPr sz="1400"/>
            </a:lvl5pPr>
            <a:lvl6pPr marL="2312478" indent="0">
              <a:buNone/>
              <a:defRPr sz="1400"/>
            </a:lvl6pPr>
            <a:lvl7pPr marL="2774970" indent="0">
              <a:buNone/>
              <a:defRPr sz="1400"/>
            </a:lvl7pPr>
            <a:lvl8pPr marL="3237466" indent="0">
              <a:buNone/>
              <a:defRPr sz="1400"/>
            </a:lvl8pPr>
            <a:lvl9pPr marL="3699963"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9D3C186-77B7-48A1-94A5-7E80FD093F0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1379" y="7680329"/>
            <a:ext cx="19467785" cy="21724939"/>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94841" y="7680329"/>
            <a:ext cx="19467785" cy="21724939"/>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DA5E7E7-88A2-4A1D-8F7B-2D6B75BCC64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1377" y="7369176"/>
            <a:ext cx="19190485" cy="3070224"/>
          </a:xfrm>
        </p:spPr>
        <p:txBody>
          <a:bodyPr anchor="b"/>
          <a:lstStyle>
            <a:lvl1pPr marL="0" indent="0">
              <a:buNone/>
              <a:defRPr sz="2400" b="1"/>
            </a:lvl1pPr>
            <a:lvl2pPr marL="462497" indent="0">
              <a:buNone/>
              <a:defRPr sz="1900" b="1"/>
            </a:lvl2pPr>
            <a:lvl3pPr marL="924988" indent="0">
              <a:buNone/>
              <a:defRPr sz="1900" b="1"/>
            </a:lvl3pPr>
            <a:lvl4pPr marL="1387485" indent="0">
              <a:buNone/>
              <a:defRPr sz="1400" b="1"/>
            </a:lvl4pPr>
            <a:lvl5pPr marL="1849982" indent="0">
              <a:buNone/>
              <a:defRPr sz="1400" b="1"/>
            </a:lvl5pPr>
            <a:lvl6pPr marL="2312478" indent="0">
              <a:buNone/>
              <a:defRPr sz="1400" b="1"/>
            </a:lvl6pPr>
            <a:lvl7pPr marL="2774970" indent="0">
              <a:buNone/>
              <a:defRPr sz="1400" b="1"/>
            </a:lvl7pPr>
            <a:lvl8pPr marL="3237466" indent="0">
              <a:buNone/>
              <a:defRPr sz="1400" b="1"/>
            </a:lvl8pPr>
            <a:lvl9pPr marL="3699963"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71377" y="10439407"/>
            <a:ext cx="19190485"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064033" y="7369176"/>
            <a:ext cx="19198593" cy="3070224"/>
          </a:xfrm>
        </p:spPr>
        <p:txBody>
          <a:bodyPr anchor="b"/>
          <a:lstStyle>
            <a:lvl1pPr marL="0" indent="0">
              <a:buNone/>
              <a:defRPr sz="2400" b="1"/>
            </a:lvl1pPr>
            <a:lvl2pPr marL="462497" indent="0">
              <a:buNone/>
              <a:defRPr sz="1900" b="1"/>
            </a:lvl2pPr>
            <a:lvl3pPr marL="924988" indent="0">
              <a:buNone/>
              <a:defRPr sz="1900" b="1"/>
            </a:lvl3pPr>
            <a:lvl4pPr marL="1387485" indent="0">
              <a:buNone/>
              <a:defRPr sz="1400" b="1"/>
            </a:lvl4pPr>
            <a:lvl5pPr marL="1849982" indent="0">
              <a:buNone/>
              <a:defRPr sz="1400" b="1"/>
            </a:lvl5pPr>
            <a:lvl6pPr marL="2312478" indent="0">
              <a:buNone/>
              <a:defRPr sz="1400" b="1"/>
            </a:lvl6pPr>
            <a:lvl7pPr marL="2774970" indent="0">
              <a:buNone/>
              <a:defRPr sz="1400" b="1"/>
            </a:lvl7pPr>
            <a:lvl8pPr marL="3237466" indent="0">
              <a:buNone/>
              <a:defRPr sz="1400" b="1"/>
            </a:lvl8pPr>
            <a:lvl9pPr marL="3699963"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064033" y="10439407"/>
            <a:ext cx="19198593"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E16E4C5-2967-4F5D-BEE9-E8D7834FFCD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8FE0111A-8EEB-450B-9E3C-124B29A937C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5DEE5B2-ADCD-4B0E-B1DB-A614B30B59D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71377" y="1311273"/>
            <a:ext cx="14289891"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981810" y="1311274"/>
            <a:ext cx="24280813" cy="28093987"/>
          </a:xfrm>
        </p:spPr>
        <p:txBody>
          <a:bodyPr/>
          <a:lstStyle>
            <a:lvl1pPr>
              <a:defRPr sz="33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71377" y="6888166"/>
            <a:ext cx="14289891" cy="22517102"/>
          </a:xfrm>
        </p:spPr>
        <p:txBody>
          <a:bodyPr/>
          <a:lstStyle>
            <a:lvl1pPr marL="0" indent="0">
              <a:buNone/>
              <a:defRPr sz="1400"/>
            </a:lvl1pPr>
            <a:lvl2pPr marL="462497" indent="0">
              <a:buNone/>
              <a:defRPr sz="1400"/>
            </a:lvl2pPr>
            <a:lvl3pPr marL="924988" indent="0">
              <a:buNone/>
              <a:defRPr sz="1000"/>
            </a:lvl3pPr>
            <a:lvl4pPr marL="1387485" indent="0">
              <a:buNone/>
              <a:defRPr sz="1000"/>
            </a:lvl4pPr>
            <a:lvl5pPr marL="1849982" indent="0">
              <a:buNone/>
              <a:defRPr sz="1000"/>
            </a:lvl5pPr>
            <a:lvl6pPr marL="2312478" indent="0">
              <a:buNone/>
              <a:defRPr sz="1000"/>
            </a:lvl6pPr>
            <a:lvl7pPr marL="2774970" indent="0">
              <a:buNone/>
              <a:defRPr sz="1000"/>
            </a:lvl7pPr>
            <a:lvl8pPr marL="3237466" indent="0">
              <a:buNone/>
              <a:defRPr sz="1000"/>
            </a:lvl8pPr>
            <a:lvl9pPr marL="369996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E81FB39-8BB4-4F71-A261-1805E9122C7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13613" y="23042563"/>
            <a:ext cx="26059749"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513613" y="2941644"/>
            <a:ext cx="26059749" cy="19750085"/>
          </a:xfrm>
        </p:spPr>
        <p:txBody>
          <a:bodyPr/>
          <a:lstStyle>
            <a:lvl1pPr marL="0" indent="0">
              <a:buNone/>
              <a:defRPr sz="3300"/>
            </a:lvl1pPr>
            <a:lvl2pPr marL="462497" indent="0">
              <a:buNone/>
              <a:defRPr sz="2900"/>
            </a:lvl2pPr>
            <a:lvl3pPr marL="924988" indent="0">
              <a:buNone/>
              <a:defRPr sz="2400"/>
            </a:lvl3pPr>
            <a:lvl4pPr marL="1387485" indent="0">
              <a:buNone/>
              <a:defRPr sz="1900"/>
            </a:lvl4pPr>
            <a:lvl5pPr marL="1849982" indent="0">
              <a:buNone/>
              <a:defRPr sz="1900"/>
            </a:lvl5pPr>
            <a:lvl6pPr marL="2312478" indent="0">
              <a:buNone/>
              <a:defRPr sz="1900"/>
            </a:lvl6pPr>
            <a:lvl7pPr marL="2774970" indent="0">
              <a:buNone/>
              <a:defRPr sz="1900"/>
            </a:lvl7pPr>
            <a:lvl8pPr marL="3237466" indent="0">
              <a:buNone/>
              <a:defRPr sz="1900"/>
            </a:lvl8pPr>
            <a:lvl9pPr marL="3699963" indent="0">
              <a:buNone/>
              <a:defRPr sz="1900"/>
            </a:lvl9pPr>
          </a:lstStyle>
          <a:p>
            <a:endParaRPr lang="en-US" dirty="0"/>
          </a:p>
        </p:txBody>
      </p:sp>
      <p:sp>
        <p:nvSpPr>
          <p:cNvPr id="4" name="Text Placeholder 3"/>
          <p:cNvSpPr>
            <a:spLocks noGrp="1"/>
          </p:cNvSpPr>
          <p:nvPr>
            <p:ph type="body" sz="half" idx="2"/>
          </p:nvPr>
        </p:nvSpPr>
        <p:spPr>
          <a:xfrm>
            <a:off x="8513613" y="25763539"/>
            <a:ext cx="26059749" cy="3862387"/>
          </a:xfrm>
        </p:spPr>
        <p:txBody>
          <a:bodyPr/>
          <a:lstStyle>
            <a:lvl1pPr marL="0" indent="0">
              <a:buNone/>
              <a:defRPr sz="1400"/>
            </a:lvl1pPr>
            <a:lvl2pPr marL="462497" indent="0">
              <a:buNone/>
              <a:defRPr sz="1400"/>
            </a:lvl2pPr>
            <a:lvl3pPr marL="924988" indent="0">
              <a:buNone/>
              <a:defRPr sz="1000"/>
            </a:lvl3pPr>
            <a:lvl4pPr marL="1387485" indent="0">
              <a:buNone/>
              <a:defRPr sz="1000"/>
            </a:lvl4pPr>
            <a:lvl5pPr marL="1849982" indent="0">
              <a:buNone/>
              <a:defRPr sz="1000"/>
            </a:lvl5pPr>
            <a:lvl6pPr marL="2312478" indent="0">
              <a:buNone/>
              <a:defRPr sz="1000"/>
            </a:lvl6pPr>
            <a:lvl7pPr marL="2774970" indent="0">
              <a:buNone/>
              <a:defRPr sz="1000"/>
            </a:lvl7pPr>
            <a:lvl8pPr marL="3237466" indent="0">
              <a:buNone/>
              <a:defRPr sz="1000"/>
            </a:lvl8pPr>
            <a:lvl9pPr marL="369996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73E3965-5EE6-4E9D-88E5-F997C46ADE54}"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71379" y="1317624"/>
            <a:ext cx="39091251" cy="5486400"/>
          </a:xfrm>
          <a:prstGeom prst="rect">
            <a:avLst/>
          </a:prstGeom>
          <a:noFill/>
          <a:ln w="9525">
            <a:noFill/>
            <a:miter lim="800000"/>
            <a:headEnd/>
            <a:tailEnd/>
          </a:ln>
          <a:effectLst/>
        </p:spPr>
        <p:txBody>
          <a:bodyPr vert="horz" wrap="square" lIns="443993" tIns="221999" rIns="443993" bIns="22199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71379" y="7680329"/>
            <a:ext cx="39091251" cy="21724939"/>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71379" y="29976763"/>
            <a:ext cx="101352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algn="l" defTabSz="4440274">
              <a:defRPr sz="6700">
                <a:solidFill>
                  <a:schemeClr val="tx1"/>
                </a:solidFill>
                <a:latin typeface="+mn-lt"/>
              </a:defRPr>
            </a:lvl1pPr>
          </a:lstStyle>
          <a:p>
            <a:endParaRPr lang="en-US" dirty="0"/>
          </a:p>
        </p:txBody>
      </p:sp>
      <p:sp>
        <p:nvSpPr>
          <p:cNvPr id="1029" name="Rectangle 5"/>
          <p:cNvSpPr>
            <a:spLocks noGrp="1" noChangeArrowheads="1"/>
          </p:cNvSpPr>
          <p:nvPr>
            <p:ph type="ftr" sz="quarter" idx="3"/>
          </p:nvPr>
        </p:nvSpPr>
        <p:spPr bwMode="auto">
          <a:xfrm>
            <a:off x="14839629" y="29976763"/>
            <a:ext cx="137547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defTabSz="4440274">
              <a:defRPr sz="6700">
                <a:solidFill>
                  <a:schemeClr val="tx1"/>
                </a:solidFill>
                <a:latin typeface="+mn-lt"/>
              </a:defRPr>
            </a:lvl1pPr>
          </a:lstStyle>
          <a:p>
            <a:endParaRPr lang="en-US" dirty="0"/>
          </a:p>
        </p:txBody>
      </p:sp>
      <p:sp>
        <p:nvSpPr>
          <p:cNvPr id="1030" name="Rectangle 6"/>
          <p:cNvSpPr>
            <a:spLocks noGrp="1" noChangeArrowheads="1"/>
          </p:cNvSpPr>
          <p:nvPr>
            <p:ph type="sldNum" sz="quarter" idx="4"/>
          </p:nvPr>
        </p:nvSpPr>
        <p:spPr bwMode="auto">
          <a:xfrm>
            <a:off x="31127379" y="29976763"/>
            <a:ext cx="101352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algn="r" defTabSz="4440274">
              <a:defRPr sz="6700">
                <a:solidFill>
                  <a:schemeClr val="tx1"/>
                </a:solidFill>
                <a:latin typeface="+mn-lt"/>
              </a:defRPr>
            </a:lvl1pPr>
          </a:lstStyle>
          <a:p>
            <a:fld id="{A10BC59B-9F7B-4596-B575-BC746DE704DA}"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40274" rtl="0" fontAlgn="base">
        <a:spcBef>
          <a:spcPct val="0"/>
        </a:spcBef>
        <a:spcAft>
          <a:spcPct val="0"/>
        </a:spcAft>
        <a:defRPr sz="21500">
          <a:solidFill>
            <a:schemeClr val="tx2"/>
          </a:solidFill>
          <a:latin typeface="+mj-lt"/>
          <a:ea typeface="+mj-ea"/>
          <a:cs typeface="+mj-cs"/>
        </a:defRPr>
      </a:lvl1pPr>
      <a:lvl2pPr algn="ctr" defTabSz="4440274" rtl="0" fontAlgn="base">
        <a:spcBef>
          <a:spcPct val="0"/>
        </a:spcBef>
        <a:spcAft>
          <a:spcPct val="0"/>
        </a:spcAft>
        <a:defRPr sz="21500">
          <a:solidFill>
            <a:schemeClr val="tx2"/>
          </a:solidFill>
          <a:latin typeface="Arial" charset="0"/>
          <a:cs typeface="Arial" charset="0"/>
        </a:defRPr>
      </a:lvl2pPr>
      <a:lvl3pPr algn="ctr" defTabSz="4440274" rtl="0" fontAlgn="base">
        <a:spcBef>
          <a:spcPct val="0"/>
        </a:spcBef>
        <a:spcAft>
          <a:spcPct val="0"/>
        </a:spcAft>
        <a:defRPr sz="21500">
          <a:solidFill>
            <a:schemeClr val="tx2"/>
          </a:solidFill>
          <a:latin typeface="Arial" charset="0"/>
          <a:cs typeface="Arial" charset="0"/>
        </a:defRPr>
      </a:lvl3pPr>
      <a:lvl4pPr algn="ctr" defTabSz="4440274" rtl="0" fontAlgn="base">
        <a:spcBef>
          <a:spcPct val="0"/>
        </a:spcBef>
        <a:spcAft>
          <a:spcPct val="0"/>
        </a:spcAft>
        <a:defRPr sz="21500">
          <a:solidFill>
            <a:schemeClr val="tx2"/>
          </a:solidFill>
          <a:latin typeface="Arial" charset="0"/>
          <a:cs typeface="Arial" charset="0"/>
        </a:defRPr>
      </a:lvl4pPr>
      <a:lvl5pPr algn="ctr" defTabSz="4440274" rtl="0" fontAlgn="base">
        <a:spcBef>
          <a:spcPct val="0"/>
        </a:spcBef>
        <a:spcAft>
          <a:spcPct val="0"/>
        </a:spcAft>
        <a:defRPr sz="21500">
          <a:solidFill>
            <a:schemeClr val="tx2"/>
          </a:solidFill>
          <a:latin typeface="Arial" charset="0"/>
          <a:cs typeface="Arial" charset="0"/>
        </a:defRPr>
      </a:lvl5pPr>
      <a:lvl6pPr marL="462497" algn="ctr" defTabSz="4440274" rtl="0" fontAlgn="base">
        <a:spcBef>
          <a:spcPct val="0"/>
        </a:spcBef>
        <a:spcAft>
          <a:spcPct val="0"/>
        </a:spcAft>
        <a:defRPr sz="21500">
          <a:solidFill>
            <a:schemeClr val="tx2"/>
          </a:solidFill>
          <a:latin typeface="Arial" charset="0"/>
          <a:cs typeface="Arial" charset="0"/>
        </a:defRPr>
      </a:lvl6pPr>
      <a:lvl7pPr marL="924988" algn="ctr" defTabSz="4440274" rtl="0" fontAlgn="base">
        <a:spcBef>
          <a:spcPct val="0"/>
        </a:spcBef>
        <a:spcAft>
          <a:spcPct val="0"/>
        </a:spcAft>
        <a:defRPr sz="21500">
          <a:solidFill>
            <a:schemeClr val="tx2"/>
          </a:solidFill>
          <a:latin typeface="Arial" charset="0"/>
          <a:cs typeface="Arial" charset="0"/>
        </a:defRPr>
      </a:lvl7pPr>
      <a:lvl8pPr marL="1387485" algn="ctr" defTabSz="4440274" rtl="0" fontAlgn="base">
        <a:spcBef>
          <a:spcPct val="0"/>
        </a:spcBef>
        <a:spcAft>
          <a:spcPct val="0"/>
        </a:spcAft>
        <a:defRPr sz="21500">
          <a:solidFill>
            <a:schemeClr val="tx2"/>
          </a:solidFill>
          <a:latin typeface="Arial" charset="0"/>
          <a:cs typeface="Arial" charset="0"/>
        </a:defRPr>
      </a:lvl8pPr>
      <a:lvl9pPr marL="1849982" algn="ctr" defTabSz="4440274" rtl="0" fontAlgn="base">
        <a:spcBef>
          <a:spcPct val="0"/>
        </a:spcBef>
        <a:spcAft>
          <a:spcPct val="0"/>
        </a:spcAft>
        <a:defRPr sz="21500">
          <a:solidFill>
            <a:schemeClr val="tx2"/>
          </a:solidFill>
          <a:latin typeface="Arial" charset="0"/>
          <a:cs typeface="Arial" charset="0"/>
        </a:defRPr>
      </a:lvl9pPr>
    </p:titleStyle>
    <p:bodyStyle>
      <a:lvl1pPr marL="1665304" indent="-1665304" algn="l" defTabSz="4440274" rtl="0" fontAlgn="base">
        <a:spcBef>
          <a:spcPct val="20000"/>
        </a:spcBef>
        <a:spcAft>
          <a:spcPct val="0"/>
        </a:spcAft>
        <a:buChar char="•"/>
        <a:defRPr sz="15300">
          <a:solidFill>
            <a:schemeClr val="tx1"/>
          </a:solidFill>
          <a:latin typeface="+mn-lt"/>
          <a:ea typeface="+mn-ea"/>
          <a:cs typeface="+mn-cs"/>
        </a:defRPr>
      </a:lvl1pPr>
      <a:lvl2pPr marL="3606821" indent="-1387485" algn="l" defTabSz="4440274" rtl="0" fontAlgn="base">
        <a:spcBef>
          <a:spcPct val="20000"/>
        </a:spcBef>
        <a:spcAft>
          <a:spcPct val="0"/>
        </a:spcAft>
        <a:buChar char="–"/>
        <a:defRPr sz="13400">
          <a:solidFill>
            <a:schemeClr val="tx1"/>
          </a:solidFill>
          <a:latin typeface="+mn-lt"/>
          <a:cs typeface="+mn-cs"/>
        </a:defRPr>
      </a:lvl2pPr>
      <a:lvl3pPr marL="5549945" indent="-1109665" algn="l" defTabSz="4440274" rtl="0" fontAlgn="base">
        <a:spcBef>
          <a:spcPct val="20000"/>
        </a:spcBef>
        <a:spcAft>
          <a:spcPct val="0"/>
        </a:spcAft>
        <a:buChar char="•"/>
        <a:defRPr sz="11500">
          <a:solidFill>
            <a:schemeClr val="tx1"/>
          </a:solidFill>
          <a:latin typeface="+mn-lt"/>
          <a:cs typeface="+mn-cs"/>
        </a:defRPr>
      </a:lvl3pPr>
      <a:lvl4pPr marL="7769275" indent="-1109665" algn="l" defTabSz="4440274" rtl="0" fontAlgn="base">
        <a:spcBef>
          <a:spcPct val="20000"/>
        </a:spcBef>
        <a:spcAft>
          <a:spcPct val="0"/>
        </a:spcAft>
        <a:buChar char="–"/>
        <a:defRPr sz="9500">
          <a:solidFill>
            <a:schemeClr val="tx1"/>
          </a:solidFill>
          <a:latin typeface="+mn-lt"/>
          <a:cs typeface="+mn-cs"/>
        </a:defRPr>
      </a:lvl4pPr>
      <a:lvl5pPr marL="9990219" indent="-1109665" algn="l" defTabSz="4440274" rtl="0" fontAlgn="base">
        <a:spcBef>
          <a:spcPct val="20000"/>
        </a:spcBef>
        <a:spcAft>
          <a:spcPct val="0"/>
        </a:spcAft>
        <a:buChar char="»"/>
        <a:defRPr sz="9500">
          <a:solidFill>
            <a:schemeClr val="tx1"/>
          </a:solidFill>
          <a:latin typeface="+mn-lt"/>
          <a:cs typeface="+mn-cs"/>
        </a:defRPr>
      </a:lvl5pPr>
      <a:lvl6pPr marL="10452716" indent="-1109665" algn="l" defTabSz="4440274" rtl="0" fontAlgn="base">
        <a:spcBef>
          <a:spcPct val="20000"/>
        </a:spcBef>
        <a:spcAft>
          <a:spcPct val="0"/>
        </a:spcAft>
        <a:buChar char="»"/>
        <a:defRPr sz="9500">
          <a:solidFill>
            <a:schemeClr val="tx1"/>
          </a:solidFill>
          <a:latin typeface="+mn-lt"/>
          <a:cs typeface="+mn-cs"/>
        </a:defRPr>
      </a:lvl6pPr>
      <a:lvl7pPr marL="10915207" indent="-1109665" algn="l" defTabSz="4440274" rtl="0" fontAlgn="base">
        <a:spcBef>
          <a:spcPct val="20000"/>
        </a:spcBef>
        <a:spcAft>
          <a:spcPct val="0"/>
        </a:spcAft>
        <a:buChar char="»"/>
        <a:defRPr sz="9500">
          <a:solidFill>
            <a:schemeClr val="tx1"/>
          </a:solidFill>
          <a:latin typeface="+mn-lt"/>
          <a:cs typeface="+mn-cs"/>
        </a:defRPr>
      </a:lvl7pPr>
      <a:lvl8pPr marL="11377704" indent="-1109665" algn="l" defTabSz="4440274" rtl="0" fontAlgn="base">
        <a:spcBef>
          <a:spcPct val="20000"/>
        </a:spcBef>
        <a:spcAft>
          <a:spcPct val="0"/>
        </a:spcAft>
        <a:buChar char="»"/>
        <a:defRPr sz="9500">
          <a:solidFill>
            <a:schemeClr val="tx1"/>
          </a:solidFill>
          <a:latin typeface="+mn-lt"/>
          <a:cs typeface="+mn-cs"/>
        </a:defRPr>
      </a:lvl8pPr>
      <a:lvl9pPr marL="11840200" indent="-1109665" algn="l" defTabSz="4440274" rtl="0" fontAlgn="base">
        <a:spcBef>
          <a:spcPct val="20000"/>
        </a:spcBef>
        <a:spcAft>
          <a:spcPct val="0"/>
        </a:spcAft>
        <a:buChar char="»"/>
        <a:defRPr sz="9500">
          <a:solidFill>
            <a:schemeClr val="tx1"/>
          </a:solidFill>
          <a:latin typeface="+mn-lt"/>
          <a:cs typeface="+mn-cs"/>
        </a:defRPr>
      </a:lvl9pPr>
    </p:bodyStyle>
    <p:otherStyle>
      <a:defPPr>
        <a:defRPr lang="en-US"/>
      </a:defPPr>
      <a:lvl1pPr marL="0" algn="l" defTabSz="924988" rtl="0" eaLnBrk="1" latinLnBrk="0" hangingPunct="1">
        <a:defRPr sz="1900" kern="1200">
          <a:solidFill>
            <a:schemeClr val="tx1"/>
          </a:solidFill>
          <a:latin typeface="+mn-lt"/>
          <a:ea typeface="+mn-ea"/>
          <a:cs typeface="+mn-cs"/>
        </a:defRPr>
      </a:lvl1pPr>
      <a:lvl2pPr marL="462497" algn="l" defTabSz="924988" rtl="0" eaLnBrk="1" latinLnBrk="0" hangingPunct="1">
        <a:defRPr sz="1900" kern="1200">
          <a:solidFill>
            <a:schemeClr val="tx1"/>
          </a:solidFill>
          <a:latin typeface="+mn-lt"/>
          <a:ea typeface="+mn-ea"/>
          <a:cs typeface="+mn-cs"/>
        </a:defRPr>
      </a:lvl2pPr>
      <a:lvl3pPr marL="924988" algn="l" defTabSz="924988" rtl="0" eaLnBrk="1" latinLnBrk="0" hangingPunct="1">
        <a:defRPr sz="1900" kern="1200">
          <a:solidFill>
            <a:schemeClr val="tx1"/>
          </a:solidFill>
          <a:latin typeface="+mn-lt"/>
          <a:ea typeface="+mn-ea"/>
          <a:cs typeface="+mn-cs"/>
        </a:defRPr>
      </a:lvl3pPr>
      <a:lvl4pPr marL="1387485" algn="l" defTabSz="924988" rtl="0" eaLnBrk="1" latinLnBrk="0" hangingPunct="1">
        <a:defRPr sz="1900" kern="1200">
          <a:solidFill>
            <a:schemeClr val="tx1"/>
          </a:solidFill>
          <a:latin typeface="+mn-lt"/>
          <a:ea typeface="+mn-ea"/>
          <a:cs typeface="+mn-cs"/>
        </a:defRPr>
      </a:lvl4pPr>
      <a:lvl5pPr marL="1849982" algn="l" defTabSz="924988" rtl="0" eaLnBrk="1" latinLnBrk="0" hangingPunct="1">
        <a:defRPr sz="1900" kern="1200">
          <a:solidFill>
            <a:schemeClr val="tx1"/>
          </a:solidFill>
          <a:latin typeface="+mn-lt"/>
          <a:ea typeface="+mn-ea"/>
          <a:cs typeface="+mn-cs"/>
        </a:defRPr>
      </a:lvl5pPr>
      <a:lvl6pPr marL="2312478" algn="l" defTabSz="924988" rtl="0" eaLnBrk="1" latinLnBrk="0" hangingPunct="1">
        <a:defRPr sz="1900" kern="1200">
          <a:solidFill>
            <a:schemeClr val="tx1"/>
          </a:solidFill>
          <a:latin typeface="+mn-lt"/>
          <a:ea typeface="+mn-ea"/>
          <a:cs typeface="+mn-cs"/>
        </a:defRPr>
      </a:lvl6pPr>
      <a:lvl7pPr marL="2774970" algn="l" defTabSz="924988" rtl="0" eaLnBrk="1" latinLnBrk="0" hangingPunct="1">
        <a:defRPr sz="1900" kern="1200">
          <a:solidFill>
            <a:schemeClr val="tx1"/>
          </a:solidFill>
          <a:latin typeface="+mn-lt"/>
          <a:ea typeface="+mn-ea"/>
          <a:cs typeface="+mn-cs"/>
        </a:defRPr>
      </a:lvl7pPr>
      <a:lvl8pPr marL="3237466" algn="l" defTabSz="924988" rtl="0" eaLnBrk="1" latinLnBrk="0" hangingPunct="1">
        <a:defRPr sz="1900" kern="1200">
          <a:solidFill>
            <a:schemeClr val="tx1"/>
          </a:solidFill>
          <a:latin typeface="+mn-lt"/>
          <a:ea typeface="+mn-ea"/>
          <a:cs typeface="+mn-cs"/>
        </a:defRPr>
      </a:lvl8pPr>
      <a:lvl9pPr marL="3699963" algn="l" defTabSz="924988"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gif"/><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chart" Target="../charts/chart1.xml"/><Relationship Id="rId4" Type="http://schemas.openxmlformats.org/officeDocument/2006/relationships/image" Target="../media/image2.wmf"/><Relationship Id="rId9" Type="http://schemas.openxmlformats.org/officeDocument/2006/relationships/image" Target="../media/image7.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 Box 1949"/>
          <p:cNvSpPr txBox="1">
            <a:spLocks noChangeArrowheads="1"/>
          </p:cNvSpPr>
          <p:nvPr/>
        </p:nvSpPr>
        <p:spPr bwMode="auto">
          <a:xfrm>
            <a:off x="975865" y="4450285"/>
            <a:ext cx="1366017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 Abstract</a:t>
            </a:r>
            <a:endParaRPr lang="en-US" sz="3200" b="1" cap="all" dirty="0">
              <a:solidFill>
                <a:schemeClr val="tx1"/>
              </a:solidFill>
              <a:latin typeface="Times New Roman" pitchFamily="18" charset="0"/>
            </a:endParaRPr>
          </a:p>
        </p:txBody>
      </p:sp>
      <p:sp>
        <p:nvSpPr>
          <p:cNvPr id="76" name="Text Box 1949"/>
          <p:cNvSpPr txBox="1">
            <a:spLocks noChangeArrowheads="1"/>
          </p:cNvSpPr>
          <p:nvPr/>
        </p:nvSpPr>
        <p:spPr bwMode="auto">
          <a:xfrm>
            <a:off x="880121" y="16529908"/>
            <a:ext cx="1371289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3. Structured light reconstruction concept</a:t>
            </a:r>
            <a:endParaRPr lang="en-US" sz="3200" b="1" cap="all" dirty="0">
              <a:solidFill>
                <a:schemeClr val="tx1"/>
              </a:solidFill>
              <a:latin typeface="Times New Roman" pitchFamily="18" charset="0"/>
            </a:endParaRPr>
          </a:p>
        </p:txBody>
      </p:sp>
      <p:sp>
        <p:nvSpPr>
          <p:cNvPr id="84" name="Text Box 1949"/>
          <p:cNvSpPr txBox="1">
            <a:spLocks noChangeArrowheads="1"/>
          </p:cNvSpPr>
          <p:nvPr/>
        </p:nvSpPr>
        <p:spPr bwMode="auto">
          <a:xfrm>
            <a:off x="14642727" y="19810114"/>
            <a:ext cx="13862274"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6. Scanning process</a:t>
            </a:r>
            <a:endParaRPr lang="en-US" sz="3200" b="1" cap="all" dirty="0">
              <a:solidFill>
                <a:schemeClr val="tx1"/>
              </a:solidFill>
              <a:latin typeface="Times New Roman" pitchFamily="18" charset="0"/>
            </a:endParaRPr>
          </a:p>
        </p:txBody>
      </p:sp>
      <p:sp>
        <p:nvSpPr>
          <p:cNvPr id="88" name="Text Box 1949"/>
          <p:cNvSpPr txBox="1">
            <a:spLocks noChangeArrowheads="1"/>
          </p:cNvSpPr>
          <p:nvPr/>
        </p:nvSpPr>
        <p:spPr bwMode="auto">
          <a:xfrm>
            <a:off x="28544311" y="17442679"/>
            <a:ext cx="13951299"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8. Conclusions and future work</a:t>
            </a:r>
            <a:endParaRPr lang="en-US" sz="3200" b="1" cap="all" dirty="0">
              <a:solidFill>
                <a:schemeClr val="tx1"/>
              </a:solidFill>
              <a:latin typeface="Times New Roman" pitchFamily="18" charset="0"/>
            </a:endParaRPr>
          </a:p>
        </p:txBody>
      </p:sp>
      <p:sp>
        <p:nvSpPr>
          <p:cNvPr id="81" name="Text Box 1949"/>
          <p:cNvSpPr txBox="1">
            <a:spLocks noChangeArrowheads="1"/>
          </p:cNvSpPr>
          <p:nvPr/>
        </p:nvSpPr>
        <p:spPr bwMode="auto">
          <a:xfrm>
            <a:off x="14703595" y="12340122"/>
            <a:ext cx="13903006"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5. Hardware</a:t>
            </a:r>
            <a:endParaRPr lang="en-US" sz="3200" b="1" cap="all" dirty="0">
              <a:solidFill>
                <a:schemeClr val="tx1"/>
              </a:solidFill>
              <a:latin typeface="Times New Roman" pitchFamily="18" charset="0"/>
            </a:endParaRPr>
          </a:p>
        </p:txBody>
      </p:sp>
      <p:sp>
        <p:nvSpPr>
          <p:cNvPr id="9980" name="Line 1788"/>
          <p:cNvSpPr>
            <a:spLocks noChangeShapeType="1"/>
          </p:cNvSpPr>
          <p:nvPr/>
        </p:nvSpPr>
        <p:spPr bwMode="auto">
          <a:xfrm>
            <a:off x="14602867" y="4385604"/>
            <a:ext cx="81456" cy="27494557"/>
          </a:xfrm>
          <a:prstGeom prst="line">
            <a:avLst/>
          </a:prstGeom>
          <a:noFill/>
          <a:ln w="127000">
            <a:solidFill>
              <a:srgbClr val="990000"/>
            </a:solidFill>
            <a:round/>
            <a:headEnd/>
            <a:tailEnd/>
          </a:ln>
          <a:effectLst/>
        </p:spPr>
        <p:txBody>
          <a:bodyPr wrap="square" lIns="92498" tIns="46249" rIns="92498" bIns="46249">
            <a:spAutoFit/>
          </a:bodyPr>
          <a:lstStyle/>
          <a:p>
            <a:endParaRPr lang="en-US"/>
          </a:p>
        </p:txBody>
      </p:sp>
      <p:sp>
        <p:nvSpPr>
          <p:cNvPr id="2052" name="Rectangle 4"/>
          <p:cNvSpPr>
            <a:spLocks noChangeArrowheads="1"/>
          </p:cNvSpPr>
          <p:nvPr/>
        </p:nvSpPr>
        <p:spPr bwMode="auto">
          <a:xfrm>
            <a:off x="903258" y="814195"/>
            <a:ext cx="41611278" cy="31080077"/>
          </a:xfrm>
          <a:prstGeom prst="rect">
            <a:avLst/>
          </a:prstGeom>
          <a:noFill/>
          <a:ln w="127000">
            <a:solidFill>
              <a:srgbClr val="990000"/>
            </a:solidFill>
            <a:miter lim="800000"/>
            <a:headEnd/>
            <a:tailEnd/>
          </a:ln>
          <a:effectLst/>
        </p:spPr>
        <p:txBody>
          <a:bodyPr wrap="none" lIns="92498" tIns="46249" rIns="92498" bIns="46249" anchor="ctr"/>
          <a:lstStyle/>
          <a:p>
            <a:endParaRPr lang="en-US" dirty="0"/>
          </a:p>
        </p:txBody>
      </p:sp>
      <p:sp>
        <p:nvSpPr>
          <p:cNvPr id="252" name="Text Box 1949"/>
          <p:cNvSpPr txBox="1">
            <a:spLocks noChangeArrowheads="1"/>
          </p:cNvSpPr>
          <p:nvPr/>
        </p:nvSpPr>
        <p:spPr bwMode="auto">
          <a:xfrm>
            <a:off x="967844" y="8923999"/>
            <a:ext cx="13625168"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1. Objectives</a:t>
            </a:r>
            <a:endParaRPr lang="en-US" sz="3200" b="1" cap="all" dirty="0">
              <a:solidFill>
                <a:schemeClr val="tx1"/>
              </a:solidFill>
              <a:latin typeface="Times New Roman" pitchFamily="18" charset="0"/>
            </a:endParaRPr>
          </a:p>
        </p:txBody>
      </p:sp>
      <p:pic>
        <p:nvPicPr>
          <p:cNvPr id="2319" name="Picture 271"/>
          <p:cNvPicPr>
            <a:picLocks noChangeAspect="1" noChangeArrowheads="1"/>
          </p:cNvPicPr>
          <p:nvPr/>
        </p:nvPicPr>
        <p:blipFill>
          <a:blip r:embed="rId3" cstate="print"/>
          <a:srcRect l="6177" t="6903" r="6480" b="14189"/>
          <a:stretch>
            <a:fillRect/>
          </a:stretch>
        </p:blipFill>
        <p:spPr bwMode="auto">
          <a:xfrm>
            <a:off x="1028246" y="986940"/>
            <a:ext cx="6246574" cy="2553717"/>
          </a:xfrm>
          <a:prstGeom prst="rect">
            <a:avLst/>
          </a:prstGeom>
          <a:noFill/>
          <a:ln w="127000">
            <a:noFill/>
            <a:miter lim="800000"/>
            <a:headEnd/>
            <a:tailEnd/>
          </a:ln>
          <a:effectLst/>
        </p:spPr>
      </p:pic>
      <p:sp>
        <p:nvSpPr>
          <p:cNvPr id="2323" name="Rectangle 275"/>
          <p:cNvSpPr>
            <a:spLocks noChangeArrowheads="1"/>
          </p:cNvSpPr>
          <p:nvPr/>
        </p:nvSpPr>
        <p:spPr bwMode="auto">
          <a:xfrm>
            <a:off x="1026501" y="868366"/>
            <a:ext cx="41528571" cy="770549"/>
          </a:xfrm>
          <a:prstGeom prst="rect">
            <a:avLst/>
          </a:prstGeom>
          <a:noFill/>
          <a:ln w="127000" algn="ctr">
            <a:noFill/>
            <a:miter lim="800000"/>
            <a:headEnd/>
            <a:tailEnd/>
          </a:ln>
          <a:effectLst/>
        </p:spPr>
        <p:txBody>
          <a:bodyPr lIns="92498" tIns="46249" rIns="92498" bIns="46249">
            <a:spAutoFit/>
          </a:bodyPr>
          <a:lstStyle/>
          <a:p>
            <a:pPr defTabSz="4440274"/>
            <a:endParaRPr lang="en-US" sz="4300" b="1" dirty="0">
              <a:effectLst>
                <a:outerShdw blurRad="38100" dist="38100" dir="2700000" algn="tl">
                  <a:srgbClr val="C0C0C0"/>
                </a:outerShdw>
              </a:effectLst>
            </a:endParaRPr>
          </a:p>
        </p:txBody>
      </p:sp>
      <p:sp>
        <p:nvSpPr>
          <p:cNvPr id="2578" name="Rectangle 530"/>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871" name="Rectangle 1679"/>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872" name="Rectangle 1680"/>
          <p:cNvSpPr>
            <a:spLocks noChangeArrowheads="1"/>
          </p:cNvSpPr>
          <p:nvPr/>
        </p:nvSpPr>
        <p:spPr bwMode="auto">
          <a:xfrm>
            <a:off x="3" y="225180"/>
            <a:ext cx="186271" cy="389429"/>
          </a:xfrm>
          <a:prstGeom prst="rect">
            <a:avLst/>
          </a:prstGeom>
          <a:noFill/>
          <a:ln w="127000" algn="ctr">
            <a:noFill/>
            <a:miter lim="800000"/>
            <a:headEnd/>
            <a:tailEnd/>
          </a:ln>
          <a:effectLst/>
        </p:spPr>
        <p:txBody>
          <a:bodyPr wrap="none" lIns="92498" tIns="46249" rIns="92498" bIns="46249" anchor="ctr">
            <a:spAutoFit/>
          </a:bodyPr>
          <a:lstStyle/>
          <a:p>
            <a:pPr algn="l"/>
            <a:endParaRPr lang="en-US" sz="1900" dirty="0">
              <a:solidFill>
                <a:schemeClr val="tx1"/>
              </a:solidFill>
              <a:latin typeface="Arial" charset="0"/>
            </a:endParaRPr>
          </a:p>
        </p:txBody>
      </p:sp>
      <p:sp>
        <p:nvSpPr>
          <p:cNvPr id="9873" name="Rectangle 1681"/>
          <p:cNvSpPr>
            <a:spLocks noChangeArrowheads="1"/>
          </p:cNvSpPr>
          <p:nvPr/>
        </p:nvSpPr>
        <p:spPr bwMode="auto">
          <a:xfrm>
            <a:off x="21623530" y="122071"/>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981" name="Line 1789"/>
          <p:cNvSpPr>
            <a:spLocks noChangeShapeType="1"/>
          </p:cNvSpPr>
          <p:nvPr/>
        </p:nvSpPr>
        <p:spPr bwMode="auto">
          <a:xfrm flipV="1">
            <a:off x="969212" y="4360337"/>
            <a:ext cx="41535601" cy="2526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9985" name="Line 1793"/>
          <p:cNvSpPr>
            <a:spLocks noChangeShapeType="1"/>
          </p:cNvSpPr>
          <p:nvPr/>
        </p:nvSpPr>
        <p:spPr bwMode="auto">
          <a:xfrm flipH="1">
            <a:off x="28482020" y="4385604"/>
            <a:ext cx="111880" cy="27508668"/>
          </a:xfrm>
          <a:prstGeom prst="line">
            <a:avLst/>
          </a:prstGeom>
          <a:noFill/>
          <a:ln w="127000">
            <a:solidFill>
              <a:srgbClr val="990000"/>
            </a:solidFill>
            <a:round/>
            <a:headEnd/>
            <a:tailEnd/>
          </a:ln>
          <a:effectLst/>
        </p:spPr>
        <p:txBody>
          <a:bodyPr wrap="square" lIns="92498" tIns="46249" rIns="92498" bIns="46249">
            <a:spAutoFit/>
          </a:bodyPr>
          <a:lstStyle/>
          <a:p>
            <a:endParaRPr lang="en-US"/>
          </a:p>
        </p:txBody>
      </p:sp>
      <p:pic>
        <p:nvPicPr>
          <p:cNvPr id="16651" name="Picture 2315"/>
          <p:cNvPicPr>
            <a:picLocks noChangeAspect="1" noChangeArrowheads="1"/>
          </p:cNvPicPr>
          <p:nvPr/>
        </p:nvPicPr>
        <p:blipFill>
          <a:blip r:embed="rId4" cstate="print"/>
          <a:srcRect/>
          <a:stretch>
            <a:fillRect/>
          </a:stretch>
        </p:blipFill>
        <p:spPr bwMode="auto">
          <a:xfrm>
            <a:off x="6528260" y="33716393"/>
            <a:ext cx="325950" cy="606427"/>
          </a:xfrm>
          <a:prstGeom prst="rect">
            <a:avLst/>
          </a:prstGeom>
          <a:noFill/>
        </p:spPr>
      </p:pic>
      <p:sp>
        <p:nvSpPr>
          <p:cNvPr id="16814" name="Rectangle 2478"/>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3074" name="Rectangle 2"/>
          <p:cNvSpPr>
            <a:spLocks noChangeArrowheads="1"/>
          </p:cNvSpPr>
          <p:nvPr/>
        </p:nvSpPr>
        <p:spPr bwMode="auto">
          <a:xfrm>
            <a:off x="21623530" y="-7161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2" name="Rectangle 2"/>
          <p:cNvSpPr>
            <a:spLocks noChangeArrowheads="1"/>
          </p:cNvSpPr>
          <p:nvPr/>
        </p:nvSpPr>
        <p:spPr bwMode="auto">
          <a:xfrm>
            <a:off x="21623530" y="-7161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21623530" y="-4875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3077" name="Rectangle 5"/>
          <p:cNvSpPr>
            <a:spLocks noChangeArrowheads="1"/>
          </p:cNvSpPr>
          <p:nvPr/>
        </p:nvSpPr>
        <p:spPr bwMode="auto">
          <a:xfrm>
            <a:off x="3" y="643490"/>
            <a:ext cx="186271" cy="389429"/>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pPr algn="l" defTabSz="924988"/>
            <a:endParaRPr lang="en-US" sz="1900" dirty="0" smtClean="0">
              <a:solidFill>
                <a:schemeClr val="tx1"/>
              </a:solidFill>
              <a:latin typeface="Arial" pitchFamily="34" charset="0"/>
              <a:cs typeface="Arial" pitchFamily="34" charset="0"/>
            </a:endParaRPr>
          </a:p>
        </p:txBody>
      </p:sp>
      <p:sp>
        <p:nvSpPr>
          <p:cNvPr id="1033" name="Rectangle 9"/>
          <p:cNvSpPr>
            <a:spLocks noChangeArrowheads="1"/>
          </p:cNvSpPr>
          <p:nvPr/>
        </p:nvSpPr>
        <p:spPr bwMode="auto">
          <a:xfrm>
            <a:off x="21623530" y="-4875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3" y="1300711"/>
            <a:ext cx="186271" cy="389429"/>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pPr algn="l" defTabSz="924988"/>
            <a:endParaRPr lang="en-US" sz="1900" dirty="0" smtClean="0">
              <a:solidFill>
                <a:schemeClr val="tx1"/>
              </a:solidFill>
              <a:latin typeface="Arial" pitchFamily="34" charset="0"/>
              <a:cs typeface="Arial" pitchFamily="34" charset="0"/>
            </a:endParaRPr>
          </a:p>
        </p:txBody>
      </p:sp>
      <p:sp>
        <p:nvSpPr>
          <p:cNvPr id="250" name="Rectangle 249"/>
          <p:cNvSpPr/>
          <p:nvPr/>
        </p:nvSpPr>
        <p:spPr>
          <a:xfrm>
            <a:off x="9373929" y="1006027"/>
            <a:ext cx="26153994" cy="1755395"/>
          </a:xfrm>
          <a:prstGeom prst="rect">
            <a:avLst/>
          </a:prstGeom>
        </p:spPr>
        <p:txBody>
          <a:bodyPr wrap="square" lIns="92498" tIns="46249" rIns="92498" bIns="46249">
            <a:spAutoFit/>
          </a:bodyPr>
          <a:lstStyle/>
          <a:p>
            <a:pPr defTabSz="4440274"/>
            <a:r>
              <a:rPr lang="en-US" sz="5400" b="1" dirty="0" smtClean="0">
                <a:effectLst>
                  <a:outerShdw blurRad="38100" dist="38100" dir="2700000" algn="tl">
                    <a:srgbClr val="C0C0C0"/>
                  </a:outerShdw>
                </a:effectLst>
                <a:latin typeface="Century Schoolbook" pitchFamily="18" charset="0"/>
                <a:cs typeface="Times New Roman" pitchFamily="18" charset="0"/>
              </a:rPr>
              <a:t>Fully Reversed Engineering: Streamlining three-dimensional component digitization, modification, and reproduction</a:t>
            </a:r>
          </a:p>
        </p:txBody>
      </p:sp>
      <p:sp>
        <p:nvSpPr>
          <p:cNvPr id="12" name="Rectangle 81"/>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5" name="Rectangle 83"/>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6" name="Rectangle 8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23" name="Rectangle 89"/>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16" name="Rectangle 9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25" name="Rectangle 9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28" name="Rectangle 104"/>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0" name="Rectangle 106"/>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2" name="Rectangle 108"/>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4" name="Rectangle 110"/>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6" name="Rectangle 11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8" name="Rectangle 114"/>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1" name="Rectangle 117"/>
          <p:cNvSpPr>
            <a:spLocks noChangeArrowheads="1"/>
          </p:cNvSpPr>
          <p:nvPr/>
        </p:nvSpPr>
        <p:spPr bwMode="auto">
          <a:xfrm>
            <a:off x="21624962" y="-4826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2" name="Rectangle 118"/>
          <p:cNvSpPr>
            <a:spLocks noChangeArrowheads="1"/>
          </p:cNvSpPr>
          <p:nvPr/>
        </p:nvSpPr>
        <p:spPr bwMode="auto">
          <a:xfrm>
            <a:off x="2" y="691671"/>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1143" name="Rectangle 119"/>
          <p:cNvSpPr>
            <a:spLocks noChangeArrowheads="1"/>
          </p:cNvSpPr>
          <p:nvPr/>
        </p:nvSpPr>
        <p:spPr bwMode="auto">
          <a:xfrm>
            <a:off x="0" y="1023878"/>
            <a:ext cx="343672" cy="314448"/>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r>
              <a:rPr lang="en-US" sz="1400" dirty="0" smtClean="0">
                <a:solidFill>
                  <a:schemeClr val="tx1"/>
                </a:solidFill>
                <a:latin typeface="Arial" pitchFamily="34" charset="0"/>
                <a:ea typeface="Times New Roman" pitchFamily="18" charset="0"/>
                <a:cs typeface="Arial" pitchFamily="34" charset="0"/>
              </a:rPr>
              <a:t>   </a:t>
            </a:r>
            <a:endParaRPr lang="en-US" sz="1900" dirty="0" smtClean="0">
              <a:solidFill>
                <a:schemeClr val="tx1"/>
              </a:solidFill>
              <a:latin typeface="Arial" pitchFamily="34" charset="0"/>
              <a:cs typeface="Arial" pitchFamily="34" charset="0"/>
            </a:endParaRPr>
          </a:p>
        </p:txBody>
      </p:sp>
      <p:sp>
        <p:nvSpPr>
          <p:cNvPr id="1147" name="Rectangle 123"/>
          <p:cNvSpPr>
            <a:spLocks noChangeArrowheads="1"/>
          </p:cNvSpPr>
          <p:nvPr/>
        </p:nvSpPr>
        <p:spPr bwMode="auto">
          <a:xfrm>
            <a:off x="21624962" y="-4826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8" name="Rectangle 124"/>
          <p:cNvSpPr>
            <a:spLocks noChangeArrowheads="1"/>
          </p:cNvSpPr>
          <p:nvPr/>
        </p:nvSpPr>
        <p:spPr bwMode="auto">
          <a:xfrm>
            <a:off x="2" y="701194"/>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1149" name="Rectangle 125"/>
          <p:cNvSpPr>
            <a:spLocks noChangeArrowheads="1"/>
          </p:cNvSpPr>
          <p:nvPr/>
        </p:nvSpPr>
        <p:spPr bwMode="auto">
          <a:xfrm>
            <a:off x="2" y="1244122"/>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5" name="Rectangle 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76" name="Rectangle 175"/>
          <p:cNvSpPr/>
          <p:nvPr/>
        </p:nvSpPr>
        <p:spPr>
          <a:xfrm>
            <a:off x="1233180" y="3500030"/>
            <a:ext cx="6330396" cy="646290"/>
          </a:xfrm>
          <a:prstGeom prst="rect">
            <a:avLst/>
          </a:prstGeom>
        </p:spPr>
        <p:txBody>
          <a:bodyPr wrap="square" lIns="91406" tIns="45700" rIns="91406" bIns="45700">
            <a:spAutoFit/>
          </a:bodyPr>
          <a:lstStyle/>
          <a:p>
            <a:pPr algn="l"/>
            <a:r>
              <a:rPr lang="en-US" sz="1800" b="1" dirty="0" smtClean="0">
                <a:solidFill>
                  <a:srgbClr val="990000"/>
                </a:solidFill>
                <a:latin typeface="Times New Roman"/>
              </a:rPr>
              <a:t>CHSLT – ME </a:t>
            </a:r>
          </a:p>
          <a:p>
            <a:pPr algn="l"/>
            <a:r>
              <a:rPr lang="en-US" sz="1800" b="1" dirty="0" smtClean="0">
                <a:solidFill>
                  <a:srgbClr val="990000"/>
                </a:solidFill>
                <a:latin typeface="Times New Roman"/>
              </a:rPr>
              <a:t>Center for Holographic Studies and Laser </a:t>
            </a:r>
            <a:r>
              <a:rPr lang="en-US" sz="1800" b="1" dirty="0" err="1" smtClean="0">
                <a:solidFill>
                  <a:srgbClr val="990000"/>
                </a:solidFill>
                <a:latin typeface="Times New Roman"/>
              </a:rPr>
              <a:t>μmechaTronics</a:t>
            </a:r>
            <a:r>
              <a:rPr lang="en-US" sz="1800" b="1" dirty="0" smtClean="0">
                <a:solidFill>
                  <a:srgbClr val="990000"/>
                </a:solidFill>
                <a:latin typeface="Times New Roman"/>
              </a:rPr>
              <a:t> </a:t>
            </a:r>
            <a:endParaRPr lang="en-US" sz="1800" dirty="0">
              <a:solidFill>
                <a:srgbClr val="990000"/>
              </a:solidFill>
            </a:endParaRPr>
          </a:p>
        </p:txBody>
      </p:sp>
      <p:sp>
        <p:nvSpPr>
          <p:cNvPr id="421" name="Rectangle 420"/>
          <p:cNvSpPr/>
          <p:nvPr/>
        </p:nvSpPr>
        <p:spPr>
          <a:xfrm>
            <a:off x="28952160" y="25889876"/>
            <a:ext cx="468399" cy="400110"/>
          </a:xfrm>
          <a:prstGeom prst="rect">
            <a:avLst/>
          </a:prstGeom>
        </p:spPr>
        <p:txBody>
          <a:bodyPr wrap="none">
            <a:spAutoFit/>
          </a:bodyPr>
          <a:lstStyle/>
          <a:p>
            <a:r>
              <a:rPr lang="en-US" sz="2000" dirty="0" smtClean="0">
                <a:solidFill>
                  <a:schemeClr val="bg1"/>
                </a:solidFill>
                <a:latin typeface="Times New Roman" pitchFamily="18" charset="0"/>
                <a:cs typeface="Times New Roman" pitchFamily="18" charset="0"/>
              </a:rPr>
              <a:t>(a)</a:t>
            </a:r>
            <a:endParaRPr lang="en-US" sz="2000" dirty="0">
              <a:solidFill>
                <a:schemeClr val="bg1"/>
              </a:solidFill>
              <a:latin typeface="Times New Roman" pitchFamily="18" charset="0"/>
              <a:cs typeface="Times New Roman" pitchFamily="18" charset="0"/>
            </a:endParaRPr>
          </a:p>
        </p:txBody>
      </p:sp>
      <p:sp>
        <p:nvSpPr>
          <p:cNvPr id="3" name="TextBox 2"/>
          <p:cNvSpPr txBox="1"/>
          <p:nvPr/>
        </p:nvSpPr>
        <p:spPr>
          <a:xfrm>
            <a:off x="1068980" y="9561788"/>
            <a:ext cx="12832303" cy="1569660"/>
          </a:xfrm>
          <a:prstGeom prst="rect">
            <a:avLst/>
          </a:prstGeom>
          <a:noFill/>
        </p:spPr>
        <p:txBody>
          <a:bodyPr wrap="square" rtlCol="0">
            <a:spAutoFit/>
          </a:bodyPr>
          <a:lstStyle/>
          <a:p>
            <a:pPr marL="285750" indent="-285750" algn="l">
              <a:buFont typeface="Arial" pitchFamily="34" charset="0"/>
              <a:buChar char="•"/>
            </a:pPr>
            <a:r>
              <a:rPr lang="en-US" sz="2400" dirty="0" smtClean="0">
                <a:latin typeface="Century Schoolbook" pitchFamily="18" charset="0"/>
              </a:rPr>
              <a:t>To design a system for rapid digitization of physical objects for the purpose of reverse engineering</a:t>
            </a:r>
          </a:p>
          <a:p>
            <a:pPr marL="285750" indent="-285750" algn="l">
              <a:buFont typeface="Arial" pitchFamily="34" charset="0"/>
              <a:buChar char="•"/>
            </a:pPr>
            <a:r>
              <a:rPr lang="en-US" sz="2400" dirty="0" smtClean="0">
                <a:latin typeface="Century Schoolbook" pitchFamily="18" charset="0"/>
              </a:rPr>
              <a:t>To create a low cost alternative for expensive digitization solutions</a:t>
            </a:r>
          </a:p>
          <a:p>
            <a:pPr marL="285750" indent="-285750" algn="l">
              <a:buFont typeface="Arial" pitchFamily="34" charset="0"/>
              <a:buChar char="•"/>
            </a:pPr>
            <a:r>
              <a:rPr lang="en-US" sz="2400" dirty="0" smtClean="0">
                <a:latin typeface="Century Schoolbook" pitchFamily="18" charset="0"/>
              </a:rPr>
              <a:t>To create a streamlined process for digitization that requires minimal user interaction</a:t>
            </a:r>
            <a:endParaRPr lang="en-US" sz="2400" dirty="0">
              <a:latin typeface="Century Schoolbook" pitchFamily="18"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0390" y="24610795"/>
            <a:ext cx="2790906" cy="2838410"/>
          </a:xfrm>
          <a:prstGeom prst="rect">
            <a:avLst/>
          </a:prstGeom>
        </p:spPr>
      </p:pic>
      <p:pic>
        <p:nvPicPr>
          <p:cNvPr id="1028" name="Picture 4" descr="Click here to retun to homep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59520" y="895897"/>
            <a:ext cx="3564533" cy="15225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35988" y="11964223"/>
            <a:ext cx="13372713" cy="4154984"/>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rPr>
              <a:t>The ability to quickly digitize a part allows a designer to easily reproduce a component for which CAD files are not available, or allows the designer to create accessories for such components.</a:t>
            </a:r>
          </a:p>
          <a:p>
            <a:pPr marL="342900" indent="-342900" algn="l">
              <a:buFont typeface="Arial" pitchFamily="34" charset="0"/>
              <a:buChar char="•"/>
            </a:pPr>
            <a:r>
              <a:rPr lang="en-US" sz="2400" dirty="0" smtClean="0">
                <a:latin typeface="Century Schoolbook" pitchFamily="18" charset="0"/>
              </a:rPr>
              <a:t>For example, Jay Leno uses the </a:t>
            </a:r>
            <a:r>
              <a:rPr lang="en-US" sz="2400" dirty="0" err="1" smtClean="0">
                <a:latin typeface="Century Schoolbook" pitchFamily="18" charset="0"/>
              </a:rPr>
              <a:t>NextEngine</a:t>
            </a:r>
            <a:r>
              <a:rPr lang="en-US" sz="2400" dirty="0" smtClean="0">
                <a:latin typeface="Century Schoolbook" pitchFamily="18" charset="0"/>
              </a:rPr>
              <a:t> 3D scanner to quickly reproduce parts for antique cars whose details have been lost to history</a:t>
            </a:r>
            <a:r>
              <a:rPr lang="en-US" sz="2400" dirty="0" smtClean="0">
                <a:latin typeface="Century Schoolbook" pitchFamily="18" charset="0"/>
              </a:rPr>
              <a:t>.</a:t>
            </a:r>
            <a:endParaRPr lang="en-US" sz="2400" dirty="0" smtClean="0">
              <a:solidFill>
                <a:srgbClr val="FF0000"/>
              </a:solidFill>
              <a:latin typeface="Century Schoolbook" pitchFamily="18" charset="0"/>
            </a:endParaRPr>
          </a:p>
          <a:p>
            <a:pPr marL="342900" indent="-342900" algn="l">
              <a:buFont typeface="Arial" pitchFamily="34" charset="0"/>
              <a:buChar char="•"/>
            </a:pPr>
            <a:r>
              <a:rPr lang="en-US" sz="2400" dirty="0" smtClean="0">
                <a:latin typeface="Century Schoolbook" pitchFamily="18" charset="0"/>
              </a:rPr>
              <a:t>However, current scanners on the market are costly—the </a:t>
            </a:r>
            <a:r>
              <a:rPr lang="en-US" sz="2400" dirty="0" err="1" smtClean="0">
                <a:latin typeface="Century Schoolbook" pitchFamily="18" charset="0"/>
              </a:rPr>
              <a:t>NextEngine</a:t>
            </a:r>
            <a:r>
              <a:rPr lang="en-US" sz="2400" dirty="0" smtClean="0">
                <a:latin typeface="Century Schoolbook" pitchFamily="18" charset="0"/>
              </a:rPr>
              <a:t>, for example, costs $2995. </a:t>
            </a:r>
            <a:endParaRPr lang="en-US" sz="2400" dirty="0" smtClean="0">
              <a:latin typeface="Century Schoolbook" pitchFamily="18" charset="0"/>
            </a:endParaRPr>
          </a:p>
          <a:p>
            <a:pPr marL="342900" indent="-342900" algn="l">
              <a:buFont typeface="Arial" pitchFamily="34" charset="0"/>
              <a:buChar char="•"/>
            </a:pPr>
            <a:r>
              <a:rPr lang="en-US" sz="2400" dirty="0" smtClean="0">
                <a:latin typeface="Century Schoolbook" pitchFamily="18" charset="0"/>
              </a:rPr>
              <a:t>The goal of this project is to build a full field-of-view digitization system at significantly lower cost.</a:t>
            </a:r>
          </a:p>
          <a:p>
            <a:pPr marL="342900" indent="-342900" algn="l">
              <a:buFont typeface="Arial" pitchFamily="34" charset="0"/>
              <a:buChar char="•"/>
            </a:pPr>
            <a:r>
              <a:rPr lang="en-US" sz="2400" dirty="0" smtClean="0">
                <a:latin typeface="Century Schoolbook" pitchFamily="18" charset="0"/>
              </a:rPr>
              <a:t>PTI Industries </a:t>
            </a:r>
            <a:r>
              <a:rPr lang="en-US" sz="2400" dirty="0" smtClean="0">
                <a:latin typeface="Century Schoolbook" pitchFamily="18" charset="0"/>
              </a:rPr>
              <a:t>is interested in the utilizing the developed </a:t>
            </a:r>
            <a:r>
              <a:rPr lang="en-US" sz="2400" dirty="0" smtClean="0">
                <a:latin typeface="Century Schoolbook" pitchFamily="18" charset="0"/>
              </a:rPr>
              <a:t>system to obtain 3D shape data for a patented repair process.</a:t>
            </a:r>
            <a:endParaRPr lang="en-US" sz="2400" dirty="0">
              <a:latin typeface="Century Schoolbook" pitchFamily="18" charset="0"/>
            </a:endParaRPr>
          </a:p>
        </p:txBody>
      </p:sp>
      <p:sp>
        <p:nvSpPr>
          <p:cNvPr id="73" name="TextBox 72"/>
          <p:cNvSpPr txBox="1"/>
          <p:nvPr/>
        </p:nvSpPr>
        <p:spPr>
          <a:xfrm>
            <a:off x="14647154" y="5179168"/>
            <a:ext cx="13778426" cy="1200329"/>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rPr>
              <a:t>We tested the binary method through simulating using the open-source software POV-Ray.</a:t>
            </a:r>
            <a:endParaRPr lang="en-US" sz="2400" dirty="0">
              <a:latin typeface="Century Schoolbook" pitchFamily="18" charset="0"/>
            </a:endParaRPr>
          </a:p>
          <a:p>
            <a:pPr marL="342900" indent="-342900" algn="l">
              <a:buFont typeface="Arial" pitchFamily="34" charset="0"/>
              <a:buChar char="•"/>
            </a:pPr>
            <a:r>
              <a:rPr lang="en-US" sz="2400" dirty="0" smtClean="0">
                <a:latin typeface="Century Schoolbook" pitchFamily="18" charset="0"/>
              </a:rPr>
              <a:t>A 15 cm radius sphere was scanned and radii were fitted to cross sections of the point cloud.</a:t>
            </a:r>
          </a:p>
          <a:p>
            <a:pPr marL="342900" indent="-342900" algn="l">
              <a:buFont typeface="Arial" pitchFamily="34" charset="0"/>
              <a:buChar char="•"/>
            </a:pPr>
            <a:endParaRPr lang="en-US" sz="2400" dirty="0">
              <a:latin typeface="Century Schoolbook" pitchFamily="18" charset="0"/>
            </a:endParaRPr>
          </a:p>
        </p:txBody>
      </p:sp>
      <p:sp>
        <p:nvSpPr>
          <p:cNvPr id="74" name="Text Box 1949"/>
          <p:cNvSpPr txBox="1">
            <a:spLocks noChangeArrowheads="1"/>
          </p:cNvSpPr>
          <p:nvPr/>
        </p:nvSpPr>
        <p:spPr bwMode="auto">
          <a:xfrm>
            <a:off x="1014615" y="11284790"/>
            <a:ext cx="13551127"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2. Motivation</a:t>
            </a:r>
            <a:endParaRPr lang="en-US" sz="3200" b="1" cap="all" dirty="0">
              <a:solidFill>
                <a:schemeClr val="tx1"/>
              </a:solidFill>
              <a:latin typeface="Times New Roman" pitchFamily="18" charset="0"/>
            </a:endParaRPr>
          </a:p>
        </p:txBody>
      </p:sp>
      <p:sp>
        <p:nvSpPr>
          <p:cNvPr id="75" name="Line 1789"/>
          <p:cNvSpPr>
            <a:spLocks noChangeShapeType="1"/>
          </p:cNvSpPr>
          <p:nvPr/>
        </p:nvSpPr>
        <p:spPr bwMode="auto">
          <a:xfrm flipV="1">
            <a:off x="896462" y="11214546"/>
            <a:ext cx="13739575" cy="8358"/>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78" name="Line 1789"/>
          <p:cNvSpPr>
            <a:spLocks noChangeShapeType="1"/>
          </p:cNvSpPr>
          <p:nvPr/>
        </p:nvSpPr>
        <p:spPr bwMode="auto">
          <a:xfrm flipV="1">
            <a:off x="868538" y="16460469"/>
            <a:ext cx="13739575" cy="690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85" name="Line 1789"/>
          <p:cNvSpPr>
            <a:spLocks noChangeShapeType="1"/>
          </p:cNvSpPr>
          <p:nvPr/>
        </p:nvSpPr>
        <p:spPr bwMode="auto">
          <a:xfrm flipV="1">
            <a:off x="14593013" y="19752601"/>
            <a:ext cx="13928116"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86" name="Text Box 1949"/>
          <p:cNvSpPr txBox="1">
            <a:spLocks noChangeArrowheads="1"/>
          </p:cNvSpPr>
          <p:nvPr/>
        </p:nvSpPr>
        <p:spPr bwMode="auto">
          <a:xfrm>
            <a:off x="28658330" y="4441149"/>
            <a:ext cx="13811232" cy="590192"/>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7. Results</a:t>
            </a:r>
            <a:endParaRPr lang="en-US" sz="3200" b="1" cap="all" dirty="0">
              <a:solidFill>
                <a:schemeClr val="tx1"/>
              </a:solidFill>
              <a:latin typeface="Times New Roman" pitchFamily="18" charset="0"/>
            </a:endParaRPr>
          </a:p>
        </p:txBody>
      </p:sp>
      <p:sp>
        <p:nvSpPr>
          <p:cNvPr id="89" name="Text Box 1949"/>
          <p:cNvSpPr txBox="1">
            <a:spLocks noChangeArrowheads="1"/>
          </p:cNvSpPr>
          <p:nvPr/>
        </p:nvSpPr>
        <p:spPr bwMode="auto">
          <a:xfrm>
            <a:off x="28593900" y="30178772"/>
            <a:ext cx="13863787"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10. References</a:t>
            </a:r>
          </a:p>
        </p:txBody>
      </p:sp>
      <p:sp>
        <p:nvSpPr>
          <p:cNvPr id="90" name="Text Box 1949"/>
          <p:cNvSpPr txBox="1">
            <a:spLocks noChangeArrowheads="1"/>
          </p:cNvSpPr>
          <p:nvPr/>
        </p:nvSpPr>
        <p:spPr bwMode="auto">
          <a:xfrm>
            <a:off x="28606601" y="28588168"/>
            <a:ext cx="1383015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9. acknowledgements</a:t>
            </a:r>
            <a:endParaRPr lang="en-US" sz="3200" b="1" cap="all" dirty="0">
              <a:solidFill>
                <a:schemeClr val="tx1"/>
              </a:solidFill>
              <a:latin typeface="Times New Roman" pitchFamily="18" charset="0"/>
            </a:endParaRPr>
          </a:p>
        </p:txBody>
      </p:sp>
      <p:sp>
        <p:nvSpPr>
          <p:cNvPr id="11" name="Rounded Rectangle 10"/>
          <p:cNvSpPr/>
          <p:nvPr/>
        </p:nvSpPr>
        <p:spPr bwMode="auto">
          <a:xfrm>
            <a:off x="3087316" y="17298446"/>
            <a:ext cx="4717016"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Project binary patterns onto object</a:t>
            </a:r>
          </a:p>
        </p:txBody>
      </p:sp>
      <p:pic>
        <p:nvPicPr>
          <p:cNvPr id="1032" name="Picture 8" descr="https://github.com/ryanthejuggler/fully-reversed/blob/master/img/gray-code-progression.png?raw=tru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8259" y="17212276"/>
            <a:ext cx="1902396" cy="1277986"/>
          </a:xfrm>
          <a:prstGeom prst="rect">
            <a:avLst/>
          </a:prstGeom>
          <a:noFill/>
          <a:extLst>
            <a:ext uri="{909E8E84-426E-40DD-AFC4-6F175D3DCCD1}">
              <a14:hiddenFill xmlns:a14="http://schemas.microsoft.com/office/drawing/2010/main">
                <a:solidFill>
                  <a:srgbClr val="FFFFFF"/>
                </a:solidFill>
              </a14:hiddenFill>
            </a:ext>
          </a:extLst>
        </p:spPr>
      </p:pic>
      <p:sp>
        <p:nvSpPr>
          <p:cNvPr id="95" name="Rounded Rectangle 94"/>
          <p:cNvSpPr/>
          <p:nvPr/>
        </p:nvSpPr>
        <p:spPr bwMode="auto">
          <a:xfrm>
            <a:off x="3087316" y="19003872"/>
            <a:ext cx="4717016"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Capture patterns</a:t>
            </a:r>
          </a:p>
        </p:txBody>
      </p:sp>
      <p:sp>
        <p:nvSpPr>
          <p:cNvPr id="96" name="Rounded Rectangle 95"/>
          <p:cNvSpPr/>
          <p:nvPr/>
        </p:nvSpPr>
        <p:spPr bwMode="auto">
          <a:xfrm>
            <a:off x="3087316" y="20134307"/>
            <a:ext cx="4717016"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difference between images</a:t>
            </a:r>
          </a:p>
        </p:txBody>
      </p:sp>
      <p:sp>
        <p:nvSpPr>
          <p:cNvPr id="97" name="Rounded Rectangle 96"/>
          <p:cNvSpPr/>
          <p:nvPr/>
        </p:nvSpPr>
        <p:spPr bwMode="auto">
          <a:xfrm>
            <a:off x="3087316" y="21849062"/>
            <a:ext cx="4717016"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Compute pixel indices</a:t>
            </a:r>
          </a:p>
        </p:txBody>
      </p:sp>
      <p:sp>
        <p:nvSpPr>
          <p:cNvPr id="98" name="Rounded Rectangle 97"/>
          <p:cNvSpPr/>
          <p:nvPr/>
        </p:nvSpPr>
        <p:spPr bwMode="auto">
          <a:xfrm>
            <a:off x="8443917" y="17298446"/>
            <a:ext cx="3807133"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Project sinusoidal fringes</a:t>
            </a:r>
            <a:r>
              <a:rPr kumimoji="0" lang="en-US" sz="3200" b="0" i="0" u="none" strike="noStrike" cap="none" normalizeH="0" dirty="0" smtClean="0">
                <a:ln>
                  <a:noFill/>
                </a:ln>
                <a:solidFill>
                  <a:schemeClr val="tx2"/>
                </a:solidFill>
                <a:effectLst/>
                <a:latin typeface="Century Schoolbook" pitchFamily="18" charset="0"/>
                <a:cs typeface="Arial" charset="0"/>
              </a:rPr>
              <a:t> onto object</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00" name="Right Arrow 99"/>
          <p:cNvSpPr/>
          <p:nvPr/>
        </p:nvSpPr>
        <p:spPr bwMode="auto">
          <a:xfrm rot="5400000">
            <a:off x="5256259" y="18423389"/>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1" name="Right Arrow 100"/>
          <p:cNvSpPr/>
          <p:nvPr/>
        </p:nvSpPr>
        <p:spPr bwMode="auto">
          <a:xfrm rot="5400000">
            <a:off x="5256259" y="19585997"/>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2" name="Right Arrow 101"/>
          <p:cNvSpPr/>
          <p:nvPr/>
        </p:nvSpPr>
        <p:spPr bwMode="auto">
          <a:xfrm rot="5400000">
            <a:off x="5256259" y="21257625"/>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3" name="Right Arrow 102"/>
          <p:cNvSpPr/>
          <p:nvPr/>
        </p:nvSpPr>
        <p:spPr bwMode="auto">
          <a:xfrm>
            <a:off x="7905117" y="17574137"/>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4" name="Rounded Rectangle 103"/>
          <p:cNvSpPr/>
          <p:nvPr/>
        </p:nvSpPr>
        <p:spPr bwMode="auto">
          <a:xfrm>
            <a:off x="8443916" y="19003872"/>
            <a:ext cx="3807134"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Capture patterns</a:t>
            </a:r>
          </a:p>
        </p:txBody>
      </p:sp>
      <p:sp>
        <p:nvSpPr>
          <p:cNvPr id="105" name="Rounded Rectangle 104"/>
          <p:cNvSpPr/>
          <p:nvPr/>
        </p:nvSpPr>
        <p:spPr bwMode="auto">
          <a:xfrm>
            <a:off x="8443916" y="20134307"/>
            <a:ext cx="3807134"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phase</a:t>
            </a:r>
          </a:p>
        </p:txBody>
      </p:sp>
      <p:sp>
        <p:nvSpPr>
          <p:cNvPr id="106" name="Right Arrow 105"/>
          <p:cNvSpPr/>
          <p:nvPr/>
        </p:nvSpPr>
        <p:spPr bwMode="auto">
          <a:xfrm rot="5400000">
            <a:off x="10157918" y="18423389"/>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7" name="Right Arrow 106"/>
          <p:cNvSpPr/>
          <p:nvPr/>
        </p:nvSpPr>
        <p:spPr bwMode="auto">
          <a:xfrm rot="5400000">
            <a:off x="10157918" y="19585997"/>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8" name="Rounded Rectangle 107"/>
          <p:cNvSpPr/>
          <p:nvPr/>
        </p:nvSpPr>
        <p:spPr bwMode="auto">
          <a:xfrm>
            <a:off x="8443917" y="21317232"/>
            <a:ext cx="3807134"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Convert phase to</a:t>
            </a:r>
            <a:r>
              <a:rPr kumimoji="0" lang="en-US" sz="3200" b="0" i="0" u="none" strike="noStrike" cap="none" normalizeH="0" dirty="0" smtClean="0">
                <a:ln>
                  <a:noFill/>
                </a:ln>
                <a:solidFill>
                  <a:schemeClr val="tx2"/>
                </a:solidFill>
                <a:effectLst/>
                <a:latin typeface="Century Schoolbook" pitchFamily="18" charset="0"/>
                <a:cs typeface="Arial" charset="0"/>
              </a:rPr>
              <a:t> pixel indices</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12" name="Rounded Rectangle 111"/>
          <p:cNvSpPr/>
          <p:nvPr/>
        </p:nvSpPr>
        <p:spPr bwMode="auto">
          <a:xfrm>
            <a:off x="3907003" y="23612548"/>
            <a:ext cx="7475490"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angle between optical axis of projector and</a:t>
            </a:r>
            <a:r>
              <a:rPr kumimoji="0" lang="en-US" sz="3200" b="0" i="0" u="none" strike="noStrike" cap="none" normalizeH="0" dirty="0" smtClean="0">
                <a:ln>
                  <a:noFill/>
                </a:ln>
                <a:solidFill>
                  <a:schemeClr val="tx2"/>
                </a:solidFill>
                <a:effectLst/>
                <a:latin typeface="Century Schoolbook" pitchFamily="18" charset="0"/>
                <a:cs typeface="Arial" charset="0"/>
              </a:rPr>
              <a:t> each point on object</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13" name="Right Arrow 112"/>
          <p:cNvSpPr/>
          <p:nvPr/>
        </p:nvSpPr>
        <p:spPr bwMode="auto">
          <a:xfrm rot="5400000">
            <a:off x="4986295" y="22736102"/>
            <a:ext cx="919058" cy="688462"/>
          </a:xfrm>
          <a:prstGeom prst="rightArrow">
            <a:avLst>
              <a:gd name="adj1" fmla="val 50000"/>
              <a:gd name="adj2" fmla="val 45665"/>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4" name="Right Arrow 113"/>
          <p:cNvSpPr/>
          <p:nvPr/>
        </p:nvSpPr>
        <p:spPr bwMode="auto">
          <a:xfrm rot="5400000">
            <a:off x="9905239" y="22752026"/>
            <a:ext cx="919058" cy="688462"/>
          </a:xfrm>
          <a:prstGeom prst="rightArrow">
            <a:avLst>
              <a:gd name="adj1" fmla="val 50000"/>
              <a:gd name="adj2" fmla="val 45665"/>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5" name="Rounded Rectangle 114"/>
          <p:cNvSpPr/>
          <p:nvPr/>
        </p:nvSpPr>
        <p:spPr bwMode="auto">
          <a:xfrm>
            <a:off x="3907003" y="25434092"/>
            <a:ext cx="7475490"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Use camera/projector geometry to recover point cloud</a:t>
            </a:r>
          </a:p>
        </p:txBody>
      </p:sp>
      <p:sp>
        <p:nvSpPr>
          <p:cNvPr id="116" name="Rounded Rectangle 115"/>
          <p:cNvSpPr/>
          <p:nvPr/>
        </p:nvSpPr>
        <p:spPr bwMode="auto">
          <a:xfrm>
            <a:off x="3907003" y="27265447"/>
            <a:ext cx="7475490"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Create mesh from point cloud</a:t>
            </a:r>
          </a:p>
        </p:txBody>
      </p:sp>
      <p:sp>
        <p:nvSpPr>
          <p:cNvPr id="117" name="Right Arrow 116"/>
          <p:cNvSpPr/>
          <p:nvPr/>
        </p:nvSpPr>
        <p:spPr bwMode="auto">
          <a:xfrm rot="5400000">
            <a:off x="7573413" y="24762826"/>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8" name="Right Arrow 117"/>
          <p:cNvSpPr/>
          <p:nvPr/>
        </p:nvSpPr>
        <p:spPr bwMode="auto">
          <a:xfrm rot="5400000">
            <a:off x="7587928" y="26598884"/>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pic>
        <p:nvPicPr>
          <p:cNvPr id="14" name="Picture 10" descr="https://github.com/ryanthejuggler/fully-reversed/blob/master/img/triangulation-3d.png?raw=tru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4853" y="21216737"/>
            <a:ext cx="2478276" cy="35310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https://github.com/ryanthejuggler/fully-reversed/blob/master/img/sinusoid.png?raw=tru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405542" y="17298446"/>
            <a:ext cx="2003160" cy="1191816"/>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120"/>
          <p:cNvSpPr txBox="1"/>
          <p:nvPr/>
        </p:nvSpPr>
        <p:spPr>
          <a:xfrm>
            <a:off x="14642727" y="16705813"/>
            <a:ext cx="13619773" cy="1938992"/>
          </a:xfrm>
          <a:prstGeom prst="rect">
            <a:avLst/>
          </a:prstGeom>
          <a:noFill/>
        </p:spPr>
        <p:txBody>
          <a:bodyPr wrap="square" rtlCol="0">
            <a:spAutoFit/>
          </a:bodyPr>
          <a:lstStyle/>
          <a:p>
            <a:pPr algn="l"/>
            <a:r>
              <a:rPr lang="en-US" sz="2400" dirty="0" smtClean="0">
                <a:latin typeface="Century Schoolbook" pitchFamily="18" charset="0"/>
              </a:rPr>
              <a:t>Cameras: 2 × Logitech C905 Webcam			</a:t>
            </a:r>
            <a:r>
              <a:rPr lang="en-US" sz="2400" dirty="0" smtClean="0">
                <a:latin typeface="Century Schoolbook" pitchFamily="18" charset="0"/>
              </a:rPr>
              <a:t>	$</a:t>
            </a:r>
            <a:r>
              <a:rPr lang="en-US" sz="2400" dirty="0" smtClean="0">
                <a:latin typeface="Century Schoolbook" pitchFamily="18" charset="0"/>
              </a:rPr>
              <a:t>100</a:t>
            </a:r>
          </a:p>
          <a:p>
            <a:pPr algn="l"/>
            <a:r>
              <a:rPr lang="en-US" sz="2400" dirty="0" smtClean="0">
                <a:latin typeface="Century Schoolbook" pitchFamily="18" charset="0"/>
              </a:rPr>
              <a:t>Projector: 1 </a:t>
            </a:r>
            <a:r>
              <a:rPr lang="en-US" sz="2400" dirty="0">
                <a:latin typeface="Century Schoolbook" pitchFamily="18" charset="0"/>
              </a:rPr>
              <a:t>× </a:t>
            </a:r>
            <a:r>
              <a:rPr lang="en-US" sz="2400" dirty="0" err="1" smtClean="0">
                <a:latin typeface="Century Schoolbook" pitchFamily="18" charset="0"/>
              </a:rPr>
              <a:t>Optoma</a:t>
            </a:r>
            <a:r>
              <a:rPr lang="en-US" sz="2400" dirty="0" smtClean="0">
                <a:latin typeface="Century Schoolbook" pitchFamily="18" charset="0"/>
              </a:rPr>
              <a:t> PK201 Pico				$250</a:t>
            </a:r>
          </a:p>
          <a:p>
            <a:pPr algn="l"/>
            <a:r>
              <a:rPr lang="en-US" sz="2400" dirty="0" smtClean="0">
                <a:latin typeface="Century Schoolbook" pitchFamily="18" charset="0"/>
              </a:rPr>
              <a:t>Parts: Rapid-prototyped from ABS				$  10</a:t>
            </a:r>
          </a:p>
          <a:p>
            <a:pPr algn="l"/>
            <a:r>
              <a:rPr lang="en-US" sz="2400" u="sng" dirty="0" smtClean="0">
                <a:latin typeface="Century Schoolbook" pitchFamily="18" charset="0"/>
              </a:rPr>
              <a:t>Beam: Aluminum L-beam						$    6</a:t>
            </a:r>
          </a:p>
          <a:p>
            <a:pPr algn="l"/>
            <a:r>
              <a:rPr lang="en-US" sz="2400" dirty="0" smtClean="0">
                <a:latin typeface="Century Schoolbook" pitchFamily="18" charset="0"/>
              </a:rPr>
              <a:t>Total cost:								</a:t>
            </a:r>
            <a:r>
              <a:rPr lang="en-US" sz="2400" dirty="0" smtClean="0">
                <a:latin typeface="Century Schoolbook" pitchFamily="18" charset="0"/>
              </a:rPr>
              <a:t>$</a:t>
            </a:r>
            <a:r>
              <a:rPr lang="en-US" sz="2400" dirty="0" smtClean="0">
                <a:latin typeface="Century Schoolbook" pitchFamily="18" charset="0"/>
              </a:rPr>
              <a:t>366</a:t>
            </a:r>
          </a:p>
        </p:txBody>
      </p:sp>
      <p:sp>
        <p:nvSpPr>
          <p:cNvPr id="123" name="TextBox 122"/>
          <p:cNvSpPr txBox="1"/>
          <p:nvPr/>
        </p:nvSpPr>
        <p:spPr>
          <a:xfrm>
            <a:off x="14875325" y="13101873"/>
            <a:ext cx="5940340" cy="1200329"/>
          </a:xfrm>
          <a:prstGeom prst="rect">
            <a:avLst/>
          </a:prstGeom>
          <a:noFill/>
        </p:spPr>
        <p:txBody>
          <a:bodyPr wrap="square" rtlCol="0">
            <a:spAutoFit/>
          </a:bodyPr>
          <a:lstStyle/>
          <a:p>
            <a:pPr algn="l"/>
            <a:r>
              <a:rPr lang="en-US" sz="2400" b="1" dirty="0" smtClean="0">
                <a:effectLst>
                  <a:outerShdw blurRad="38100" dist="38100" dir="2700000" algn="tl">
                    <a:srgbClr val="000000">
                      <a:alpha val="43137"/>
                    </a:srgbClr>
                  </a:outerShdw>
                </a:effectLst>
                <a:latin typeface="Century Schoolbook" pitchFamily="18" charset="0"/>
              </a:rPr>
              <a:t>Logitech C905 Webcam</a:t>
            </a:r>
          </a:p>
          <a:p>
            <a:pPr algn="l"/>
            <a:r>
              <a:rPr lang="en-US" sz="2400" dirty="0">
                <a:latin typeface="Century Schoolbook" pitchFamily="18" charset="0"/>
              </a:rPr>
              <a:t>2 MP, 2.8</a:t>
            </a:r>
            <a:r>
              <a:rPr lang="el-GR" sz="2400" dirty="0">
                <a:latin typeface="Century Schoolbook" pitchFamily="18" charset="0"/>
              </a:rPr>
              <a:t>μ</a:t>
            </a:r>
            <a:r>
              <a:rPr lang="en-US" sz="2400" dirty="0">
                <a:latin typeface="Century Schoolbook" pitchFamily="18" charset="0"/>
              </a:rPr>
              <a:t>m cell size, 50 mm min. focal </a:t>
            </a:r>
            <a:r>
              <a:rPr lang="en-US" sz="2400" dirty="0" smtClean="0">
                <a:latin typeface="Century Schoolbook" pitchFamily="18" charset="0"/>
              </a:rPr>
              <a:t>length</a:t>
            </a:r>
            <a:endParaRPr lang="en-US" sz="2400" dirty="0">
              <a:latin typeface="Century Schoolbook" pitchFamily="18" charset="0"/>
            </a:endParaRPr>
          </a:p>
        </p:txBody>
      </p:sp>
      <p:sp>
        <p:nvSpPr>
          <p:cNvPr id="125" name="TextBox 124"/>
          <p:cNvSpPr txBox="1"/>
          <p:nvPr/>
        </p:nvSpPr>
        <p:spPr>
          <a:xfrm>
            <a:off x="14703595" y="14893235"/>
            <a:ext cx="6452876" cy="1200329"/>
          </a:xfrm>
          <a:prstGeom prst="rect">
            <a:avLst/>
          </a:prstGeom>
          <a:noFill/>
        </p:spPr>
        <p:txBody>
          <a:bodyPr wrap="square" rtlCol="0">
            <a:spAutoFit/>
          </a:bodyPr>
          <a:lstStyle/>
          <a:p>
            <a:pPr algn="l"/>
            <a:r>
              <a:rPr lang="en-US" sz="2400" b="1" dirty="0" err="1" smtClean="0">
                <a:effectLst>
                  <a:outerShdw blurRad="38100" dist="38100" dir="2700000" algn="tl">
                    <a:srgbClr val="000000">
                      <a:alpha val="43137"/>
                    </a:srgbClr>
                  </a:outerShdw>
                </a:effectLst>
                <a:latin typeface="Century Schoolbook" pitchFamily="18" charset="0"/>
              </a:rPr>
              <a:t>Optoma</a:t>
            </a:r>
            <a:r>
              <a:rPr lang="en-US" sz="2400" b="1" dirty="0" smtClean="0">
                <a:effectLst>
                  <a:outerShdw blurRad="38100" dist="38100" dir="2700000" algn="tl">
                    <a:srgbClr val="000000">
                      <a:alpha val="43137"/>
                    </a:srgbClr>
                  </a:outerShdw>
                </a:effectLst>
                <a:latin typeface="Century Schoolbook" pitchFamily="18" charset="0"/>
              </a:rPr>
              <a:t> PK201 Projector</a:t>
            </a:r>
          </a:p>
          <a:p>
            <a:pPr algn="l"/>
            <a:r>
              <a:rPr lang="en-US" sz="2400" dirty="0" smtClean="0">
                <a:latin typeface="Century Schoolbook" pitchFamily="18" charset="0"/>
              </a:rPr>
              <a:t>854 </a:t>
            </a:r>
            <a:r>
              <a:rPr lang="en-US" sz="2400" dirty="0" err="1" smtClean="0">
                <a:latin typeface="Century Schoolbook" pitchFamily="18" charset="0"/>
              </a:rPr>
              <a:t>px</a:t>
            </a:r>
            <a:r>
              <a:rPr lang="en-US" sz="2400" dirty="0" smtClean="0">
                <a:latin typeface="Century Schoolbook" pitchFamily="18" charset="0"/>
              </a:rPr>
              <a:t> horizontal resolution, DLP projection, throw ratio 2.2</a:t>
            </a:r>
            <a:endParaRPr lang="en-US" sz="2400" dirty="0">
              <a:latin typeface="Century Schoolbook" pitchFamily="18" charset="0"/>
            </a:endParaRPr>
          </a:p>
        </p:txBody>
      </p:sp>
      <p:grpSp>
        <p:nvGrpSpPr>
          <p:cNvPr id="28" name="Group 27"/>
          <p:cNvGrpSpPr/>
          <p:nvPr/>
        </p:nvGrpSpPr>
        <p:grpSpPr>
          <a:xfrm>
            <a:off x="14882477" y="21034308"/>
            <a:ext cx="9695543" cy="10257651"/>
            <a:chOff x="15259050" y="13580042"/>
            <a:chExt cx="9695543" cy="10257651"/>
          </a:xfrm>
        </p:grpSpPr>
        <p:sp>
          <p:nvSpPr>
            <p:cNvPr id="109" name="Right Arrow 108"/>
            <p:cNvSpPr/>
            <p:nvPr/>
          </p:nvSpPr>
          <p:spPr bwMode="auto">
            <a:xfrm rot="5400000">
              <a:off x="17260235" y="17142400"/>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24" name="Group 23"/>
            <p:cNvGrpSpPr/>
            <p:nvPr/>
          </p:nvGrpSpPr>
          <p:grpSpPr>
            <a:xfrm>
              <a:off x="15259050" y="13580042"/>
              <a:ext cx="4381500" cy="3528822"/>
              <a:chOff x="15259050" y="13580042"/>
              <a:chExt cx="4381500" cy="3528822"/>
            </a:xfrm>
          </p:grpSpPr>
          <p:sp>
            <p:nvSpPr>
              <p:cNvPr id="20" name="Rounded Rectangle 19"/>
              <p:cNvSpPr/>
              <p:nvPr/>
            </p:nvSpPr>
            <p:spPr bwMode="auto">
              <a:xfrm>
                <a:off x="15259050" y="13580042"/>
                <a:ext cx="4381500" cy="352882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30" name="Rounded Rectangle 129"/>
              <p:cNvSpPr/>
              <p:nvPr/>
            </p:nvSpPr>
            <p:spPr bwMode="auto">
              <a:xfrm>
                <a:off x="15654076" y="1431272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Position equipment</a:t>
                </a:r>
              </a:p>
            </p:txBody>
          </p:sp>
          <p:sp>
            <p:nvSpPr>
              <p:cNvPr id="131" name="Rounded Rectangle 130"/>
              <p:cNvSpPr/>
              <p:nvPr/>
            </p:nvSpPr>
            <p:spPr bwMode="auto">
              <a:xfrm>
                <a:off x="15654076" y="1523474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Camera calibration</a:t>
                </a:r>
              </a:p>
            </p:txBody>
          </p:sp>
          <p:sp>
            <p:nvSpPr>
              <p:cNvPr id="132" name="Rounded Rectangle 131"/>
              <p:cNvSpPr/>
              <p:nvPr/>
            </p:nvSpPr>
            <p:spPr bwMode="auto">
              <a:xfrm>
                <a:off x="15654076" y="1619867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Projector calibration</a:t>
                </a:r>
              </a:p>
            </p:txBody>
          </p:sp>
          <p:sp>
            <p:nvSpPr>
              <p:cNvPr id="19" name="TextBox 18"/>
              <p:cNvSpPr txBox="1"/>
              <p:nvPr/>
            </p:nvSpPr>
            <p:spPr>
              <a:xfrm>
                <a:off x="15259050" y="13609748"/>
                <a:ext cx="4381500" cy="584775"/>
              </a:xfrm>
              <a:prstGeom prst="rect">
                <a:avLst/>
              </a:prstGeom>
              <a:noFill/>
            </p:spPr>
            <p:txBody>
              <a:bodyPr wrap="square" rtlCol="0">
                <a:spAutoFit/>
              </a:bodyPr>
              <a:lstStyle/>
              <a:p>
                <a:r>
                  <a:rPr lang="en-US" sz="3200" dirty="0" smtClean="0">
                    <a:latin typeface="Century Schoolbook" pitchFamily="18" charset="0"/>
                  </a:rPr>
                  <a:t>Setup</a:t>
                </a:r>
                <a:endParaRPr lang="en-US" sz="3200" dirty="0">
                  <a:latin typeface="Century Schoolbook" pitchFamily="18" charset="0"/>
                </a:endParaRPr>
              </a:p>
            </p:txBody>
          </p:sp>
          <p:sp>
            <p:nvSpPr>
              <p:cNvPr id="22" name="Isosceles Triangle 21"/>
              <p:cNvSpPr/>
              <p:nvPr/>
            </p:nvSpPr>
            <p:spPr bwMode="auto">
              <a:xfrm flipV="1">
                <a:off x="17025316" y="1496830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38" name="Isosceles Triangle 137"/>
              <p:cNvSpPr/>
              <p:nvPr/>
            </p:nvSpPr>
            <p:spPr bwMode="auto">
              <a:xfrm flipV="1">
                <a:off x="17025316" y="15896502"/>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grpSp>
          <p:nvGrpSpPr>
            <p:cNvPr id="27" name="Group 26"/>
            <p:cNvGrpSpPr/>
            <p:nvPr/>
          </p:nvGrpSpPr>
          <p:grpSpPr>
            <a:xfrm>
              <a:off x="15259050" y="17993360"/>
              <a:ext cx="4381500" cy="4189479"/>
              <a:chOff x="15259050" y="18393410"/>
              <a:chExt cx="4381500" cy="4189479"/>
            </a:xfrm>
          </p:grpSpPr>
          <p:sp>
            <p:nvSpPr>
              <p:cNvPr id="149" name="Rounded Rectangle 14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53" name="TextBox 152"/>
              <p:cNvSpPr txBox="1"/>
              <p:nvPr/>
            </p:nvSpPr>
            <p:spPr>
              <a:xfrm>
                <a:off x="15259050" y="18428677"/>
                <a:ext cx="4381500" cy="694255"/>
              </a:xfrm>
              <a:prstGeom prst="rect">
                <a:avLst/>
              </a:prstGeom>
              <a:noFill/>
            </p:spPr>
            <p:txBody>
              <a:bodyPr wrap="square" rtlCol="0">
                <a:spAutoFit/>
              </a:bodyPr>
              <a:lstStyle/>
              <a:p>
                <a:r>
                  <a:rPr lang="en-US" sz="3200" dirty="0" smtClean="0">
                    <a:latin typeface="Century Schoolbook" pitchFamily="18" charset="0"/>
                  </a:rPr>
                  <a:t>Single view</a:t>
                </a:r>
                <a:endParaRPr lang="en-US" sz="3200" dirty="0">
                  <a:latin typeface="Century Schoolbook" pitchFamily="18" charset="0"/>
                </a:endParaRPr>
              </a:p>
            </p:txBody>
          </p:sp>
          <p:sp>
            <p:nvSpPr>
              <p:cNvPr id="150" name="Rounded Rectangle 149"/>
              <p:cNvSpPr/>
              <p:nvPr/>
            </p:nvSpPr>
            <p:spPr bwMode="auto">
              <a:xfrm>
                <a:off x="15654076" y="191070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Data acquisition</a:t>
                </a:r>
              </a:p>
            </p:txBody>
          </p:sp>
          <p:sp>
            <p:nvSpPr>
              <p:cNvPr id="151" name="Rounded Rectangle 150"/>
              <p:cNvSpPr/>
              <p:nvPr/>
            </p:nvSpPr>
            <p:spPr bwMode="auto">
              <a:xfrm>
                <a:off x="15654076" y="20086217"/>
                <a:ext cx="3567374" cy="9194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Decoding and triangulation</a:t>
                </a:r>
              </a:p>
            </p:txBody>
          </p:sp>
          <p:sp>
            <p:nvSpPr>
              <p:cNvPr id="152" name="Rounded Rectangle 151"/>
              <p:cNvSpPr/>
              <p:nvPr/>
            </p:nvSpPr>
            <p:spPr bwMode="auto">
              <a:xfrm>
                <a:off x="15654076" y="215073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Point cloud</a:t>
                </a:r>
              </a:p>
            </p:txBody>
          </p:sp>
          <p:sp>
            <p:nvSpPr>
              <p:cNvPr id="154" name="Isosceles Triangle 153"/>
              <p:cNvSpPr/>
              <p:nvPr/>
            </p:nvSpPr>
            <p:spPr bwMode="auto">
              <a:xfrm flipV="1">
                <a:off x="17025316" y="19819770"/>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55" name="Isosceles Triangle 154"/>
              <p:cNvSpPr/>
              <p:nvPr/>
            </p:nvSpPr>
            <p:spPr bwMode="auto">
              <a:xfrm flipV="1">
                <a:off x="17025316" y="2116707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grpSp>
          <p:nvGrpSpPr>
            <p:cNvPr id="158" name="Group 157"/>
            <p:cNvGrpSpPr/>
            <p:nvPr/>
          </p:nvGrpSpPr>
          <p:grpSpPr>
            <a:xfrm>
              <a:off x="20573093" y="17954171"/>
              <a:ext cx="4381500" cy="4189479"/>
              <a:chOff x="15259050" y="18393410"/>
              <a:chExt cx="4381500" cy="4189479"/>
            </a:xfrm>
          </p:grpSpPr>
          <p:sp>
            <p:nvSpPr>
              <p:cNvPr id="159" name="Rounded Rectangle 15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0" name="TextBox 159"/>
              <p:cNvSpPr txBox="1"/>
              <p:nvPr/>
            </p:nvSpPr>
            <p:spPr>
              <a:xfrm>
                <a:off x="15259050" y="18428677"/>
                <a:ext cx="4381500" cy="584775"/>
              </a:xfrm>
              <a:prstGeom prst="rect">
                <a:avLst/>
              </a:prstGeom>
              <a:noFill/>
            </p:spPr>
            <p:txBody>
              <a:bodyPr wrap="square" rtlCol="0">
                <a:spAutoFit/>
              </a:bodyPr>
              <a:lstStyle/>
              <a:p>
                <a:r>
                  <a:rPr lang="en-US" sz="3200" dirty="0" smtClean="0">
                    <a:latin typeface="Century Schoolbook" pitchFamily="18" charset="0"/>
                  </a:rPr>
                  <a:t>Combine views</a:t>
                </a:r>
                <a:endParaRPr lang="en-US" sz="3200" dirty="0">
                  <a:latin typeface="Century Schoolbook" pitchFamily="18" charset="0"/>
                </a:endParaRPr>
              </a:p>
            </p:txBody>
          </p:sp>
          <p:sp>
            <p:nvSpPr>
              <p:cNvPr id="161" name="Rounded Rectangle 160"/>
              <p:cNvSpPr/>
              <p:nvPr/>
            </p:nvSpPr>
            <p:spPr bwMode="auto">
              <a:xfrm>
                <a:off x="15654076" y="191070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Reposition object</a:t>
                </a:r>
              </a:p>
            </p:txBody>
          </p:sp>
          <p:sp>
            <p:nvSpPr>
              <p:cNvPr id="162" name="Rounded Rectangle 161"/>
              <p:cNvSpPr/>
              <p:nvPr/>
            </p:nvSpPr>
            <p:spPr bwMode="auto">
              <a:xfrm>
                <a:off x="15654076" y="20086217"/>
                <a:ext cx="3567374" cy="9194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Calculate new orientation</a:t>
                </a:r>
              </a:p>
            </p:txBody>
          </p:sp>
          <p:sp>
            <p:nvSpPr>
              <p:cNvPr id="163" name="Rounded Rectangle 162"/>
              <p:cNvSpPr/>
              <p:nvPr/>
            </p:nvSpPr>
            <p:spPr bwMode="auto">
              <a:xfrm>
                <a:off x="15654076" y="215073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Align point clouds</a:t>
                </a:r>
              </a:p>
            </p:txBody>
          </p:sp>
          <p:sp>
            <p:nvSpPr>
              <p:cNvPr id="164" name="Isosceles Triangle 163"/>
              <p:cNvSpPr/>
              <p:nvPr/>
            </p:nvSpPr>
            <p:spPr bwMode="auto">
              <a:xfrm flipV="1">
                <a:off x="17025316" y="19819770"/>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5" name="Isosceles Triangle 164"/>
              <p:cNvSpPr/>
              <p:nvPr/>
            </p:nvSpPr>
            <p:spPr bwMode="auto">
              <a:xfrm flipV="1">
                <a:off x="17025316" y="2116707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
          <p:nvSpPr>
            <p:cNvPr id="166" name="Right Arrow 165"/>
            <p:cNvSpPr/>
            <p:nvPr/>
          </p:nvSpPr>
          <p:spPr bwMode="auto">
            <a:xfrm rot="10800000">
              <a:off x="19884658" y="20407304"/>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7" name="Right Arrow 166"/>
            <p:cNvSpPr/>
            <p:nvPr/>
          </p:nvSpPr>
          <p:spPr bwMode="auto">
            <a:xfrm rot="10800000" flipH="1">
              <a:off x="19918677" y="19075489"/>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168" name="Group 167"/>
            <p:cNvGrpSpPr/>
            <p:nvPr/>
          </p:nvGrpSpPr>
          <p:grpSpPr>
            <a:xfrm>
              <a:off x="21932049" y="23064570"/>
              <a:ext cx="1609166" cy="773123"/>
              <a:chOff x="15259050" y="18393410"/>
              <a:chExt cx="4381500" cy="4189479"/>
            </a:xfrm>
          </p:grpSpPr>
          <p:sp>
            <p:nvSpPr>
              <p:cNvPr id="169" name="Rounded Rectangle 16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70" name="TextBox 169"/>
              <p:cNvSpPr txBox="1"/>
              <p:nvPr/>
            </p:nvSpPr>
            <p:spPr>
              <a:xfrm>
                <a:off x="15259050" y="18428678"/>
                <a:ext cx="4381500" cy="1503518"/>
              </a:xfrm>
              <a:prstGeom prst="rect">
                <a:avLst/>
              </a:prstGeom>
              <a:noFill/>
            </p:spPr>
            <p:txBody>
              <a:bodyPr wrap="square" rtlCol="0">
                <a:spAutoFit/>
              </a:bodyPr>
              <a:lstStyle/>
              <a:p>
                <a:r>
                  <a:rPr lang="en-US" sz="3200" dirty="0" smtClean="0">
                    <a:latin typeface="Century Schoolbook" pitchFamily="18" charset="0"/>
                  </a:rPr>
                  <a:t>Mesh</a:t>
                </a:r>
              </a:p>
            </p:txBody>
          </p:sp>
        </p:grpSp>
        <p:sp>
          <p:nvSpPr>
            <p:cNvPr id="182" name="Right Arrow 181"/>
            <p:cNvSpPr/>
            <p:nvPr/>
          </p:nvSpPr>
          <p:spPr bwMode="auto">
            <a:xfrm rot="5400000">
              <a:off x="22554321" y="2223285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
        <p:nvSpPr>
          <p:cNvPr id="183" name="Line 1789"/>
          <p:cNvSpPr>
            <a:spLocks noChangeShapeType="1"/>
          </p:cNvSpPr>
          <p:nvPr/>
        </p:nvSpPr>
        <p:spPr bwMode="auto">
          <a:xfrm flipV="1">
            <a:off x="28540879" y="17442679"/>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84" name="Line 1789"/>
          <p:cNvSpPr>
            <a:spLocks noChangeShapeType="1"/>
          </p:cNvSpPr>
          <p:nvPr/>
        </p:nvSpPr>
        <p:spPr bwMode="auto">
          <a:xfrm flipV="1">
            <a:off x="28521128" y="28606238"/>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85" name="Line 1789"/>
          <p:cNvSpPr>
            <a:spLocks noChangeShapeType="1"/>
          </p:cNvSpPr>
          <p:nvPr/>
        </p:nvSpPr>
        <p:spPr bwMode="auto">
          <a:xfrm flipV="1">
            <a:off x="28482021" y="30178772"/>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3" name="TextBox 132"/>
          <p:cNvSpPr txBox="1"/>
          <p:nvPr/>
        </p:nvSpPr>
        <p:spPr>
          <a:xfrm>
            <a:off x="14602867" y="2704579"/>
            <a:ext cx="15857203" cy="1569660"/>
          </a:xfrm>
          <a:prstGeom prst="rect">
            <a:avLst/>
          </a:prstGeom>
          <a:noFill/>
        </p:spPr>
        <p:txBody>
          <a:bodyPr wrap="square" rtlCol="0">
            <a:spAutoFit/>
          </a:bodyPr>
          <a:lstStyle/>
          <a:p>
            <a:r>
              <a:rPr lang="en-US" sz="3200" dirty="0" smtClean="0">
                <a:latin typeface="Century Schoolbook" pitchFamily="18" charset="0"/>
              </a:rPr>
              <a:t>Ryan Muller and Chris Thomas</a:t>
            </a:r>
          </a:p>
          <a:p>
            <a:r>
              <a:rPr lang="en-US" sz="3200" dirty="0" smtClean="0">
                <a:latin typeface="Century Schoolbook" pitchFamily="18" charset="0"/>
              </a:rPr>
              <a:t>Advisor: </a:t>
            </a:r>
            <a:r>
              <a:rPr lang="en-US" sz="3200" dirty="0" err="1" smtClean="0">
                <a:latin typeface="Century Schoolbook" pitchFamily="18" charset="0"/>
              </a:rPr>
              <a:t>Cosme</a:t>
            </a:r>
            <a:r>
              <a:rPr lang="en-US" sz="3200" dirty="0" smtClean="0">
                <a:latin typeface="Century Schoolbook" pitchFamily="18" charset="0"/>
              </a:rPr>
              <a:t> Furlong</a:t>
            </a:r>
            <a:br>
              <a:rPr lang="en-US" sz="3200" dirty="0" smtClean="0">
                <a:latin typeface="Century Schoolbook" pitchFamily="18" charset="0"/>
              </a:rPr>
            </a:br>
            <a:r>
              <a:rPr lang="en-US" sz="3200" dirty="0" smtClean="0">
                <a:latin typeface="Century Schoolbook" pitchFamily="18" charset="0"/>
              </a:rPr>
              <a:t>Mechanical Engineering Department</a:t>
            </a:r>
            <a:endParaRPr lang="en-US" sz="3200" dirty="0">
              <a:latin typeface="Century Schoolbook"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1930242836"/>
              </p:ext>
            </p:extLst>
          </p:nvPr>
        </p:nvGraphicFramePr>
        <p:xfrm>
          <a:off x="15285400" y="10461814"/>
          <a:ext cx="6585553" cy="1419225"/>
        </p:xfrm>
        <a:graphic>
          <a:graphicData uri="http://schemas.openxmlformats.org/drawingml/2006/table">
            <a:tbl>
              <a:tblPr/>
              <a:tblGrid>
                <a:gridCol w="997182"/>
                <a:gridCol w="1952814"/>
                <a:gridCol w="2513728"/>
                <a:gridCol w="1121829"/>
              </a:tblGrid>
              <a:tr h="0">
                <a:tc>
                  <a:txBody>
                    <a:bodyPr/>
                    <a:lstStyle/>
                    <a:p>
                      <a:pPr algn="l" fontAlgn="b"/>
                      <a:r>
                        <a:rPr lang="en-US" sz="1800" b="0" i="0" u="none" strike="noStrike" dirty="0">
                          <a:solidFill>
                            <a:srgbClr val="000000"/>
                          </a:solidFill>
                          <a:effectLst/>
                          <a:latin typeface="Calibri"/>
                        </a:rPr>
                        <a:t> </a:t>
                      </a:r>
                      <a:r>
                        <a:rPr lang="en-US" sz="1800" b="0" i="0" u="none" strike="noStrike" dirty="0" smtClean="0">
                          <a:solidFill>
                            <a:srgbClr val="000000"/>
                          </a:solidFill>
                          <a:effectLst/>
                          <a:latin typeface="Calibri"/>
                        </a:rPr>
                        <a:t>Axis</a:t>
                      </a:r>
                      <a:endParaRPr lang="en-US" sz="18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Mean Radius(m)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Standard Deviation (um)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Error (um)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21.12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7.92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0.150002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16.12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1.94</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z</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0.149996</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25.00</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3.62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Mean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0.149997</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20.75</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3.20</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2" name="Text Box 1949"/>
          <p:cNvSpPr txBox="1">
            <a:spLocks noChangeArrowheads="1"/>
          </p:cNvSpPr>
          <p:nvPr/>
        </p:nvSpPr>
        <p:spPr bwMode="auto">
          <a:xfrm>
            <a:off x="14686743" y="4438009"/>
            <a:ext cx="13858340"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4. Testing the concept through simulation</a:t>
            </a:r>
            <a:endParaRPr lang="en-US" sz="3200" b="1" cap="all" dirty="0">
              <a:solidFill>
                <a:schemeClr val="tx1"/>
              </a:solidFill>
              <a:latin typeface="Times New Roman" pitchFamily="18" charset="0"/>
            </a:endParaRPr>
          </a:p>
        </p:txBody>
      </p:sp>
      <p:graphicFrame>
        <p:nvGraphicFramePr>
          <p:cNvPr id="143" name="Chart 142"/>
          <p:cNvGraphicFramePr>
            <a:graphicFrameLocks/>
          </p:cNvGraphicFramePr>
          <p:nvPr>
            <p:extLst>
              <p:ext uri="{D42A27DB-BD31-4B8C-83A1-F6EECF244321}">
                <p14:modId xmlns:p14="http://schemas.microsoft.com/office/powerpoint/2010/main" val="9527987"/>
              </p:ext>
            </p:extLst>
          </p:nvPr>
        </p:nvGraphicFramePr>
        <p:xfrm>
          <a:off x="14639940" y="6436991"/>
          <a:ext cx="7747330" cy="3909627"/>
        </p:xfrm>
        <a:graphic>
          <a:graphicData uri="http://schemas.openxmlformats.org/drawingml/2006/chart">
            <c:chart xmlns:c="http://schemas.openxmlformats.org/drawingml/2006/chart" xmlns:r="http://schemas.openxmlformats.org/officeDocument/2006/relationships" r:id="rId10"/>
          </a:graphicData>
        </a:graphic>
      </p:graphicFrame>
      <p:sp>
        <p:nvSpPr>
          <p:cNvPr id="144" name="Line 1789"/>
          <p:cNvSpPr>
            <a:spLocks noChangeShapeType="1"/>
          </p:cNvSpPr>
          <p:nvPr/>
        </p:nvSpPr>
        <p:spPr bwMode="auto">
          <a:xfrm flipV="1">
            <a:off x="14677001" y="12333214"/>
            <a:ext cx="13868082" cy="690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4" name="Line 1789"/>
          <p:cNvSpPr>
            <a:spLocks noChangeShapeType="1"/>
          </p:cNvSpPr>
          <p:nvPr/>
        </p:nvSpPr>
        <p:spPr bwMode="auto">
          <a:xfrm flipV="1">
            <a:off x="920550" y="8843452"/>
            <a:ext cx="13739575" cy="8358"/>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6" name="TextBox 135"/>
          <p:cNvSpPr txBox="1"/>
          <p:nvPr/>
        </p:nvSpPr>
        <p:spPr>
          <a:xfrm>
            <a:off x="1014615" y="5036129"/>
            <a:ext cx="13394087" cy="378565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en-US" sz="2400" dirty="0" smtClean="0">
                <a:latin typeface="Century Schoolbook" pitchFamily="18" charset="0"/>
                <a:cs typeface="Times New Roman" pitchFamily="18" charset="0"/>
              </a:rPr>
              <a:t>The availability of rapid prototyping enhances a designer’s creativity and speed, enabling quicker development of new products. However, because this process relies heavily on computer-aided design (CAD) models it can often be time costly and inefficient when a component is needed urgently in the field. This paper proposes a method to seamlessly integrate the digitization of existing objects with the rapid prototyping process. Our technique makes use of multiple structured-light techniques in conjunction with photogrammetry to build a more efficient means of product </a:t>
            </a:r>
            <a:r>
              <a:rPr lang="en-US" sz="2400" dirty="0">
                <a:latin typeface="Century Schoolbook" pitchFamily="18" charset="0"/>
                <a:cs typeface="Times New Roman" pitchFamily="18" charset="0"/>
              </a:rPr>
              <a:t>development. This combination of methods allows our developed application to rapidly scan an entire object using inexpensive hardware. Single views obtained by projecting binary and sinusoidal patterns are combined using photogrammetric feature tracking to create a computer model of the subject. </a:t>
            </a:r>
          </a:p>
        </p:txBody>
      </p:sp>
      <p:sp>
        <p:nvSpPr>
          <p:cNvPr id="6" name="TextBox 5"/>
          <p:cNvSpPr txBox="1"/>
          <p:nvPr/>
        </p:nvSpPr>
        <p:spPr>
          <a:xfrm>
            <a:off x="19542103" y="21064014"/>
            <a:ext cx="8564851" cy="1938992"/>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cs typeface="Times New Roman" pitchFamily="18" charset="0"/>
              </a:rPr>
              <a:t>Adjustable mounting allows for triangulation geometry to be chosen based on the parameters of the object to be scanned</a:t>
            </a:r>
          </a:p>
          <a:p>
            <a:pPr marL="342900" indent="-342900" algn="l">
              <a:buFont typeface="Arial" pitchFamily="34" charset="0"/>
              <a:buChar char="•"/>
            </a:pPr>
            <a:r>
              <a:rPr lang="en-US" sz="2400" dirty="0" smtClean="0">
                <a:latin typeface="Century Schoolbook" pitchFamily="18" charset="0"/>
                <a:cs typeface="Times New Roman" pitchFamily="18" charset="0"/>
              </a:rPr>
              <a:t>Camera and </a:t>
            </a:r>
            <a:r>
              <a:rPr lang="en-US" sz="2400" dirty="0" smtClean="0">
                <a:latin typeface="Century Schoolbook" pitchFamily="18" charset="0"/>
                <a:cs typeface="Times New Roman" pitchFamily="18" charset="0"/>
              </a:rPr>
              <a:t>projector </a:t>
            </a:r>
            <a:r>
              <a:rPr lang="en-US" sz="2400" dirty="0" smtClean="0">
                <a:latin typeface="Century Schoolbook" pitchFamily="18" charset="0"/>
                <a:cs typeface="Times New Roman" pitchFamily="18" charset="0"/>
              </a:rPr>
              <a:t>calibration need to be performed each time the triangulation geometry is changed</a:t>
            </a:r>
            <a:endParaRPr lang="en-US" sz="2400" dirty="0">
              <a:latin typeface="Century Schoolbook" pitchFamily="18" charset="0"/>
              <a:cs typeface="Times New Roman" pitchFamily="18" charset="0"/>
            </a:endParaRPr>
          </a:p>
        </p:txBody>
      </p:sp>
      <p:sp>
        <p:nvSpPr>
          <p:cNvPr id="137" name="TextBox 136"/>
          <p:cNvSpPr txBox="1"/>
          <p:nvPr/>
        </p:nvSpPr>
        <p:spPr>
          <a:xfrm>
            <a:off x="19683648" y="23993826"/>
            <a:ext cx="8564851" cy="1200329"/>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cs typeface="Times New Roman" pitchFamily="18" charset="0"/>
              </a:rPr>
              <a:t>Scanning a single view takes </a:t>
            </a:r>
            <a:r>
              <a:rPr lang="en-US" sz="2400" dirty="0" smtClean="0">
                <a:latin typeface="Century Schoolbook" pitchFamily="18" charset="0"/>
                <a:cs typeface="Times New Roman" pitchFamily="18" charset="0"/>
              </a:rPr>
              <a:t>5-8</a:t>
            </a:r>
            <a:r>
              <a:rPr lang="en-US" sz="2400" dirty="0" smtClean="0">
                <a:latin typeface="Century Schoolbook" pitchFamily="18" charset="0"/>
                <a:cs typeface="Times New Roman" pitchFamily="18" charset="0"/>
              </a:rPr>
              <a:t> </a:t>
            </a:r>
            <a:r>
              <a:rPr lang="en-US" sz="2400" dirty="0" smtClean="0">
                <a:latin typeface="Century Schoolbook" pitchFamily="18" charset="0"/>
                <a:cs typeface="Times New Roman" pitchFamily="18" charset="0"/>
              </a:rPr>
              <a:t>seconds</a:t>
            </a:r>
          </a:p>
          <a:p>
            <a:pPr marL="342900" indent="-342900" algn="l">
              <a:buFont typeface="Arial" pitchFamily="34" charset="0"/>
              <a:buChar char="•"/>
            </a:pPr>
            <a:r>
              <a:rPr lang="en-US" sz="2400" dirty="0" smtClean="0">
                <a:latin typeface="Century Schoolbook" pitchFamily="18" charset="0"/>
                <a:cs typeface="Times New Roman" pitchFamily="18" charset="0"/>
              </a:rPr>
              <a:t>Point clouds are viewable immediately within the developed software</a:t>
            </a:r>
            <a:endParaRPr lang="en-US" sz="2400" dirty="0">
              <a:latin typeface="Century Schoolbook" pitchFamily="18" charset="0"/>
              <a:cs typeface="Times New Roman" pitchFamily="18" charset="0"/>
            </a:endParaRPr>
          </a:p>
        </p:txBody>
      </p:sp>
      <p:sp>
        <p:nvSpPr>
          <p:cNvPr id="139" name="TextBox 138"/>
          <p:cNvSpPr txBox="1"/>
          <p:nvPr/>
        </p:nvSpPr>
        <p:spPr>
          <a:xfrm>
            <a:off x="24698862" y="25732917"/>
            <a:ext cx="3549637" cy="3046988"/>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cs typeface="Times New Roman" pitchFamily="18" charset="0"/>
              </a:rPr>
              <a:t>Point cloud views are updated to show the rotation of the object</a:t>
            </a:r>
          </a:p>
          <a:p>
            <a:pPr marL="342900" indent="-342900" algn="l">
              <a:buFont typeface="Arial" pitchFamily="34" charset="0"/>
              <a:buChar char="•"/>
            </a:pPr>
            <a:r>
              <a:rPr lang="en-US" sz="2400" dirty="0" smtClean="0">
                <a:latin typeface="Century Schoolbook" pitchFamily="18" charset="0"/>
                <a:cs typeface="Times New Roman" pitchFamily="18" charset="0"/>
              </a:rPr>
              <a:t>Holes in data that require additional scans can be seen in the 3D display</a:t>
            </a:r>
          </a:p>
          <a:p>
            <a:pPr marL="342900" indent="-342900" algn="l">
              <a:buFont typeface="Arial" pitchFamily="34" charset="0"/>
              <a:buChar char="•"/>
            </a:pPr>
            <a:endParaRPr lang="en-US" sz="2400" dirty="0">
              <a:latin typeface="Century Schoolbook" pitchFamily="18" charset="0"/>
              <a:cs typeface="Times New Roman" pitchFamily="18" charset="0"/>
            </a:endParaRPr>
          </a:p>
        </p:txBody>
      </p:sp>
      <p:grpSp>
        <p:nvGrpSpPr>
          <p:cNvPr id="4" name="Group 3"/>
          <p:cNvGrpSpPr/>
          <p:nvPr/>
        </p:nvGrpSpPr>
        <p:grpSpPr>
          <a:xfrm>
            <a:off x="20650196" y="12955671"/>
            <a:ext cx="7806631" cy="3507224"/>
            <a:chOff x="20650196" y="12955671"/>
            <a:chExt cx="7806631" cy="3507224"/>
          </a:xfrm>
        </p:grpSpPr>
        <p:pic>
          <p:nvPicPr>
            <p:cNvPr id="1039" name="Picture 15" descr="https://github.com/ryanthejuggler/fully-reversed/blob/master/img/webcam.jpg?raw=true"/>
            <p:cNvPicPr>
              <a:picLocks noChangeAspect="1" noChangeArrowheads="1"/>
            </p:cNvPicPr>
            <p:nvPr/>
          </p:nvPicPr>
          <p:blipFill rotWithShape="1">
            <a:blip r:embed="rId11">
              <a:extLst>
                <a:ext uri="{28A0092B-C50C-407E-A947-70E740481C1C}">
                  <a14:useLocalDpi xmlns:a14="http://schemas.microsoft.com/office/drawing/2010/main" val="0"/>
                </a:ext>
              </a:extLst>
            </a:blip>
            <a:srcRect l="16157" r="20625"/>
            <a:stretch/>
          </p:blipFill>
          <p:spPr bwMode="auto">
            <a:xfrm>
              <a:off x="20941304" y="13007417"/>
              <a:ext cx="1059544" cy="1675994"/>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s://github.com/ryanthejuggler/fully-reversed/blob/master/img/projector.jpg?raw=true"/>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8136" b="91977" l="5867" r="93667"/>
                      </a14:imgEffect>
                    </a14:imgLayer>
                  </a14:imgProps>
                </a:ext>
                <a:ext uri="{28A0092B-C50C-407E-A947-70E740481C1C}">
                  <a14:useLocalDpi xmlns:a14="http://schemas.microsoft.com/office/drawing/2010/main" val="0"/>
                </a:ext>
              </a:extLst>
            </a:blip>
            <a:srcRect/>
            <a:stretch>
              <a:fillRect/>
            </a:stretch>
          </p:blipFill>
          <p:spPr bwMode="auto">
            <a:xfrm>
              <a:off x="20650196" y="14801322"/>
              <a:ext cx="2816225" cy="1661573"/>
            </a:xfrm>
            <a:prstGeom prst="rect">
              <a:avLst/>
            </a:prstGeom>
            <a:noFill/>
            <a:extLst>
              <a:ext uri="{909E8E84-426E-40DD-AFC4-6F175D3DCCD1}">
                <a14:hiddenFill xmlns:a14="http://schemas.microsoft.com/office/drawing/2010/main">
                  <a:solidFill>
                    <a:srgbClr val="FFFFFF"/>
                  </a:solidFill>
                </a14:hiddenFill>
              </a:ext>
            </a:extLst>
          </p:spPr>
        </p:pic>
        <p:sp>
          <p:nvSpPr>
            <p:cNvPr id="128" name="Right Arrow 127"/>
            <p:cNvSpPr/>
            <p:nvPr/>
          </p:nvSpPr>
          <p:spPr bwMode="auto">
            <a:xfrm>
              <a:off x="22989355" y="1354247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pic>
          <p:nvPicPr>
            <p:cNvPr id="1026" name="Picture 2" descr="D:\Downloads\cad-render.png"/>
            <p:cNvPicPr>
              <a:picLocks noChangeAspect="1" noChangeArrowheads="1"/>
            </p:cNvPicPr>
            <p:nvPr/>
          </p:nvPicPr>
          <p:blipFill rotWithShape="1">
            <a:blip r:embed="rId14">
              <a:extLst>
                <a:ext uri="{28A0092B-C50C-407E-A947-70E740481C1C}">
                  <a14:useLocalDpi xmlns:a14="http://schemas.microsoft.com/office/drawing/2010/main" val="0"/>
                </a:ext>
              </a:extLst>
            </a:blip>
            <a:srcRect l="12676" t="23413" r="10406" b="11415"/>
            <a:stretch/>
          </p:blipFill>
          <p:spPr bwMode="auto">
            <a:xfrm>
              <a:off x="23358969" y="12955671"/>
              <a:ext cx="5097858" cy="3455479"/>
            </a:xfrm>
            <a:prstGeom prst="rect">
              <a:avLst/>
            </a:prstGeom>
            <a:noFill/>
            <a:extLst>
              <a:ext uri="{909E8E84-426E-40DD-AFC4-6F175D3DCCD1}">
                <a14:hiddenFill xmlns:a14="http://schemas.microsoft.com/office/drawing/2010/main">
                  <a:solidFill>
                    <a:srgbClr val="FFFFFF"/>
                  </a:solidFill>
                </a14:hiddenFill>
              </a:ext>
            </a:extLst>
          </p:spPr>
        </p:pic>
        <p:sp>
          <p:nvSpPr>
            <p:cNvPr id="129" name="Right Arrow 128"/>
            <p:cNvSpPr/>
            <p:nvPr/>
          </p:nvSpPr>
          <p:spPr bwMode="auto">
            <a:xfrm rot="20469181">
              <a:off x="23369569" y="15415732"/>
              <a:ext cx="1786744" cy="362175"/>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
        <p:nvSpPr>
          <p:cNvPr id="141" name="TextBox 140"/>
          <p:cNvSpPr txBox="1"/>
          <p:nvPr/>
        </p:nvSpPr>
        <p:spPr>
          <a:xfrm>
            <a:off x="28606601" y="29200352"/>
            <a:ext cx="12254128" cy="830997"/>
          </a:xfrm>
          <a:prstGeom prst="rect">
            <a:avLst/>
          </a:prstGeom>
          <a:noFill/>
        </p:spPr>
        <p:txBody>
          <a:bodyPr wrap="square" rtlCol="0">
            <a:spAutoFit/>
          </a:bodyPr>
          <a:lstStyle/>
          <a:p>
            <a:pPr algn="l"/>
            <a:r>
              <a:rPr lang="en-US" sz="2400" dirty="0" smtClean="0">
                <a:latin typeface="Century Schoolbook" pitchFamily="18" charset="0"/>
                <a:cs typeface="Times New Roman" pitchFamily="18" charset="0"/>
              </a:rPr>
              <a:t>The team would like to thank Ellery Harrington, Ivo </a:t>
            </a:r>
            <a:r>
              <a:rPr lang="en-US" sz="2400" dirty="0" err="1" smtClean="0">
                <a:latin typeface="Century Schoolbook" pitchFamily="18" charset="0"/>
                <a:cs typeface="Times New Roman" pitchFamily="18" charset="0"/>
              </a:rPr>
              <a:t>Dobrev</a:t>
            </a:r>
            <a:r>
              <a:rPr lang="en-US" sz="2400" dirty="0" smtClean="0">
                <a:latin typeface="Century Schoolbook" pitchFamily="18" charset="0"/>
                <a:cs typeface="Times New Roman" pitchFamily="18" charset="0"/>
              </a:rPr>
              <a:t>, and everyone else in the CHSLT lab for all assistance they have provided throughout the project.</a:t>
            </a:r>
            <a:endParaRPr lang="en-US" sz="2400" dirty="0">
              <a:latin typeface="Century Schoolbook" pitchFamily="18" charset="0"/>
              <a:cs typeface="Times New Roman" pitchFamily="18" charset="0"/>
            </a:endParaRPr>
          </a:p>
        </p:txBody>
      </p:sp>
    </p:spTree>
    <p:extLst>
      <p:ext uri="{BB962C8B-B14F-4D97-AF65-F5344CB8AC3E}">
        <p14:creationId xmlns:p14="http://schemas.microsoft.com/office/powerpoint/2010/main" val="89686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0" cap="flat" cmpd="sng" algn="ctr">
          <a:solidFill>
            <a:srgbClr val="B31B34"/>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2"/>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127000" cap="flat" cmpd="sng" algn="ctr">
          <a:solidFill>
            <a:srgbClr val="B31B34"/>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2"/>
            </a:solidFill>
            <a:effectLst/>
            <a:latin typeface="Tahoma" pitchFamily="34"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24375</TotalTime>
  <Words>547</Words>
  <Application>Microsoft Office PowerPoint</Application>
  <PresentationFormat>Custom</PresentationFormat>
  <Paragraphs>93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Worcester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 Measurement of the Tympanic Membrane Through Opto-electronic Holographic Methodologies</dc:title>
  <dc:creator>Ivo Dobrev</dc:creator>
  <cp:lastModifiedBy>Chris</cp:lastModifiedBy>
  <cp:revision>1554</cp:revision>
  <cp:lastPrinted>2012-03-27T15:11:12Z</cp:lastPrinted>
  <dcterms:created xsi:type="dcterms:W3CDTF">2006-02-11T05:53:31Z</dcterms:created>
  <dcterms:modified xsi:type="dcterms:W3CDTF">2013-04-09T01:59:52Z</dcterms:modified>
</cp:coreProperties>
</file>