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434000" cy="32918400"/>
  <p:notesSz cx="9296400" cy="68818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1pPr>
    <a:lvl2pPr marL="462497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2pPr>
    <a:lvl3pPr marL="924988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3pPr>
    <a:lvl4pPr marL="1387485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4pPr>
    <a:lvl5pPr marL="1849982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5pPr>
    <a:lvl6pPr marL="2312478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6pPr>
    <a:lvl7pPr marL="2774970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7pPr>
    <a:lvl8pPr marL="3237466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8pPr>
    <a:lvl9pPr marL="3699963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B2460A"/>
    <a:srgbClr val="FF3300"/>
    <a:srgbClr val="FF6600"/>
    <a:srgbClr val="FF9966"/>
    <a:srgbClr val="FFFFFF"/>
    <a:srgbClr val="B31B34"/>
    <a:srgbClr val="BEB7E7"/>
    <a:srgbClr val="99FF99"/>
    <a:srgbClr val="FFF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86" autoAdjust="0"/>
    <p:restoredTop sz="99825" autoAdjust="0"/>
  </p:normalViewPr>
  <p:slideViewPr>
    <p:cSldViewPr snapToGrid="0">
      <p:cViewPr>
        <p:scale>
          <a:sx n="33" d="100"/>
          <a:sy n="33" d="100"/>
        </p:scale>
        <p:origin x="-138" y="2208"/>
      </p:cViewPr>
      <p:guideLst>
        <p:guide orient="horz" pos="8104"/>
        <p:guide pos="20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"/>
    </p:cViewPr>
  </p:sorterViewPr>
  <p:notesViewPr>
    <p:cSldViewPr snapToGrid="0">
      <p:cViewPr varScale="1">
        <p:scale>
          <a:sx n="131" d="100"/>
          <a:sy n="131" d="100"/>
        </p:scale>
        <p:origin x="-342" y="-90"/>
      </p:cViewPr>
      <p:guideLst>
        <p:guide orient="horz" pos="2167"/>
        <p:guide pos="292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ris\Documents\30cmTestSphereCrossSectionFi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Fitted</a:t>
            </a:r>
            <a:r>
              <a:rPr lang="en-US" baseline="0"/>
              <a:t> Radii of Cross-Sections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z-axis</c:v>
          </c:tx>
          <c:spPr>
            <a:ln w="28575">
              <a:noFill/>
            </a:ln>
          </c:spPr>
          <c:xVal>
            <c:numRef>
              <c:f>Sheet1!$B$2:$AK$2</c:f>
              <c:numCache>
                <c:formatCode>General</c:formatCode>
                <c:ptCount val="3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</c:numCache>
            </c:numRef>
          </c:xVal>
          <c:yVal>
            <c:numRef>
              <c:f>Sheet1!$B$3:$AK$3</c:f>
              <c:numCache>
                <c:formatCode>General</c:formatCode>
                <c:ptCount val="36"/>
                <c:pt idx="0">
                  <c:v>0.150001175093191</c:v>
                </c:pt>
                <c:pt idx="1">
                  <c:v>0.15000127211630701</c:v>
                </c:pt>
                <c:pt idx="2">
                  <c:v>0.149959403962757</c:v>
                </c:pt>
                <c:pt idx="3">
                  <c:v>0.149990948388082</c:v>
                </c:pt>
                <c:pt idx="4">
                  <c:v>0.15000962405165399</c:v>
                </c:pt>
                <c:pt idx="5">
                  <c:v>0.149985139636233</c:v>
                </c:pt>
                <c:pt idx="6">
                  <c:v>0.149998001568032</c:v>
                </c:pt>
                <c:pt idx="7">
                  <c:v>0.150021468502719</c:v>
                </c:pt>
                <c:pt idx="8">
                  <c:v>0.14994675489596301</c:v>
                </c:pt>
                <c:pt idx="9">
                  <c:v>0.149996031743623</c:v>
                </c:pt>
                <c:pt idx="10">
                  <c:v>0.14998230459053599</c:v>
                </c:pt>
                <c:pt idx="11">
                  <c:v>0.15002340232307401</c:v>
                </c:pt>
                <c:pt idx="12">
                  <c:v>0.15001066312540401</c:v>
                </c:pt>
                <c:pt idx="13">
                  <c:v>0.150049555241657</c:v>
                </c:pt>
                <c:pt idx="14">
                  <c:v>0.15001225778449201</c:v>
                </c:pt>
                <c:pt idx="15">
                  <c:v>0.149997084219294</c:v>
                </c:pt>
                <c:pt idx="16">
                  <c:v>0.14996908011381099</c:v>
                </c:pt>
                <c:pt idx="17">
                  <c:v>0.15000404656532701</c:v>
                </c:pt>
                <c:pt idx="18">
                  <c:v>0.14995311269558501</c:v>
                </c:pt>
                <c:pt idx="19">
                  <c:v>0.15000377871843701</c:v>
                </c:pt>
                <c:pt idx="20">
                  <c:v>0.14997527018368301</c:v>
                </c:pt>
                <c:pt idx="21">
                  <c:v>0.150000615991567</c:v>
                </c:pt>
                <c:pt idx="22">
                  <c:v>0.15001389359497599</c:v>
                </c:pt>
                <c:pt idx="23">
                  <c:v>0.15004954297112699</c:v>
                </c:pt>
                <c:pt idx="24">
                  <c:v>0.15000559307689501</c:v>
                </c:pt>
                <c:pt idx="25">
                  <c:v>0.15003274224535801</c:v>
                </c:pt>
                <c:pt idx="26">
                  <c:v>0.149973441055721</c:v>
                </c:pt>
                <c:pt idx="27">
                  <c:v>0.14999726933221399</c:v>
                </c:pt>
                <c:pt idx="28">
                  <c:v>0.149945456682617</c:v>
                </c:pt>
                <c:pt idx="29">
                  <c:v>0.15001745284763701</c:v>
                </c:pt>
                <c:pt idx="30">
                  <c:v>0.14999804593625901</c:v>
                </c:pt>
                <c:pt idx="31">
                  <c:v>0.14998946519510001</c:v>
                </c:pt>
                <c:pt idx="32">
                  <c:v>0.15000329007124799</c:v>
                </c:pt>
                <c:pt idx="33">
                  <c:v>0.149994651944278</c:v>
                </c:pt>
                <c:pt idx="34">
                  <c:v>0.14995880316337401</c:v>
                </c:pt>
                <c:pt idx="35">
                  <c:v>0.14999920728649099</c:v>
                </c:pt>
              </c:numCache>
            </c:numRef>
          </c:yVal>
          <c:smooth val="0"/>
        </c:ser>
        <c:ser>
          <c:idx val="1"/>
          <c:order val="1"/>
          <c:tx>
            <c:v>y-axis</c:v>
          </c:tx>
          <c:spPr>
            <a:ln w="28575">
              <a:noFill/>
            </a:ln>
          </c:spPr>
          <c:xVal>
            <c:numRef>
              <c:f>Sheet1!$N$2:$AG$2</c:f>
              <c:numCache>
                <c:formatCode>General</c:formatCode>
                <c:ptCount val="20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150</c:v>
                </c:pt>
                <c:pt idx="18">
                  <c:v>155</c:v>
                </c:pt>
                <c:pt idx="19">
                  <c:v>160</c:v>
                </c:pt>
              </c:numCache>
            </c:numRef>
          </c:xVal>
          <c:yVal>
            <c:numRef>
              <c:f>Sheet1!$N$4:$AG$4</c:f>
              <c:numCache>
                <c:formatCode>General</c:formatCode>
                <c:ptCount val="20"/>
                <c:pt idx="0">
                  <c:v>0.14990159278019299</c:v>
                </c:pt>
                <c:pt idx="1">
                  <c:v>0.15000241070533599</c:v>
                </c:pt>
                <c:pt idx="2">
                  <c:v>0.14999325382295201</c:v>
                </c:pt>
                <c:pt idx="3">
                  <c:v>0.15003279154317201</c:v>
                </c:pt>
                <c:pt idx="4">
                  <c:v>0.15000271748358099</c:v>
                </c:pt>
                <c:pt idx="5">
                  <c:v>0.14999312193474101</c:v>
                </c:pt>
                <c:pt idx="6">
                  <c:v>0.150001175093191</c:v>
                </c:pt>
                <c:pt idx="7">
                  <c:v>0.15001148722206201</c:v>
                </c:pt>
                <c:pt idx="8">
                  <c:v>0.14996899004436301</c:v>
                </c:pt>
                <c:pt idx="9">
                  <c:v>0.15000271582950001</c:v>
                </c:pt>
                <c:pt idx="10">
                  <c:v>0.15002426550912901</c:v>
                </c:pt>
                <c:pt idx="11">
                  <c:v>0.14998781454086599</c:v>
                </c:pt>
                <c:pt idx="12">
                  <c:v>0.14999362467329599</c:v>
                </c:pt>
                <c:pt idx="13">
                  <c:v>0.15000934952940101</c:v>
                </c:pt>
                <c:pt idx="14">
                  <c:v>0.15001897895257699</c:v>
                </c:pt>
                <c:pt idx="15">
                  <c:v>0.150048192212866</c:v>
                </c:pt>
                <c:pt idx="16">
                  <c:v>0.149986376804016</c:v>
                </c:pt>
                <c:pt idx="17">
                  <c:v>0.15008232071349401</c:v>
                </c:pt>
                <c:pt idx="18">
                  <c:v>0.15044454595603901</c:v>
                </c:pt>
                <c:pt idx="19">
                  <c:v>0.151125769928798</c:v>
                </c:pt>
              </c:numCache>
            </c:numRef>
          </c:yVal>
          <c:smooth val="0"/>
        </c:ser>
        <c:ser>
          <c:idx val="2"/>
          <c:order val="2"/>
          <c:tx>
            <c:v>x-axis</c:v>
          </c:tx>
          <c:spPr>
            <a:ln w="28575">
              <a:noFill/>
            </a:ln>
          </c:spPr>
          <c:xVal>
            <c:numRef>
              <c:f>Sheet1!$G$2:$AG$2</c:f>
              <c:numCache>
                <c:formatCode>General</c:formatCode>
                <c:ptCount val="2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  <c:pt idx="12">
                  <c:v>90</c:v>
                </c:pt>
                <c:pt idx="13">
                  <c:v>95</c:v>
                </c:pt>
                <c:pt idx="14">
                  <c:v>100</c:v>
                </c:pt>
                <c:pt idx="15">
                  <c:v>105</c:v>
                </c:pt>
                <c:pt idx="16">
                  <c:v>110</c:v>
                </c:pt>
                <c:pt idx="17">
                  <c:v>115</c:v>
                </c:pt>
                <c:pt idx="18">
                  <c:v>120</c:v>
                </c:pt>
                <c:pt idx="19">
                  <c:v>125</c:v>
                </c:pt>
                <c:pt idx="20">
                  <c:v>130</c:v>
                </c:pt>
                <c:pt idx="21">
                  <c:v>135</c:v>
                </c:pt>
                <c:pt idx="22">
                  <c:v>140</c:v>
                </c:pt>
                <c:pt idx="23">
                  <c:v>145</c:v>
                </c:pt>
                <c:pt idx="24">
                  <c:v>150</c:v>
                </c:pt>
                <c:pt idx="25">
                  <c:v>155</c:v>
                </c:pt>
                <c:pt idx="26">
                  <c:v>160</c:v>
                </c:pt>
              </c:numCache>
            </c:numRef>
          </c:xVal>
          <c:yVal>
            <c:numRef>
              <c:f>Sheet1!$G$5:$AG$5</c:f>
              <c:numCache>
                <c:formatCode>0.00E+00</c:formatCode>
                <c:ptCount val="27"/>
                <c:pt idx="0" formatCode="General">
                  <c:v>0.14976291131144701</c:v>
                </c:pt>
                <c:pt idx="1">
                  <c:v>0.15015683987327999</c:v>
                </c:pt>
                <c:pt idx="2">
                  <c:v>0.150273650099361</c:v>
                </c:pt>
                <c:pt idx="3">
                  <c:v>0.14999667326663099</c:v>
                </c:pt>
                <c:pt idx="4">
                  <c:v>0.15012571285007301</c:v>
                </c:pt>
                <c:pt idx="5">
                  <c:v>0.15003003231663001</c:v>
                </c:pt>
                <c:pt idx="6">
                  <c:v>0.14999360400765199</c:v>
                </c:pt>
                <c:pt idx="7">
                  <c:v>0.149977783470915</c:v>
                </c:pt>
                <c:pt idx="8">
                  <c:v>0.14999008537918701</c:v>
                </c:pt>
                <c:pt idx="9">
                  <c:v>0.150007632471376</c:v>
                </c:pt>
                <c:pt idx="10">
                  <c:v>0.14996649308776699</c:v>
                </c:pt>
                <c:pt idx="11">
                  <c:v>0.149970933115775</c:v>
                </c:pt>
                <c:pt idx="12">
                  <c:v>0.15001773219922501</c:v>
                </c:pt>
                <c:pt idx="13">
                  <c:v>0.14995311269558501</c:v>
                </c:pt>
                <c:pt idx="14">
                  <c:v>0.15001812739938999</c:v>
                </c:pt>
                <c:pt idx="15">
                  <c:v>0.14997946818027</c:v>
                </c:pt>
                <c:pt idx="16">
                  <c:v>0.14996594447143899</c:v>
                </c:pt>
                <c:pt idx="17">
                  <c:v>0.15000755077043801</c:v>
                </c:pt>
                <c:pt idx="18">
                  <c:v>0.149985257389949</c:v>
                </c:pt>
                <c:pt idx="19">
                  <c:v>0.14997479159360799</c:v>
                </c:pt>
                <c:pt idx="20">
                  <c:v>0.150011727450309</c:v>
                </c:pt>
                <c:pt idx="21">
                  <c:v>0.150010754217793</c:v>
                </c:pt>
                <c:pt idx="22">
                  <c:v>0.150138773603047</c:v>
                </c:pt>
                <c:pt idx="23">
                  <c:v>0.14999174087880399</c:v>
                </c:pt>
                <c:pt idx="24">
                  <c:v>0.15027284524884299</c:v>
                </c:pt>
                <c:pt idx="25">
                  <c:v>0.15055048252849301</c:v>
                </c:pt>
                <c:pt idx="26" formatCode="General">
                  <c:v>0.14781167462946099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618368"/>
        <c:axId val="74620288"/>
      </c:scatterChart>
      <c:valAx>
        <c:axId val="74618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 Rotated (degrees)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620288"/>
        <c:crosses val="autoZero"/>
        <c:crossBetween val="midCat"/>
      </c:valAx>
      <c:valAx>
        <c:axId val="74620288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Radius (m)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6183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Fitted Radii after removal</a:t>
            </a:r>
            <a:r>
              <a:rPr lang="en-US" baseline="0"/>
              <a:t> of outliers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Z-axis</c:v>
          </c:tx>
          <c:spPr>
            <a:ln w="28575">
              <a:noFill/>
            </a:ln>
          </c:spPr>
          <c:xVal>
            <c:numRef>
              <c:f>Sheet3!$B$2:$AK$2</c:f>
              <c:numCache>
                <c:formatCode>General</c:formatCode>
                <c:ptCount val="3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</c:numCache>
            </c:numRef>
          </c:xVal>
          <c:yVal>
            <c:numRef>
              <c:f>Sheet3!$B$3:$AK$3</c:f>
              <c:numCache>
                <c:formatCode>General</c:formatCode>
                <c:ptCount val="36"/>
                <c:pt idx="0">
                  <c:v>0.150001175093191</c:v>
                </c:pt>
                <c:pt idx="1">
                  <c:v>0.15000127211630701</c:v>
                </c:pt>
                <c:pt idx="2">
                  <c:v>0.149959403962757</c:v>
                </c:pt>
                <c:pt idx="3">
                  <c:v>0.149990948388082</c:v>
                </c:pt>
                <c:pt idx="4">
                  <c:v>0.15000962405165399</c:v>
                </c:pt>
                <c:pt idx="5">
                  <c:v>0.149985139636233</c:v>
                </c:pt>
                <c:pt idx="6">
                  <c:v>0.149998001568032</c:v>
                </c:pt>
                <c:pt idx="7">
                  <c:v>0.150021468502719</c:v>
                </c:pt>
                <c:pt idx="8">
                  <c:v>0.14994675489596301</c:v>
                </c:pt>
                <c:pt idx="9">
                  <c:v>0.149996031743623</c:v>
                </c:pt>
                <c:pt idx="10">
                  <c:v>0.14998230459053599</c:v>
                </c:pt>
                <c:pt idx="11">
                  <c:v>0.15002340232307401</c:v>
                </c:pt>
                <c:pt idx="12">
                  <c:v>0.15001066312540401</c:v>
                </c:pt>
                <c:pt idx="13">
                  <c:v>0.150049555241657</c:v>
                </c:pt>
                <c:pt idx="14">
                  <c:v>0.15001225778449201</c:v>
                </c:pt>
                <c:pt idx="15">
                  <c:v>0.149997084219294</c:v>
                </c:pt>
                <c:pt idx="16">
                  <c:v>0.14996908011381099</c:v>
                </c:pt>
                <c:pt idx="17">
                  <c:v>0.15000404656532701</c:v>
                </c:pt>
                <c:pt idx="18">
                  <c:v>0.14995311269558501</c:v>
                </c:pt>
                <c:pt idx="19">
                  <c:v>0.15000377871843701</c:v>
                </c:pt>
                <c:pt idx="20">
                  <c:v>0.14997527018368301</c:v>
                </c:pt>
                <c:pt idx="21">
                  <c:v>0.150000615991567</c:v>
                </c:pt>
                <c:pt idx="22">
                  <c:v>0.15001389359497599</c:v>
                </c:pt>
                <c:pt idx="23">
                  <c:v>0.15004954297112699</c:v>
                </c:pt>
                <c:pt idx="24">
                  <c:v>0.15000559307689501</c:v>
                </c:pt>
                <c:pt idx="25">
                  <c:v>0.15003274224535801</c:v>
                </c:pt>
                <c:pt idx="26">
                  <c:v>0.149973441055721</c:v>
                </c:pt>
                <c:pt idx="27">
                  <c:v>0.14999726933221399</c:v>
                </c:pt>
                <c:pt idx="28">
                  <c:v>0.149945456682617</c:v>
                </c:pt>
                <c:pt idx="29">
                  <c:v>0.15001745284763701</c:v>
                </c:pt>
                <c:pt idx="30">
                  <c:v>0.14999804593625901</c:v>
                </c:pt>
                <c:pt idx="31">
                  <c:v>0.14998946519510001</c:v>
                </c:pt>
                <c:pt idx="32">
                  <c:v>0.15000329007124799</c:v>
                </c:pt>
                <c:pt idx="33">
                  <c:v>0.149994651944278</c:v>
                </c:pt>
                <c:pt idx="34">
                  <c:v>0.14995880316337401</c:v>
                </c:pt>
                <c:pt idx="35">
                  <c:v>0.14999920728649099</c:v>
                </c:pt>
              </c:numCache>
            </c:numRef>
          </c:yVal>
          <c:smooth val="0"/>
        </c:ser>
        <c:ser>
          <c:idx val="1"/>
          <c:order val="1"/>
          <c:tx>
            <c:v>Y-axis</c:v>
          </c:tx>
          <c:spPr>
            <a:ln w="28575">
              <a:noFill/>
            </a:ln>
          </c:spPr>
          <c:xVal>
            <c:numRef>
              <c:f>(Sheet3!$AD$2,Sheet3!$O$2:$AB$2)</c:f>
              <c:numCache>
                <c:formatCode>General</c:formatCode>
                <c:ptCount val="15"/>
                <c:pt idx="0">
                  <c:v>145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</c:numCache>
            </c:numRef>
          </c:xVal>
          <c:yVal>
            <c:numRef>
              <c:f>(Sheet3!$AD$8,Sheet3!$O$8:$AB$8)</c:f>
              <c:numCache>
                <c:formatCode>General</c:formatCode>
                <c:ptCount val="15"/>
                <c:pt idx="0">
                  <c:v>0.149986376804016</c:v>
                </c:pt>
                <c:pt idx="1">
                  <c:v>0.15000241070533599</c:v>
                </c:pt>
                <c:pt idx="2">
                  <c:v>0.14999325382295201</c:v>
                </c:pt>
                <c:pt idx="3">
                  <c:v>0.15003279154317201</c:v>
                </c:pt>
                <c:pt idx="4">
                  <c:v>0.15000271748358099</c:v>
                </c:pt>
                <c:pt idx="5">
                  <c:v>0.14999312193474101</c:v>
                </c:pt>
                <c:pt idx="6">
                  <c:v>0.150001175093191</c:v>
                </c:pt>
                <c:pt idx="7">
                  <c:v>0.15001148722206201</c:v>
                </c:pt>
                <c:pt idx="8">
                  <c:v>0.14996899004436301</c:v>
                </c:pt>
                <c:pt idx="9">
                  <c:v>0.15000271582950001</c:v>
                </c:pt>
                <c:pt idx="10">
                  <c:v>0.15002426550912901</c:v>
                </c:pt>
                <c:pt idx="11">
                  <c:v>0.14998781454086599</c:v>
                </c:pt>
                <c:pt idx="12">
                  <c:v>0.14999362467329599</c:v>
                </c:pt>
                <c:pt idx="13">
                  <c:v>0.15000934952940101</c:v>
                </c:pt>
                <c:pt idx="14">
                  <c:v>0.15001897895257699</c:v>
                </c:pt>
              </c:numCache>
            </c:numRef>
          </c:yVal>
          <c:smooth val="0"/>
        </c:ser>
        <c:ser>
          <c:idx val="2"/>
          <c:order val="2"/>
          <c:tx>
            <c:v>X-axis</c:v>
          </c:tx>
          <c:spPr>
            <a:ln w="28575">
              <a:noFill/>
            </a:ln>
          </c:spPr>
          <c:xVal>
            <c:numRef>
              <c:f>(Sheet3!$H$2,Sheet3!$J$2:$AD$2,Sheet3!$AC$2,Sheet3!$H$2,Sheet3!$K$2)</c:f>
              <c:numCache>
                <c:formatCode>General</c:formatCode>
                <c:ptCount val="2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140</c:v>
                </c:pt>
                <c:pt idx="23">
                  <c:v>35</c:v>
                </c:pt>
                <c:pt idx="24">
                  <c:v>50</c:v>
                </c:pt>
              </c:numCache>
            </c:numRef>
          </c:xVal>
          <c:yVal>
            <c:numRef>
              <c:f>(Sheet3!$J$25,Sheet3!$L$25:$AB$25,Sheet3!$AD$25)</c:f>
              <c:numCache>
                <c:formatCode>0.00E+00</c:formatCode>
                <c:ptCount val="19"/>
                <c:pt idx="0">
                  <c:v>0.14999667326663099</c:v>
                </c:pt>
                <c:pt idx="1">
                  <c:v>0.15003003231663001</c:v>
                </c:pt>
                <c:pt idx="2">
                  <c:v>0.14999360400765199</c:v>
                </c:pt>
                <c:pt idx="3">
                  <c:v>0.149977783470915</c:v>
                </c:pt>
                <c:pt idx="4">
                  <c:v>0.14999008537918701</c:v>
                </c:pt>
                <c:pt idx="5">
                  <c:v>0.150007632471376</c:v>
                </c:pt>
                <c:pt idx="6">
                  <c:v>0.14996649308776699</c:v>
                </c:pt>
                <c:pt idx="7">
                  <c:v>0.149970933115775</c:v>
                </c:pt>
                <c:pt idx="8">
                  <c:v>0.15001773219922501</c:v>
                </c:pt>
                <c:pt idx="9">
                  <c:v>0.14995311269558501</c:v>
                </c:pt>
                <c:pt idx="10">
                  <c:v>0.15001812739938999</c:v>
                </c:pt>
                <c:pt idx="11">
                  <c:v>0.14997946818027</c:v>
                </c:pt>
                <c:pt idx="12">
                  <c:v>0.14996594447143899</c:v>
                </c:pt>
                <c:pt idx="13">
                  <c:v>0.15000755077043801</c:v>
                </c:pt>
                <c:pt idx="14">
                  <c:v>0.149985257389949</c:v>
                </c:pt>
                <c:pt idx="15">
                  <c:v>0.14997479159360799</c:v>
                </c:pt>
                <c:pt idx="16">
                  <c:v>0.150011727450309</c:v>
                </c:pt>
                <c:pt idx="17">
                  <c:v>0.150010754217793</c:v>
                </c:pt>
                <c:pt idx="18">
                  <c:v>0.14999174087880399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25568"/>
        <c:axId val="74927488"/>
      </c:scatterChart>
      <c:valAx>
        <c:axId val="74925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</a:t>
                </a:r>
                <a:r>
                  <a:rPr lang="en-US" baseline="0"/>
                  <a:t> (degrees)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927488"/>
        <c:crosses val="autoZero"/>
        <c:crossBetween val="midCat"/>
      </c:valAx>
      <c:valAx>
        <c:axId val="749274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Radius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9255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CF5FF9A-BC07-4C81-9694-3B766EEF9A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9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4813" y="515938"/>
            <a:ext cx="3406775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9" y="3269485"/>
            <a:ext cx="7439025" cy="30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DA15393-4DBB-497E-ACDC-19D4BB41E9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62497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2498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8748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49982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12478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74970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37466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99963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4813" y="515938"/>
            <a:ext cx="3406775" cy="2582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two otoscopes</a:t>
            </a:r>
            <a:r>
              <a:rPr lang="en-US" baseline="0" dirty="0" smtClean="0"/>
              <a:t> together – may be put a diagram of what’s inside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880" y="10226676"/>
            <a:ext cx="36918249" cy="7054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753" y="18653129"/>
            <a:ext cx="30402503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62497" indent="0" algn="ctr">
              <a:buNone/>
              <a:defRPr/>
            </a:lvl2pPr>
            <a:lvl3pPr marL="924988" indent="0" algn="ctr">
              <a:buNone/>
              <a:defRPr/>
            </a:lvl3pPr>
            <a:lvl4pPr marL="1387485" indent="0" algn="ctr">
              <a:buNone/>
              <a:defRPr/>
            </a:lvl4pPr>
            <a:lvl5pPr marL="1849982" indent="0" algn="ctr">
              <a:buNone/>
              <a:defRPr/>
            </a:lvl5pPr>
            <a:lvl6pPr marL="2312478" indent="0" algn="ctr">
              <a:buNone/>
              <a:defRPr/>
            </a:lvl6pPr>
            <a:lvl7pPr marL="2774970" indent="0" algn="ctr">
              <a:buNone/>
              <a:defRPr/>
            </a:lvl7pPr>
            <a:lvl8pPr marL="3237466" indent="0" algn="ctr">
              <a:buNone/>
              <a:defRPr/>
            </a:lvl8pPr>
            <a:lvl9pPr marL="369996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BED70-FF84-42F5-8009-F40997D28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90771-6AB8-4B74-BFE7-9837322FF1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90626" y="1317626"/>
            <a:ext cx="9771999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1380" y="1317626"/>
            <a:ext cx="29163570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AF69A-401B-4181-A0DE-D500F8EF95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171379" y="1317626"/>
            <a:ext cx="39091251" cy="28087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71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39629" y="29976763"/>
            <a:ext cx="137547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127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fld id="{94395730-8D71-4734-9D98-64F182FA0E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6B26-2712-4463-93C1-B4BF58E754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93" y="21153439"/>
            <a:ext cx="36918249" cy="653732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93" y="13952539"/>
            <a:ext cx="36918249" cy="7200902"/>
          </a:xfrm>
        </p:spPr>
        <p:txBody>
          <a:bodyPr anchor="b"/>
          <a:lstStyle>
            <a:lvl1pPr marL="0" indent="0">
              <a:buNone/>
              <a:defRPr sz="1900"/>
            </a:lvl1pPr>
            <a:lvl2pPr marL="462497" indent="0">
              <a:buNone/>
              <a:defRPr sz="1900"/>
            </a:lvl2pPr>
            <a:lvl3pPr marL="924988" indent="0">
              <a:buNone/>
              <a:defRPr sz="1400"/>
            </a:lvl3pPr>
            <a:lvl4pPr marL="1387485" indent="0">
              <a:buNone/>
              <a:defRPr sz="1400"/>
            </a:lvl4pPr>
            <a:lvl5pPr marL="1849982" indent="0">
              <a:buNone/>
              <a:defRPr sz="1400"/>
            </a:lvl5pPr>
            <a:lvl6pPr marL="2312478" indent="0">
              <a:buNone/>
              <a:defRPr sz="1400"/>
            </a:lvl6pPr>
            <a:lvl7pPr marL="2774970" indent="0">
              <a:buNone/>
              <a:defRPr sz="1400"/>
            </a:lvl7pPr>
            <a:lvl8pPr marL="3237466" indent="0">
              <a:buNone/>
              <a:defRPr sz="1400"/>
            </a:lvl8pPr>
            <a:lvl9pPr marL="369996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C186-77B7-48A1-94A5-7E80FD093F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1379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94841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5E7E7-88A2-4A1D-8F7B-2D6B75BCC6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377" y="7369176"/>
            <a:ext cx="19190485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1377" y="10439407"/>
            <a:ext cx="19190485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64033" y="7369176"/>
            <a:ext cx="19198593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64033" y="10439407"/>
            <a:ext cx="19198593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4C5-2967-4F5D-BEE9-E8D7834FFCD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0111A-8EEB-450B-9E3C-124B29A937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EE5B2-ADCD-4B0E-B1DB-A614B30B59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377" y="1311273"/>
            <a:ext cx="14289891" cy="55768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810" y="1311274"/>
            <a:ext cx="24280813" cy="280939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377" y="6888166"/>
            <a:ext cx="14289891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1FB39-8BB4-4F71-A261-1805E9122C7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613" y="23042563"/>
            <a:ext cx="26059749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13613" y="2941644"/>
            <a:ext cx="26059749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62497" indent="0">
              <a:buNone/>
              <a:defRPr sz="2900"/>
            </a:lvl2pPr>
            <a:lvl3pPr marL="924988" indent="0">
              <a:buNone/>
              <a:defRPr sz="2400"/>
            </a:lvl3pPr>
            <a:lvl4pPr marL="1387485" indent="0">
              <a:buNone/>
              <a:defRPr sz="1900"/>
            </a:lvl4pPr>
            <a:lvl5pPr marL="1849982" indent="0">
              <a:buNone/>
              <a:defRPr sz="1900"/>
            </a:lvl5pPr>
            <a:lvl6pPr marL="2312478" indent="0">
              <a:buNone/>
              <a:defRPr sz="1900"/>
            </a:lvl6pPr>
            <a:lvl7pPr marL="2774970" indent="0">
              <a:buNone/>
              <a:defRPr sz="1900"/>
            </a:lvl7pPr>
            <a:lvl8pPr marL="3237466" indent="0">
              <a:buNone/>
              <a:defRPr sz="1900"/>
            </a:lvl8pPr>
            <a:lvl9pPr marL="3699963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3613" y="25763539"/>
            <a:ext cx="26059749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E3965-5EE6-4E9D-88E5-F997C46ADE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1379" y="1317624"/>
            <a:ext cx="3909125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1379" y="7680329"/>
            <a:ext cx="39091251" cy="217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71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l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39629" y="29976763"/>
            <a:ext cx="137547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127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r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fld id="{A10BC59B-9F7B-4596-B575-BC746DE704D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2pPr>
      <a:lvl3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3pPr>
      <a:lvl4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4pPr>
      <a:lvl5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5pPr>
      <a:lvl6pPr marL="462497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6pPr>
      <a:lvl7pPr marL="924988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7pPr>
      <a:lvl8pPr marL="1387485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8pPr>
      <a:lvl9pPr marL="1849982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65304" indent="-1665304" algn="l" defTabSz="4440274" rtl="0" fontAlgn="base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+mn-cs"/>
        </a:defRPr>
      </a:lvl1pPr>
      <a:lvl2pPr marL="3606821" indent="-1387485" algn="l" defTabSz="4440274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cs typeface="+mn-cs"/>
        </a:defRPr>
      </a:lvl2pPr>
      <a:lvl3pPr marL="5549945" indent="-1109665" algn="l" defTabSz="4440274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cs typeface="+mn-cs"/>
        </a:defRPr>
      </a:lvl3pPr>
      <a:lvl4pPr marL="7769275" indent="-1109665" algn="l" defTabSz="4440274" rtl="0" fontAlgn="base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cs typeface="+mn-cs"/>
        </a:defRPr>
      </a:lvl4pPr>
      <a:lvl5pPr marL="9990219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5pPr>
      <a:lvl6pPr marL="10452716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6pPr>
      <a:lvl7pPr marL="10915207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7pPr>
      <a:lvl8pPr marL="11377704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8pPr>
      <a:lvl9pPr marL="11840200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497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498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7485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9982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247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97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7466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9963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11" Type="http://schemas.openxmlformats.org/officeDocument/2006/relationships/image" Target="../media/image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gif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0" name="Line 1788"/>
          <p:cNvSpPr>
            <a:spLocks noChangeShapeType="1"/>
          </p:cNvSpPr>
          <p:nvPr/>
        </p:nvSpPr>
        <p:spPr bwMode="auto">
          <a:xfrm flipH="1">
            <a:off x="14525009" y="3098803"/>
            <a:ext cx="70295" cy="2878135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03258" y="814195"/>
            <a:ext cx="41611278" cy="31080077"/>
          </a:xfrm>
          <a:prstGeom prst="rect">
            <a:avLst/>
          </a:prstGeom>
          <a:noFill/>
          <a:ln w="1270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2498" tIns="46249" rIns="92498" bIns="46249" anchor="ctr"/>
          <a:lstStyle/>
          <a:p>
            <a:endParaRPr lang="en-US" dirty="0"/>
          </a:p>
        </p:txBody>
      </p:sp>
      <p:sp>
        <p:nvSpPr>
          <p:cNvPr id="252" name="Text Box 1949"/>
          <p:cNvSpPr txBox="1">
            <a:spLocks noChangeArrowheads="1"/>
          </p:cNvSpPr>
          <p:nvPr/>
        </p:nvSpPr>
        <p:spPr bwMode="auto">
          <a:xfrm>
            <a:off x="958642" y="3134466"/>
            <a:ext cx="13570870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1. Objectives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319" name="Picture 271"/>
          <p:cNvPicPr>
            <a:picLocks noChangeAspect="1" noChangeArrowheads="1"/>
          </p:cNvPicPr>
          <p:nvPr/>
        </p:nvPicPr>
        <p:blipFill>
          <a:blip r:embed="rId3" cstate="print"/>
          <a:srcRect l="6177" t="6903" r="6480" b="14189"/>
          <a:stretch>
            <a:fillRect/>
          </a:stretch>
        </p:blipFill>
        <p:spPr bwMode="auto">
          <a:xfrm>
            <a:off x="1028247" y="986941"/>
            <a:ext cx="3252438" cy="1329658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1026501" y="868366"/>
            <a:ext cx="41528571" cy="77054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lIns="92498" tIns="46249" rIns="92498" bIns="46249">
            <a:spAutoFit/>
          </a:bodyPr>
          <a:lstStyle/>
          <a:p>
            <a:pPr defTabSz="4440274"/>
            <a:endParaRPr lang="en-US" sz="43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78" name="Rectangle 530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1" name="Rectangle 1679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2" name="Rectangle 1680"/>
          <p:cNvSpPr>
            <a:spLocks noChangeArrowheads="1"/>
          </p:cNvSpPr>
          <p:nvPr/>
        </p:nvSpPr>
        <p:spPr bwMode="auto">
          <a:xfrm>
            <a:off x="3" y="225180"/>
            <a:ext cx="186271" cy="38942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pPr algn="l"/>
            <a:endParaRPr lang="en-US" sz="1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73" name="Rectangle 1681"/>
          <p:cNvSpPr>
            <a:spLocks noChangeArrowheads="1"/>
          </p:cNvSpPr>
          <p:nvPr/>
        </p:nvSpPr>
        <p:spPr bwMode="auto">
          <a:xfrm>
            <a:off x="21623530" y="122071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981" name="Line 1789"/>
          <p:cNvSpPr>
            <a:spLocks noChangeShapeType="1"/>
          </p:cNvSpPr>
          <p:nvPr/>
        </p:nvSpPr>
        <p:spPr bwMode="auto">
          <a:xfrm flipV="1">
            <a:off x="960010" y="3041779"/>
            <a:ext cx="41535601" cy="2526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9985" name="Line 1793"/>
          <p:cNvSpPr>
            <a:spLocks noChangeShapeType="1"/>
          </p:cNvSpPr>
          <p:nvPr/>
        </p:nvSpPr>
        <p:spPr bwMode="auto">
          <a:xfrm flipH="1">
            <a:off x="28525136" y="3041779"/>
            <a:ext cx="81465" cy="28838382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pic>
        <p:nvPicPr>
          <p:cNvPr id="16651" name="Picture 23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8260" y="33716393"/>
            <a:ext cx="325950" cy="606427"/>
          </a:xfrm>
          <a:prstGeom prst="rect">
            <a:avLst/>
          </a:prstGeom>
          <a:noFill/>
        </p:spPr>
      </p:pic>
      <p:sp>
        <p:nvSpPr>
          <p:cNvPr id="16814" name="Rectangle 2478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" y="643490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1300711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73929" y="1006027"/>
            <a:ext cx="26153994" cy="1755395"/>
          </a:xfrm>
          <a:prstGeom prst="rect">
            <a:avLst/>
          </a:prstGeom>
        </p:spPr>
        <p:txBody>
          <a:bodyPr wrap="square" lIns="92498" tIns="46249" rIns="92498" bIns="46249">
            <a:spAutoFit/>
          </a:bodyPr>
          <a:lstStyle/>
          <a:p>
            <a:pPr defTabSz="4440274"/>
            <a:r>
              <a:rPr 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8" charset="0"/>
                <a:cs typeface="Times New Roman" pitchFamily="18" charset="0"/>
              </a:rPr>
              <a:t>Fully Reversed </a:t>
            </a:r>
            <a:r>
              <a:rPr 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8" charset="0"/>
                <a:cs typeface="Times New Roman" pitchFamily="18" charset="0"/>
              </a:rPr>
              <a:t>Engineering: Streamlining three-dimensional component digitization, modification, and reproduction</a:t>
            </a:r>
          </a:p>
        </p:txBody>
      </p:sp>
      <p:sp>
        <p:nvSpPr>
          <p:cNvPr id="632" name="Rectangle 5"/>
          <p:cNvSpPr>
            <a:spLocks noChangeArrowheads="1"/>
          </p:cNvSpPr>
          <p:nvPr/>
        </p:nvSpPr>
        <p:spPr bwMode="auto">
          <a:xfrm>
            <a:off x="10089662" y="5591412"/>
            <a:ext cx="4316209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rgbClr val="FA1206"/>
              </a:buClr>
              <a:buSzPct val="60000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1" name="Rectangle 117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2" name="Rectangle 118"/>
          <p:cNvSpPr>
            <a:spLocks noChangeArrowheads="1"/>
          </p:cNvSpPr>
          <p:nvPr/>
        </p:nvSpPr>
        <p:spPr bwMode="auto">
          <a:xfrm>
            <a:off x="2" y="691671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3" name="Rectangle 119"/>
          <p:cNvSpPr>
            <a:spLocks noChangeArrowheads="1"/>
          </p:cNvSpPr>
          <p:nvPr/>
        </p:nvSpPr>
        <p:spPr bwMode="auto">
          <a:xfrm>
            <a:off x="0" y="1023878"/>
            <a:ext cx="343672" cy="3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7" name="Rectangle 123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2" y="701194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9" name="Rectangle 125"/>
          <p:cNvSpPr>
            <a:spLocks noChangeArrowheads="1"/>
          </p:cNvSpPr>
          <p:nvPr/>
        </p:nvSpPr>
        <p:spPr bwMode="auto">
          <a:xfrm>
            <a:off x="2" y="1244122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44424" y="2418439"/>
            <a:ext cx="6330396" cy="646290"/>
          </a:xfrm>
          <a:prstGeom prst="rect">
            <a:avLst/>
          </a:prstGeom>
        </p:spPr>
        <p:txBody>
          <a:bodyPr wrap="square" lIns="91406" tIns="45700" rIns="91406" bIns="457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CHSLT – ME </a:t>
            </a:r>
          </a:p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Center for Holographic Studies and Laser </a:t>
            </a:r>
            <a:r>
              <a:rPr lang="en-US" sz="1800" b="1" dirty="0" err="1" smtClean="0">
                <a:solidFill>
                  <a:srgbClr val="990000"/>
                </a:solidFill>
                <a:latin typeface="Times New Roman"/>
              </a:rPr>
              <a:t>μmechaTronics</a:t>
            </a:r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 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>
            <a:off x="3928552" y="6618011"/>
            <a:ext cx="5341383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28952160" y="25889876"/>
            <a:ext cx="468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247" y="3716661"/>
            <a:ext cx="12832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design a system for rapid digitization of physical objects for the purpose of reverse engineering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create a low cost alternative for expensive digitization solutions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create a streamlined process for digitization that requires minimal user interaction</a:t>
            </a:r>
            <a:endParaRPr lang="en-US" sz="2400" dirty="0">
              <a:latin typeface="Century Schoolbook" pitchFamily="18" charset="0"/>
            </a:endParaRPr>
          </a:p>
        </p:txBody>
      </p:sp>
      <p:graphicFrame>
        <p:nvGraphicFramePr>
          <p:cNvPr id="91" name="Chart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605877"/>
              </p:ext>
            </p:extLst>
          </p:nvPr>
        </p:nvGraphicFramePr>
        <p:xfrm>
          <a:off x="1221899" y="25452378"/>
          <a:ext cx="6423026" cy="519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3" name="Chart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108898"/>
              </p:ext>
            </p:extLst>
          </p:nvPr>
        </p:nvGraphicFramePr>
        <p:xfrm>
          <a:off x="7707400" y="26924708"/>
          <a:ext cx="6153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429" y="3806109"/>
            <a:ext cx="4579008" cy="3866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106" y="19928238"/>
            <a:ext cx="2790906" cy="2838410"/>
          </a:xfrm>
          <a:prstGeom prst="rect">
            <a:avLst/>
          </a:prstGeom>
        </p:spPr>
      </p:pic>
      <p:pic>
        <p:nvPicPr>
          <p:cNvPr id="1028" name="Picture 4" descr="Click here to retun to homep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520" y="895897"/>
            <a:ext cx="3564533" cy="15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2241" y="6451733"/>
            <a:ext cx="8241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The ability to quickly digitize a part allows a designer to easily reproduce a component for which CAD files are not available, or allows the designer to create accessories for such components.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For example, Jay Leno uses the </a:t>
            </a:r>
            <a:r>
              <a:rPr lang="en-US" sz="2400" dirty="0" err="1" smtClean="0">
                <a:latin typeface="Century Schoolbook" pitchFamily="18" charset="0"/>
              </a:rPr>
              <a:t>NextEngine</a:t>
            </a:r>
            <a:r>
              <a:rPr lang="en-US" sz="2400" dirty="0" smtClean="0">
                <a:latin typeface="Century Schoolbook" pitchFamily="18" charset="0"/>
              </a:rPr>
              <a:t> 3D scanner to quickly reproduce parts for antique cars whose details have been lost to history.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However, current scanners on the market are costly—the </a:t>
            </a:r>
            <a:r>
              <a:rPr lang="en-US" sz="2400" dirty="0" err="1" smtClean="0">
                <a:latin typeface="Century Schoolbook" pitchFamily="18" charset="0"/>
              </a:rPr>
              <a:t>NextEngine</a:t>
            </a:r>
            <a:r>
              <a:rPr lang="en-US" sz="2400" dirty="0" smtClean="0">
                <a:latin typeface="Century Schoolbook" pitchFamily="18" charset="0"/>
              </a:rPr>
              <a:t>, for example, costs $2995.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Therefore, the goal of this project is to build a full field-of-view digitization system at significantly lower cost.</a:t>
            </a:r>
            <a:endParaRPr lang="en-US" sz="2400" dirty="0">
              <a:latin typeface="Century Schoolbook" pitchFamily="18" charset="0"/>
            </a:endParaRPr>
          </a:p>
        </p:txBody>
      </p:sp>
      <p:pic>
        <p:nvPicPr>
          <p:cNvPr id="1030" name="Picture 6" descr="3D Scann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119" y="6182320"/>
            <a:ext cx="4905299" cy="36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982062" y="25305101"/>
            <a:ext cx="642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We tested the binary method through simulating using the open-source software POV-Ray.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latin typeface="Century Schoolbook" pitchFamily="18" charset="0"/>
            </a:endParaRPr>
          </a:p>
        </p:txBody>
      </p:sp>
      <p:sp>
        <p:nvSpPr>
          <p:cNvPr id="74" name="Text Box 1949"/>
          <p:cNvSpPr txBox="1">
            <a:spLocks noChangeArrowheads="1"/>
          </p:cNvSpPr>
          <p:nvPr/>
        </p:nvSpPr>
        <p:spPr bwMode="auto">
          <a:xfrm>
            <a:off x="973882" y="5399005"/>
            <a:ext cx="13551127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2. Motivation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" name="Line 1789"/>
          <p:cNvSpPr>
            <a:spLocks noChangeShapeType="1"/>
          </p:cNvSpPr>
          <p:nvPr/>
        </p:nvSpPr>
        <p:spPr bwMode="auto">
          <a:xfrm flipV="1">
            <a:off x="855729" y="5328761"/>
            <a:ext cx="13739575" cy="8358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76" name="Text Box 1949"/>
          <p:cNvSpPr txBox="1">
            <a:spLocks noChangeArrowheads="1"/>
          </p:cNvSpPr>
          <p:nvPr/>
        </p:nvSpPr>
        <p:spPr bwMode="auto">
          <a:xfrm>
            <a:off x="971431" y="11847352"/>
            <a:ext cx="13540878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3. Structured light reconstruction concept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" name="Line 1789"/>
          <p:cNvSpPr>
            <a:spLocks noChangeShapeType="1"/>
          </p:cNvSpPr>
          <p:nvPr/>
        </p:nvSpPr>
        <p:spPr bwMode="auto">
          <a:xfrm flipV="1">
            <a:off x="865254" y="11777912"/>
            <a:ext cx="13739575" cy="690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79" name="Text Box 1949"/>
          <p:cNvSpPr txBox="1">
            <a:spLocks noChangeArrowheads="1"/>
          </p:cNvSpPr>
          <p:nvPr/>
        </p:nvSpPr>
        <p:spPr bwMode="auto">
          <a:xfrm>
            <a:off x="936505" y="24566402"/>
            <a:ext cx="13551127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4. Testing the concept through simulation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" name="Line 1789"/>
          <p:cNvSpPr>
            <a:spLocks noChangeShapeType="1"/>
          </p:cNvSpPr>
          <p:nvPr/>
        </p:nvSpPr>
        <p:spPr bwMode="auto">
          <a:xfrm flipV="1">
            <a:off x="855728" y="24490612"/>
            <a:ext cx="13739575" cy="690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81" name="Text Box 1949"/>
          <p:cNvSpPr txBox="1">
            <a:spLocks noChangeArrowheads="1"/>
          </p:cNvSpPr>
          <p:nvPr/>
        </p:nvSpPr>
        <p:spPr bwMode="auto">
          <a:xfrm>
            <a:off x="14662862" y="3138814"/>
            <a:ext cx="13903006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5. Hardware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4" name="Text Box 1949"/>
          <p:cNvSpPr txBox="1">
            <a:spLocks noChangeArrowheads="1"/>
          </p:cNvSpPr>
          <p:nvPr/>
        </p:nvSpPr>
        <p:spPr bwMode="auto">
          <a:xfrm>
            <a:off x="14642727" y="12305736"/>
            <a:ext cx="13862274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6. Scanning process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5" name="Line 1789"/>
          <p:cNvSpPr>
            <a:spLocks noChangeShapeType="1"/>
          </p:cNvSpPr>
          <p:nvPr/>
        </p:nvSpPr>
        <p:spPr bwMode="auto">
          <a:xfrm flipV="1">
            <a:off x="14593012" y="12248223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86" name="Text Box 1949"/>
          <p:cNvSpPr txBox="1">
            <a:spLocks noChangeArrowheads="1"/>
          </p:cNvSpPr>
          <p:nvPr/>
        </p:nvSpPr>
        <p:spPr bwMode="auto">
          <a:xfrm>
            <a:off x="28700315" y="3138814"/>
            <a:ext cx="13723738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7. Results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" name="Text Box 1949"/>
          <p:cNvSpPr txBox="1">
            <a:spLocks noChangeArrowheads="1"/>
          </p:cNvSpPr>
          <p:nvPr/>
        </p:nvSpPr>
        <p:spPr bwMode="auto">
          <a:xfrm>
            <a:off x="28678158" y="12649967"/>
            <a:ext cx="13817452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8. Conclusions and future work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" name="Text Box 1949"/>
          <p:cNvSpPr txBox="1">
            <a:spLocks noChangeArrowheads="1"/>
          </p:cNvSpPr>
          <p:nvPr/>
        </p:nvSpPr>
        <p:spPr bwMode="auto">
          <a:xfrm>
            <a:off x="28593900" y="30178772"/>
            <a:ext cx="13863787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10. References</a:t>
            </a:r>
          </a:p>
        </p:txBody>
      </p:sp>
      <p:sp>
        <p:nvSpPr>
          <p:cNvPr id="90" name="Text Box 1949"/>
          <p:cNvSpPr txBox="1">
            <a:spLocks noChangeArrowheads="1"/>
          </p:cNvSpPr>
          <p:nvPr/>
        </p:nvSpPr>
        <p:spPr bwMode="auto">
          <a:xfrm>
            <a:off x="28606601" y="28660357"/>
            <a:ext cx="13830151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9. acknowledgements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84032" y="12615889"/>
            <a:ext cx="4717016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Project binary patterns onto object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pic>
        <p:nvPicPr>
          <p:cNvPr id="1032" name="Picture 8" descr="https://github.com/ryanthejuggler/fully-reversed/blob/master/img/gray-code-progression.png?raw=tru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5" y="12529719"/>
            <a:ext cx="1902396" cy="12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/>
          <p:cNvSpPr/>
          <p:nvPr/>
        </p:nvSpPr>
        <p:spPr bwMode="auto">
          <a:xfrm>
            <a:off x="3084032" y="14321315"/>
            <a:ext cx="4717016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Capture patterns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3084032" y="15451750"/>
            <a:ext cx="4717016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difference between images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3084032" y="17166505"/>
            <a:ext cx="4717016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Compute pixel indices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8440633" y="12615889"/>
            <a:ext cx="3807133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Project sinusoidal fringes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onto object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 rot="5400000">
            <a:off x="5252975" y="13740832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1" name="Right Arrow 100"/>
          <p:cNvSpPr/>
          <p:nvPr/>
        </p:nvSpPr>
        <p:spPr bwMode="auto">
          <a:xfrm rot="5400000">
            <a:off x="5252975" y="14903440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2" name="Right Arrow 101"/>
          <p:cNvSpPr/>
          <p:nvPr/>
        </p:nvSpPr>
        <p:spPr bwMode="auto">
          <a:xfrm rot="5400000">
            <a:off x="5252975" y="16575068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3" name="Right Arrow 102"/>
          <p:cNvSpPr/>
          <p:nvPr/>
        </p:nvSpPr>
        <p:spPr bwMode="auto">
          <a:xfrm>
            <a:off x="7901833" y="12891580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440632" y="14321315"/>
            <a:ext cx="3807134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Capture patterns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440632" y="15451750"/>
            <a:ext cx="3807134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phase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400000">
            <a:off x="10154634" y="13740832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5400000">
            <a:off x="10154634" y="14903440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8440633" y="16634675"/>
            <a:ext cx="3807134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Convert phase to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pixel indices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09" name="Right Arrow 108"/>
          <p:cNvSpPr/>
          <p:nvPr/>
        </p:nvSpPr>
        <p:spPr bwMode="auto">
          <a:xfrm rot="5400000">
            <a:off x="17260235" y="17142400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3903719" y="18929991"/>
            <a:ext cx="7475490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angle between optical axis of projector and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each point on object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13" name="Right Arrow 112"/>
          <p:cNvSpPr/>
          <p:nvPr/>
        </p:nvSpPr>
        <p:spPr bwMode="auto">
          <a:xfrm rot="5400000">
            <a:off x="4983011" y="18053545"/>
            <a:ext cx="919058" cy="688462"/>
          </a:xfrm>
          <a:prstGeom prst="rightArrow">
            <a:avLst>
              <a:gd name="adj1" fmla="val 50000"/>
              <a:gd name="adj2" fmla="val 45665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4" name="Right Arrow 113"/>
          <p:cNvSpPr/>
          <p:nvPr/>
        </p:nvSpPr>
        <p:spPr bwMode="auto">
          <a:xfrm rot="5400000">
            <a:off x="9901955" y="18069469"/>
            <a:ext cx="919058" cy="688462"/>
          </a:xfrm>
          <a:prstGeom prst="rightArrow">
            <a:avLst>
              <a:gd name="adj1" fmla="val 50000"/>
              <a:gd name="adj2" fmla="val 45665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3903719" y="20751535"/>
            <a:ext cx="7475490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Use camera/projector geometry to recover point cloud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3903719" y="22582890"/>
            <a:ext cx="7475490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Create mesh from point cloud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 rot="5400000">
            <a:off x="7570129" y="20080269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8" name="Right Arrow 117"/>
          <p:cNvSpPr/>
          <p:nvPr/>
        </p:nvSpPr>
        <p:spPr bwMode="auto">
          <a:xfrm rot="5400000">
            <a:off x="7584644" y="21916327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pic>
        <p:nvPicPr>
          <p:cNvPr id="14" name="Picture 10" descr="https://github.com/ryanthejuggler/fully-reversed/blob/master/img/triangulation-3d.png?raw=tru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6" y="17954171"/>
            <a:ext cx="2478276" cy="35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github.com/ryanthejuggler/fully-reversed/blob/master/img/sinusoid.png?raw=tr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258" y="12615889"/>
            <a:ext cx="2003160" cy="11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4776663" y="7841244"/>
            <a:ext cx="13619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entury Schoolbook" pitchFamily="18" charset="0"/>
              </a:rPr>
              <a:t>Cameras: 2 </a:t>
            </a:r>
            <a:r>
              <a:rPr lang="en-US" sz="3600" dirty="0" smtClean="0"/>
              <a:t>× </a:t>
            </a:r>
            <a:r>
              <a:rPr lang="en-US" sz="3600" dirty="0" smtClean="0">
                <a:latin typeface="Century Schoolbook" pitchFamily="18" charset="0"/>
              </a:rPr>
              <a:t>Logitech C905 Webcam			$100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Projector: 1 </a:t>
            </a:r>
            <a:r>
              <a:rPr lang="en-US" sz="3600" dirty="0"/>
              <a:t>× </a:t>
            </a:r>
            <a:r>
              <a:rPr lang="en-US" sz="3600" dirty="0" err="1" smtClean="0">
                <a:latin typeface="Century Schoolbook" pitchFamily="18" charset="0"/>
              </a:rPr>
              <a:t>Optoma</a:t>
            </a:r>
            <a:r>
              <a:rPr lang="en-US" sz="3600" dirty="0" smtClean="0">
                <a:latin typeface="Century Schoolbook" pitchFamily="18" charset="0"/>
              </a:rPr>
              <a:t> PK201 Pico				$250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Parts: Rapid-prototyped from ABS				$  10</a:t>
            </a:r>
          </a:p>
          <a:p>
            <a:pPr algn="l"/>
            <a:r>
              <a:rPr lang="en-US" sz="3600" u="sng" dirty="0" smtClean="0">
                <a:latin typeface="Century Schoolbook" pitchFamily="18" charset="0"/>
              </a:rPr>
              <a:t>Beam: Aluminum L-beam						$    6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Total cost:									$366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834592" y="3900565"/>
            <a:ext cx="594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Logitech C905 Webcam</a:t>
            </a:r>
          </a:p>
          <a:p>
            <a:r>
              <a:rPr lang="en-US" sz="3200" dirty="0">
                <a:latin typeface="Century Schoolbook" pitchFamily="18" charset="0"/>
              </a:rPr>
              <a:t>2 MP, 2.8</a:t>
            </a:r>
            <a:r>
              <a:rPr lang="el-GR" sz="3200" dirty="0">
                <a:latin typeface="Century Schoolbook" pitchFamily="18" charset="0"/>
              </a:rPr>
              <a:t>μ</a:t>
            </a:r>
            <a:r>
              <a:rPr lang="en-US" sz="3200" dirty="0">
                <a:latin typeface="Century Schoolbook" pitchFamily="18" charset="0"/>
              </a:rPr>
              <a:t>m cell size, 50 mm min. focal </a:t>
            </a:r>
            <a:r>
              <a:rPr lang="en-US" sz="3200" dirty="0" smtClean="0">
                <a:latin typeface="Century Schoolbook" pitchFamily="18" charset="0"/>
              </a:rPr>
              <a:t>length</a:t>
            </a:r>
            <a:endParaRPr lang="en-US" sz="3200" dirty="0">
              <a:latin typeface="Century Schoolbook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578324" y="5687755"/>
            <a:ext cx="6452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Optoma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PK201 Projector</a:t>
            </a:r>
          </a:p>
          <a:p>
            <a:r>
              <a:rPr lang="en-US" sz="3200" dirty="0" smtClean="0">
                <a:latin typeface="Century Schoolbook" pitchFamily="18" charset="0"/>
              </a:rPr>
              <a:t>854 </a:t>
            </a:r>
            <a:r>
              <a:rPr lang="en-US" sz="3200" dirty="0" err="1" smtClean="0">
                <a:latin typeface="Century Schoolbook" pitchFamily="18" charset="0"/>
              </a:rPr>
              <a:t>px</a:t>
            </a:r>
            <a:r>
              <a:rPr lang="en-US" sz="3200" dirty="0" smtClean="0">
                <a:latin typeface="Century Schoolbook" pitchFamily="18" charset="0"/>
              </a:rPr>
              <a:t> horizontal resolution, DLP projection, throw ratio 2.2</a:t>
            </a:r>
            <a:endParaRPr lang="en-US" sz="3200" dirty="0">
              <a:latin typeface="Century Schoolbook" pitchFamily="18" charset="0"/>
            </a:endParaRPr>
          </a:p>
        </p:txBody>
      </p:sp>
      <p:pic>
        <p:nvPicPr>
          <p:cNvPr id="1039" name="Picture 15" descr="https://github.com/ryanthejuggler/fully-reversed/blob/master/img/webcam.jpg?raw=true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20625"/>
          <a:stretch/>
        </p:blipFill>
        <p:spPr bwMode="auto">
          <a:xfrm>
            <a:off x="20900571" y="3806109"/>
            <a:ext cx="1059544" cy="16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github.com/ryanthejuggler/fully-reversed/blob/master/img/projector.jpg?raw=tru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136" b="91977" l="5867" r="93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570" y="5681676"/>
            <a:ext cx="2816225" cy="16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ight Arrow 127"/>
          <p:cNvSpPr/>
          <p:nvPr/>
        </p:nvSpPr>
        <p:spPr bwMode="auto">
          <a:xfrm>
            <a:off x="23169339" y="4341164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29" name="Right Arrow 128"/>
          <p:cNvSpPr/>
          <p:nvPr/>
        </p:nvSpPr>
        <p:spPr bwMode="auto">
          <a:xfrm>
            <a:off x="23162085" y="6090104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59050" y="13580042"/>
            <a:ext cx="4381500" cy="3528822"/>
            <a:chOff x="15259050" y="13580042"/>
            <a:chExt cx="4381500" cy="352882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15259050" y="13580042"/>
              <a:ext cx="4381500" cy="352882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15654076" y="14312728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Position equipment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15654076" y="15234748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Camera calibration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15654076" y="16198678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Projector calibration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59050" y="13609748"/>
              <a:ext cx="438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entury Schoolbook" pitchFamily="18" charset="0"/>
                </a:rPr>
                <a:t>Setup</a:t>
              </a:r>
              <a:endParaRPr lang="en-US" sz="3200" dirty="0">
                <a:latin typeface="Century Schoolbook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 flipV="1">
              <a:off x="17025316" y="14968301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38" name="Isosceles Triangle 137"/>
            <p:cNvSpPr/>
            <p:nvPr/>
          </p:nvSpPr>
          <p:spPr bwMode="auto">
            <a:xfrm flipV="1">
              <a:off x="17025316" y="15896502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59050" y="17993360"/>
            <a:ext cx="4381500" cy="4189479"/>
            <a:chOff x="15259050" y="18393410"/>
            <a:chExt cx="4381500" cy="4189479"/>
          </a:xfrm>
        </p:grpSpPr>
        <p:sp>
          <p:nvSpPr>
            <p:cNvPr id="149" name="Rounded Rectangle 148"/>
            <p:cNvSpPr/>
            <p:nvPr/>
          </p:nvSpPr>
          <p:spPr bwMode="auto">
            <a:xfrm>
              <a:off x="15259050" y="18393410"/>
              <a:ext cx="4381500" cy="41894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5259050" y="18428677"/>
              <a:ext cx="4381500" cy="69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entury Schoolbook" pitchFamily="18" charset="0"/>
                </a:rPr>
                <a:t>Single view</a:t>
              </a:r>
              <a:endParaRPr lang="en-US" sz="3200" dirty="0">
                <a:latin typeface="Century Schoolbook" pitchFamily="18" charset="0"/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15654076" y="19107047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Data acquisition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15654076" y="20086217"/>
              <a:ext cx="3567374" cy="9194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Decoding and triangulation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52" name="Rounded Rectangle 151"/>
            <p:cNvSpPr/>
            <p:nvPr/>
          </p:nvSpPr>
          <p:spPr bwMode="auto">
            <a:xfrm>
              <a:off x="15654076" y="21507347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Point cloud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54" name="Isosceles Triangle 153"/>
            <p:cNvSpPr/>
            <p:nvPr/>
          </p:nvSpPr>
          <p:spPr bwMode="auto">
            <a:xfrm flipV="1">
              <a:off x="17025316" y="19819770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55" name="Isosceles Triangle 154"/>
            <p:cNvSpPr/>
            <p:nvPr/>
          </p:nvSpPr>
          <p:spPr bwMode="auto">
            <a:xfrm flipV="1">
              <a:off x="17025316" y="21167071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573093" y="17954171"/>
            <a:ext cx="4381500" cy="4189479"/>
            <a:chOff x="15259050" y="18393410"/>
            <a:chExt cx="4381500" cy="4189479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5259050" y="18393410"/>
              <a:ext cx="4381500" cy="41894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259050" y="18428677"/>
              <a:ext cx="438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entury Schoolbook" pitchFamily="18" charset="0"/>
                </a:rPr>
                <a:t>Combine views</a:t>
              </a:r>
              <a:endParaRPr lang="en-US" sz="3200" dirty="0">
                <a:latin typeface="Century Schoolbook" pitchFamily="18" charset="0"/>
              </a:endParaRPr>
            </a:p>
          </p:txBody>
        </p:sp>
        <p:sp>
          <p:nvSpPr>
            <p:cNvPr id="161" name="Rounded Rectangle 160"/>
            <p:cNvSpPr/>
            <p:nvPr/>
          </p:nvSpPr>
          <p:spPr bwMode="auto">
            <a:xfrm>
              <a:off x="15654076" y="19107047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Reposition object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5654076" y="20086217"/>
              <a:ext cx="3567374" cy="9194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Calculate new orientation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63" name="Rounded Rectangle 162"/>
            <p:cNvSpPr/>
            <p:nvPr/>
          </p:nvSpPr>
          <p:spPr bwMode="auto">
            <a:xfrm>
              <a:off x="15654076" y="21507347"/>
              <a:ext cx="3567374" cy="5107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entury Schoolbook" pitchFamily="18" charset="0"/>
                  <a:cs typeface="Arial" charset="0"/>
                </a:rPr>
                <a:t>Align point clouds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endParaRPr>
            </a:p>
          </p:txBody>
        </p:sp>
        <p:sp>
          <p:nvSpPr>
            <p:cNvPr id="164" name="Isosceles Triangle 163"/>
            <p:cNvSpPr/>
            <p:nvPr/>
          </p:nvSpPr>
          <p:spPr bwMode="auto">
            <a:xfrm flipV="1">
              <a:off x="17025316" y="19819770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65" name="Isosceles Triangle 164"/>
            <p:cNvSpPr/>
            <p:nvPr/>
          </p:nvSpPr>
          <p:spPr bwMode="auto">
            <a:xfrm flipV="1">
              <a:off x="17025316" y="21167071"/>
              <a:ext cx="848968" cy="151156"/>
            </a:xfrm>
            <a:prstGeom prst="triangle">
              <a:avLst/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66" name="Right Arrow 165"/>
          <p:cNvSpPr/>
          <p:nvPr/>
        </p:nvSpPr>
        <p:spPr bwMode="auto">
          <a:xfrm rot="10800000">
            <a:off x="19884658" y="20407304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67" name="Right Arrow 166"/>
          <p:cNvSpPr/>
          <p:nvPr/>
        </p:nvSpPr>
        <p:spPr bwMode="auto">
          <a:xfrm rot="10800000" flipH="1">
            <a:off x="19918677" y="19075489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1932049" y="23064570"/>
            <a:ext cx="1609166" cy="773123"/>
            <a:chOff x="15259050" y="18393410"/>
            <a:chExt cx="4381500" cy="4189479"/>
          </a:xfrm>
        </p:grpSpPr>
        <p:sp>
          <p:nvSpPr>
            <p:cNvPr id="169" name="Rounded Rectangle 168"/>
            <p:cNvSpPr/>
            <p:nvPr/>
          </p:nvSpPr>
          <p:spPr bwMode="auto">
            <a:xfrm>
              <a:off x="15259050" y="18393410"/>
              <a:ext cx="4381500" cy="41894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259050" y="18428678"/>
              <a:ext cx="4381500" cy="1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entury Schoolbook" pitchFamily="18" charset="0"/>
                </a:rPr>
                <a:t>Mesh</a:t>
              </a:r>
            </a:p>
          </p:txBody>
        </p:sp>
      </p:grpSp>
      <p:sp>
        <p:nvSpPr>
          <p:cNvPr id="182" name="Right Arrow 181"/>
          <p:cNvSpPr/>
          <p:nvPr/>
        </p:nvSpPr>
        <p:spPr bwMode="auto">
          <a:xfrm rot="5400000">
            <a:off x="22554321" y="22232852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83" name="Line 1789"/>
          <p:cNvSpPr>
            <a:spLocks noChangeShapeType="1"/>
          </p:cNvSpPr>
          <p:nvPr/>
        </p:nvSpPr>
        <p:spPr bwMode="auto">
          <a:xfrm flipV="1">
            <a:off x="28540879" y="12649967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84" name="Line 1789"/>
          <p:cNvSpPr>
            <a:spLocks noChangeShapeType="1"/>
          </p:cNvSpPr>
          <p:nvPr/>
        </p:nvSpPr>
        <p:spPr bwMode="auto">
          <a:xfrm flipV="1">
            <a:off x="28521128" y="28678427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85" name="Line 1789"/>
          <p:cNvSpPr>
            <a:spLocks noChangeShapeType="1"/>
          </p:cNvSpPr>
          <p:nvPr/>
        </p:nvSpPr>
        <p:spPr bwMode="auto">
          <a:xfrm flipV="1">
            <a:off x="28482021" y="30178772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24208</TotalTime>
  <Words>375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Measurement of the Tympanic Membrane Through Opto-electronic Holographic Methodologies</dc:title>
  <dc:creator>Ivo Dobrev</dc:creator>
  <cp:lastModifiedBy>CCC Labs</cp:lastModifiedBy>
  <cp:revision>1539</cp:revision>
  <cp:lastPrinted>2012-03-27T15:11:12Z</cp:lastPrinted>
  <dcterms:created xsi:type="dcterms:W3CDTF">2006-02-11T05:53:31Z</dcterms:created>
  <dcterms:modified xsi:type="dcterms:W3CDTF">2013-04-08T15:50:19Z</dcterms:modified>
</cp:coreProperties>
</file>