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43434000" cy="32918400"/>
  <p:notesSz cx="9296400" cy="6881813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8600" kern="1200">
        <a:solidFill>
          <a:schemeClr val="tx2"/>
        </a:solidFill>
        <a:latin typeface="Tahoma" pitchFamily="34" charset="0"/>
        <a:ea typeface="+mn-ea"/>
        <a:cs typeface="Arial" charset="0"/>
      </a:defRPr>
    </a:lvl1pPr>
    <a:lvl2pPr marL="462497" algn="ctr" rtl="0" fontAlgn="base">
      <a:spcBef>
        <a:spcPct val="0"/>
      </a:spcBef>
      <a:spcAft>
        <a:spcPct val="0"/>
      </a:spcAft>
      <a:defRPr sz="8600" kern="1200">
        <a:solidFill>
          <a:schemeClr val="tx2"/>
        </a:solidFill>
        <a:latin typeface="Tahoma" pitchFamily="34" charset="0"/>
        <a:ea typeface="+mn-ea"/>
        <a:cs typeface="Arial" charset="0"/>
      </a:defRPr>
    </a:lvl2pPr>
    <a:lvl3pPr marL="924988" algn="ctr" rtl="0" fontAlgn="base">
      <a:spcBef>
        <a:spcPct val="0"/>
      </a:spcBef>
      <a:spcAft>
        <a:spcPct val="0"/>
      </a:spcAft>
      <a:defRPr sz="8600" kern="1200">
        <a:solidFill>
          <a:schemeClr val="tx2"/>
        </a:solidFill>
        <a:latin typeface="Tahoma" pitchFamily="34" charset="0"/>
        <a:ea typeface="+mn-ea"/>
        <a:cs typeface="Arial" charset="0"/>
      </a:defRPr>
    </a:lvl3pPr>
    <a:lvl4pPr marL="1387485" algn="ctr" rtl="0" fontAlgn="base">
      <a:spcBef>
        <a:spcPct val="0"/>
      </a:spcBef>
      <a:spcAft>
        <a:spcPct val="0"/>
      </a:spcAft>
      <a:defRPr sz="8600" kern="1200">
        <a:solidFill>
          <a:schemeClr val="tx2"/>
        </a:solidFill>
        <a:latin typeface="Tahoma" pitchFamily="34" charset="0"/>
        <a:ea typeface="+mn-ea"/>
        <a:cs typeface="Arial" charset="0"/>
      </a:defRPr>
    </a:lvl4pPr>
    <a:lvl5pPr marL="1849982" algn="ctr" rtl="0" fontAlgn="base">
      <a:spcBef>
        <a:spcPct val="0"/>
      </a:spcBef>
      <a:spcAft>
        <a:spcPct val="0"/>
      </a:spcAft>
      <a:defRPr sz="8600" kern="1200">
        <a:solidFill>
          <a:schemeClr val="tx2"/>
        </a:solidFill>
        <a:latin typeface="Tahoma" pitchFamily="34" charset="0"/>
        <a:ea typeface="+mn-ea"/>
        <a:cs typeface="Arial" charset="0"/>
      </a:defRPr>
    </a:lvl5pPr>
    <a:lvl6pPr marL="2312478" algn="l" defTabSz="924988" rtl="0" eaLnBrk="1" latinLnBrk="0" hangingPunct="1">
      <a:defRPr sz="8600" kern="1200">
        <a:solidFill>
          <a:schemeClr val="tx2"/>
        </a:solidFill>
        <a:latin typeface="Tahoma" pitchFamily="34" charset="0"/>
        <a:ea typeface="+mn-ea"/>
        <a:cs typeface="Arial" charset="0"/>
      </a:defRPr>
    </a:lvl6pPr>
    <a:lvl7pPr marL="2774970" algn="l" defTabSz="924988" rtl="0" eaLnBrk="1" latinLnBrk="0" hangingPunct="1">
      <a:defRPr sz="8600" kern="1200">
        <a:solidFill>
          <a:schemeClr val="tx2"/>
        </a:solidFill>
        <a:latin typeface="Tahoma" pitchFamily="34" charset="0"/>
        <a:ea typeface="+mn-ea"/>
        <a:cs typeface="Arial" charset="0"/>
      </a:defRPr>
    </a:lvl7pPr>
    <a:lvl8pPr marL="3237466" algn="l" defTabSz="924988" rtl="0" eaLnBrk="1" latinLnBrk="0" hangingPunct="1">
      <a:defRPr sz="8600" kern="1200">
        <a:solidFill>
          <a:schemeClr val="tx2"/>
        </a:solidFill>
        <a:latin typeface="Tahoma" pitchFamily="34" charset="0"/>
        <a:ea typeface="+mn-ea"/>
        <a:cs typeface="Arial" charset="0"/>
      </a:defRPr>
    </a:lvl8pPr>
    <a:lvl9pPr marL="3699963" algn="l" defTabSz="924988" rtl="0" eaLnBrk="1" latinLnBrk="0" hangingPunct="1">
      <a:defRPr sz="8600" kern="1200">
        <a:solidFill>
          <a:schemeClr val="tx2"/>
        </a:solidFill>
        <a:latin typeface="Tahom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B2460A"/>
    <a:srgbClr val="FF3300"/>
    <a:srgbClr val="FF6600"/>
    <a:srgbClr val="FF9966"/>
    <a:srgbClr val="FFFFFF"/>
    <a:srgbClr val="B31B34"/>
    <a:srgbClr val="BEB7E7"/>
    <a:srgbClr val="99FF99"/>
    <a:srgbClr val="FFF1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3086" autoAdjust="0"/>
    <p:restoredTop sz="99825" autoAdjust="0"/>
  </p:normalViewPr>
  <p:slideViewPr>
    <p:cSldViewPr snapToGrid="0">
      <p:cViewPr>
        <p:scale>
          <a:sx n="50" d="100"/>
          <a:sy n="50" d="100"/>
        </p:scale>
        <p:origin x="3084" y="3516"/>
      </p:cViewPr>
      <p:guideLst>
        <p:guide orient="horz" pos="8104"/>
        <p:guide pos="208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62"/>
    </p:cViewPr>
  </p:sorterViewPr>
  <p:notesViewPr>
    <p:cSldViewPr snapToGrid="0">
      <p:cViewPr varScale="1">
        <p:scale>
          <a:sx n="131" d="100"/>
          <a:sy n="131" d="100"/>
        </p:scale>
        <p:origin x="-342" y="-90"/>
      </p:cViewPr>
      <p:guideLst>
        <p:guide orient="horz" pos="2167"/>
        <p:guide pos="2928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sz="2400"/>
              <a:t>Fitted Radii after removal</a:t>
            </a:r>
            <a:r>
              <a:rPr lang="en-US" sz="2400" baseline="0"/>
              <a:t> of outliers</a:t>
            </a:r>
            <a:endParaRPr lang="en-US" sz="2400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Z-axis</c:v>
          </c:tx>
          <c:spPr>
            <a:ln w="28575">
              <a:noFill/>
            </a:ln>
          </c:spPr>
          <c:xVal>
            <c:numRef>
              <c:f>Sheet3!$B$2:$AK$2</c:f>
              <c:numCache>
                <c:formatCode>General</c:formatCode>
                <c:ptCount val="36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100</c:v>
                </c:pt>
                <c:pt idx="20">
                  <c:v>105</c:v>
                </c:pt>
                <c:pt idx="21">
                  <c:v>110</c:v>
                </c:pt>
                <c:pt idx="22">
                  <c:v>115</c:v>
                </c:pt>
                <c:pt idx="23">
                  <c:v>120</c:v>
                </c:pt>
                <c:pt idx="24">
                  <c:v>125</c:v>
                </c:pt>
                <c:pt idx="25">
                  <c:v>130</c:v>
                </c:pt>
                <c:pt idx="26">
                  <c:v>135</c:v>
                </c:pt>
                <c:pt idx="27">
                  <c:v>140</c:v>
                </c:pt>
                <c:pt idx="28">
                  <c:v>145</c:v>
                </c:pt>
                <c:pt idx="29">
                  <c:v>150</c:v>
                </c:pt>
                <c:pt idx="30">
                  <c:v>155</c:v>
                </c:pt>
                <c:pt idx="31">
                  <c:v>160</c:v>
                </c:pt>
                <c:pt idx="32">
                  <c:v>165</c:v>
                </c:pt>
                <c:pt idx="33">
                  <c:v>170</c:v>
                </c:pt>
                <c:pt idx="34">
                  <c:v>175</c:v>
                </c:pt>
                <c:pt idx="35">
                  <c:v>180</c:v>
                </c:pt>
              </c:numCache>
            </c:numRef>
          </c:xVal>
          <c:yVal>
            <c:numRef>
              <c:f>Sheet3!$B$3:$AK$3</c:f>
              <c:numCache>
                <c:formatCode>General</c:formatCode>
                <c:ptCount val="36"/>
                <c:pt idx="0">
                  <c:v>0.150001175093191</c:v>
                </c:pt>
                <c:pt idx="1">
                  <c:v>0.15000127211630701</c:v>
                </c:pt>
                <c:pt idx="2">
                  <c:v>0.149959403962757</c:v>
                </c:pt>
                <c:pt idx="3">
                  <c:v>0.149990948388082</c:v>
                </c:pt>
                <c:pt idx="4">
                  <c:v>0.15000962405165399</c:v>
                </c:pt>
                <c:pt idx="5">
                  <c:v>0.149985139636233</c:v>
                </c:pt>
                <c:pt idx="6">
                  <c:v>0.149998001568032</c:v>
                </c:pt>
                <c:pt idx="7">
                  <c:v>0.150021468502719</c:v>
                </c:pt>
                <c:pt idx="8">
                  <c:v>0.14994675489596301</c:v>
                </c:pt>
                <c:pt idx="9">
                  <c:v>0.149996031743623</c:v>
                </c:pt>
                <c:pt idx="10">
                  <c:v>0.14998230459053599</c:v>
                </c:pt>
                <c:pt idx="11">
                  <c:v>0.15002340232307401</c:v>
                </c:pt>
                <c:pt idx="12">
                  <c:v>0.15001066312540401</c:v>
                </c:pt>
                <c:pt idx="13">
                  <c:v>0.150049555241657</c:v>
                </c:pt>
                <c:pt idx="14">
                  <c:v>0.15001225778449201</c:v>
                </c:pt>
                <c:pt idx="15">
                  <c:v>0.149997084219294</c:v>
                </c:pt>
                <c:pt idx="16">
                  <c:v>0.14996908011381099</c:v>
                </c:pt>
                <c:pt idx="17">
                  <c:v>0.15000404656532701</c:v>
                </c:pt>
                <c:pt idx="18">
                  <c:v>0.14995311269558501</c:v>
                </c:pt>
                <c:pt idx="19">
                  <c:v>0.15000377871843701</c:v>
                </c:pt>
                <c:pt idx="20">
                  <c:v>0.14997527018368301</c:v>
                </c:pt>
                <c:pt idx="21">
                  <c:v>0.150000615991567</c:v>
                </c:pt>
                <c:pt idx="22">
                  <c:v>0.15001389359497599</c:v>
                </c:pt>
                <c:pt idx="23">
                  <c:v>0.15004954297112699</c:v>
                </c:pt>
                <c:pt idx="24">
                  <c:v>0.15000559307689501</c:v>
                </c:pt>
                <c:pt idx="25">
                  <c:v>0.15003274224535801</c:v>
                </c:pt>
                <c:pt idx="26">
                  <c:v>0.149973441055721</c:v>
                </c:pt>
                <c:pt idx="27">
                  <c:v>0.14999726933221399</c:v>
                </c:pt>
                <c:pt idx="28">
                  <c:v>0.149945456682617</c:v>
                </c:pt>
                <c:pt idx="29">
                  <c:v>0.15001745284763701</c:v>
                </c:pt>
                <c:pt idx="30">
                  <c:v>0.14999804593625901</c:v>
                </c:pt>
                <c:pt idx="31">
                  <c:v>0.14998946519510001</c:v>
                </c:pt>
                <c:pt idx="32">
                  <c:v>0.15000329007124799</c:v>
                </c:pt>
                <c:pt idx="33">
                  <c:v>0.149994651944278</c:v>
                </c:pt>
                <c:pt idx="34">
                  <c:v>0.14995880316337401</c:v>
                </c:pt>
                <c:pt idx="35">
                  <c:v>0.14999920728649099</c:v>
                </c:pt>
              </c:numCache>
            </c:numRef>
          </c:yVal>
          <c:smooth val="0"/>
        </c:ser>
        <c:ser>
          <c:idx val="1"/>
          <c:order val="1"/>
          <c:tx>
            <c:v>Y-axis</c:v>
          </c:tx>
          <c:spPr>
            <a:ln w="28575">
              <a:noFill/>
            </a:ln>
          </c:spPr>
          <c:xVal>
            <c:numRef>
              <c:f>(Sheet3!$AD$2,Sheet3!$O$2:$AB$2)</c:f>
              <c:numCache>
                <c:formatCode>General</c:formatCode>
                <c:ptCount val="15"/>
                <c:pt idx="0">
                  <c:v>145</c:v>
                </c:pt>
                <c:pt idx="1">
                  <c:v>70</c:v>
                </c:pt>
                <c:pt idx="2">
                  <c:v>75</c:v>
                </c:pt>
                <c:pt idx="3">
                  <c:v>80</c:v>
                </c:pt>
                <c:pt idx="4">
                  <c:v>85</c:v>
                </c:pt>
                <c:pt idx="5">
                  <c:v>90</c:v>
                </c:pt>
                <c:pt idx="6">
                  <c:v>95</c:v>
                </c:pt>
                <c:pt idx="7">
                  <c:v>100</c:v>
                </c:pt>
                <c:pt idx="8">
                  <c:v>105</c:v>
                </c:pt>
                <c:pt idx="9">
                  <c:v>110</c:v>
                </c:pt>
                <c:pt idx="10">
                  <c:v>115</c:v>
                </c:pt>
                <c:pt idx="11">
                  <c:v>120</c:v>
                </c:pt>
                <c:pt idx="12">
                  <c:v>125</c:v>
                </c:pt>
                <c:pt idx="13">
                  <c:v>130</c:v>
                </c:pt>
                <c:pt idx="14">
                  <c:v>135</c:v>
                </c:pt>
              </c:numCache>
            </c:numRef>
          </c:xVal>
          <c:yVal>
            <c:numRef>
              <c:f>(Sheet3!$AD$8,Sheet3!$O$8:$AB$8)</c:f>
              <c:numCache>
                <c:formatCode>General</c:formatCode>
                <c:ptCount val="15"/>
                <c:pt idx="0">
                  <c:v>0.149986376804016</c:v>
                </c:pt>
                <c:pt idx="1">
                  <c:v>0.15000241070533599</c:v>
                </c:pt>
                <c:pt idx="2">
                  <c:v>0.14999325382295201</c:v>
                </c:pt>
                <c:pt idx="3">
                  <c:v>0.15003279154317201</c:v>
                </c:pt>
                <c:pt idx="4">
                  <c:v>0.15000271748358099</c:v>
                </c:pt>
                <c:pt idx="5">
                  <c:v>0.14999312193474101</c:v>
                </c:pt>
                <c:pt idx="6">
                  <c:v>0.150001175093191</c:v>
                </c:pt>
                <c:pt idx="7">
                  <c:v>0.15001148722206201</c:v>
                </c:pt>
                <c:pt idx="8">
                  <c:v>0.14996899004436301</c:v>
                </c:pt>
                <c:pt idx="9">
                  <c:v>0.15000271582950001</c:v>
                </c:pt>
                <c:pt idx="10">
                  <c:v>0.15002426550912901</c:v>
                </c:pt>
                <c:pt idx="11">
                  <c:v>0.14998781454086599</c:v>
                </c:pt>
                <c:pt idx="12">
                  <c:v>0.14999362467329599</c:v>
                </c:pt>
                <c:pt idx="13">
                  <c:v>0.15000934952940101</c:v>
                </c:pt>
                <c:pt idx="14">
                  <c:v>0.15001897895257699</c:v>
                </c:pt>
              </c:numCache>
            </c:numRef>
          </c:yVal>
          <c:smooth val="0"/>
        </c:ser>
        <c:ser>
          <c:idx val="2"/>
          <c:order val="2"/>
          <c:tx>
            <c:v>X-axis</c:v>
          </c:tx>
          <c:spPr>
            <a:ln w="28575">
              <a:noFill/>
            </a:ln>
          </c:spPr>
          <c:xVal>
            <c:numRef>
              <c:f>(Sheet3!$H$2,Sheet3!$J$2:$AD$2,Sheet3!$AC$2,Sheet3!$H$2,Sheet3!$K$2)</c:f>
              <c:numCache>
                <c:formatCode>General</c:formatCode>
                <c:ptCount val="25"/>
                <c:pt idx="0">
                  <c:v>35</c:v>
                </c:pt>
                <c:pt idx="1">
                  <c:v>45</c:v>
                </c:pt>
                <c:pt idx="2">
                  <c:v>50</c:v>
                </c:pt>
                <c:pt idx="3">
                  <c:v>55</c:v>
                </c:pt>
                <c:pt idx="4">
                  <c:v>60</c:v>
                </c:pt>
                <c:pt idx="5">
                  <c:v>65</c:v>
                </c:pt>
                <c:pt idx="6">
                  <c:v>70</c:v>
                </c:pt>
                <c:pt idx="7">
                  <c:v>75</c:v>
                </c:pt>
                <c:pt idx="8">
                  <c:v>80</c:v>
                </c:pt>
                <c:pt idx="9">
                  <c:v>85</c:v>
                </c:pt>
                <c:pt idx="10">
                  <c:v>90</c:v>
                </c:pt>
                <c:pt idx="11">
                  <c:v>95</c:v>
                </c:pt>
                <c:pt idx="12">
                  <c:v>100</c:v>
                </c:pt>
                <c:pt idx="13">
                  <c:v>105</c:v>
                </c:pt>
                <c:pt idx="14">
                  <c:v>110</c:v>
                </c:pt>
                <c:pt idx="15">
                  <c:v>115</c:v>
                </c:pt>
                <c:pt idx="16">
                  <c:v>120</c:v>
                </c:pt>
                <c:pt idx="17">
                  <c:v>125</c:v>
                </c:pt>
                <c:pt idx="18">
                  <c:v>130</c:v>
                </c:pt>
                <c:pt idx="19">
                  <c:v>135</c:v>
                </c:pt>
                <c:pt idx="20">
                  <c:v>140</c:v>
                </c:pt>
                <c:pt idx="21">
                  <c:v>145</c:v>
                </c:pt>
                <c:pt idx="22">
                  <c:v>140</c:v>
                </c:pt>
                <c:pt idx="23">
                  <c:v>35</c:v>
                </c:pt>
                <c:pt idx="24">
                  <c:v>50</c:v>
                </c:pt>
              </c:numCache>
            </c:numRef>
          </c:xVal>
          <c:yVal>
            <c:numRef>
              <c:f>(Sheet3!$J$25,Sheet3!$L$25:$AB$25,Sheet3!$AD$25)</c:f>
              <c:numCache>
                <c:formatCode>0.00E+00</c:formatCode>
                <c:ptCount val="19"/>
                <c:pt idx="0">
                  <c:v>0.14999667326663099</c:v>
                </c:pt>
                <c:pt idx="1">
                  <c:v>0.15003003231663001</c:v>
                </c:pt>
                <c:pt idx="2">
                  <c:v>0.14999360400765199</c:v>
                </c:pt>
                <c:pt idx="3">
                  <c:v>0.149977783470915</c:v>
                </c:pt>
                <c:pt idx="4">
                  <c:v>0.14999008537918701</c:v>
                </c:pt>
                <c:pt idx="5">
                  <c:v>0.150007632471376</c:v>
                </c:pt>
                <c:pt idx="6">
                  <c:v>0.14996649308776699</c:v>
                </c:pt>
                <c:pt idx="7">
                  <c:v>0.149970933115775</c:v>
                </c:pt>
                <c:pt idx="8">
                  <c:v>0.15001773219922501</c:v>
                </c:pt>
                <c:pt idx="9">
                  <c:v>0.14995311269558501</c:v>
                </c:pt>
                <c:pt idx="10">
                  <c:v>0.15001812739938999</c:v>
                </c:pt>
                <c:pt idx="11">
                  <c:v>0.14997946818027</c:v>
                </c:pt>
                <c:pt idx="12">
                  <c:v>0.14996594447143899</c:v>
                </c:pt>
                <c:pt idx="13">
                  <c:v>0.15000755077043801</c:v>
                </c:pt>
                <c:pt idx="14">
                  <c:v>0.149985257389949</c:v>
                </c:pt>
                <c:pt idx="15">
                  <c:v>0.14997479159360799</c:v>
                </c:pt>
                <c:pt idx="16">
                  <c:v>0.150011727450309</c:v>
                </c:pt>
                <c:pt idx="17">
                  <c:v>0.150010754217793</c:v>
                </c:pt>
                <c:pt idx="18">
                  <c:v>0.14999174087880399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4979200"/>
        <c:axId val="74985472"/>
      </c:scatterChart>
      <c:valAx>
        <c:axId val="7497920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800"/>
                  <a:t>Angle</a:t>
                </a:r>
                <a:r>
                  <a:rPr lang="en-US" sz="1800" baseline="0"/>
                  <a:t> (degrees</a:t>
                </a:r>
                <a:r>
                  <a:rPr lang="en-US" baseline="0"/>
                  <a:t>)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74985472"/>
        <c:crosses val="autoZero"/>
        <c:crossBetween val="midCat"/>
      </c:valAx>
      <c:valAx>
        <c:axId val="74985472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Radius</a:t>
                </a:r>
                <a:r>
                  <a:rPr lang="en-US" sz="1800" baseline="0"/>
                  <a:t> (m)</a:t>
                </a:r>
                <a:endParaRPr lang="en-US" sz="180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74979200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029075" cy="344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43" tIns="46772" rIns="93543" bIns="46772" numCol="1" anchor="t" anchorCtr="0" compatLnSpc="1">
            <a:prstTxWarp prst="textNoShape">
              <a:avLst/>
            </a:prstTxWarp>
          </a:bodyPr>
          <a:lstStyle>
            <a:lvl1pPr algn="l" defTabSz="935038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5739" y="0"/>
            <a:ext cx="4029075" cy="344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43" tIns="46772" rIns="93543" bIns="46772" numCol="1" anchor="t" anchorCtr="0" compatLnSpc="1">
            <a:prstTxWarp prst="textNoShape">
              <a:avLst/>
            </a:prstTxWarp>
          </a:bodyPr>
          <a:lstStyle>
            <a:lvl1pPr algn="r" defTabSz="935038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535852"/>
            <a:ext cx="4029075" cy="344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43" tIns="46772" rIns="93543" bIns="46772" numCol="1" anchor="b" anchorCtr="0" compatLnSpc="1">
            <a:prstTxWarp prst="textNoShape">
              <a:avLst/>
            </a:prstTxWarp>
          </a:bodyPr>
          <a:lstStyle>
            <a:lvl1pPr algn="l" defTabSz="935038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5739" y="6535852"/>
            <a:ext cx="4029075" cy="344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43" tIns="46772" rIns="93543" bIns="46772" numCol="1" anchor="b" anchorCtr="0" compatLnSpc="1">
            <a:prstTxWarp prst="textNoShape">
              <a:avLst/>
            </a:prstTxWarp>
          </a:bodyPr>
          <a:lstStyle>
            <a:lvl1pPr algn="r" defTabSz="935038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2CF5FF9A-BC07-4C81-9694-3B766EEF9A6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8497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029075" cy="344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43" tIns="46772" rIns="93543" bIns="46772" numCol="1" anchor="t" anchorCtr="0" compatLnSpc="1">
            <a:prstTxWarp prst="textNoShape">
              <a:avLst/>
            </a:prstTxWarp>
          </a:bodyPr>
          <a:lstStyle>
            <a:lvl1pPr algn="l" defTabSz="935038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5739" y="0"/>
            <a:ext cx="4029075" cy="344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43" tIns="46772" rIns="93543" bIns="46772" numCol="1" anchor="t" anchorCtr="0" compatLnSpc="1">
            <a:prstTxWarp prst="textNoShape">
              <a:avLst/>
            </a:prstTxWarp>
          </a:bodyPr>
          <a:lstStyle>
            <a:lvl1pPr algn="r" defTabSz="935038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44813" y="515938"/>
            <a:ext cx="3406775" cy="2582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8689" y="3269485"/>
            <a:ext cx="7439025" cy="3096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43" tIns="46772" rIns="93543" bIns="467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535852"/>
            <a:ext cx="4029075" cy="344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43" tIns="46772" rIns="93543" bIns="46772" numCol="1" anchor="b" anchorCtr="0" compatLnSpc="1">
            <a:prstTxWarp prst="textNoShape">
              <a:avLst/>
            </a:prstTxWarp>
          </a:bodyPr>
          <a:lstStyle>
            <a:lvl1pPr algn="l" defTabSz="935038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5739" y="6535852"/>
            <a:ext cx="4029075" cy="344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43" tIns="46772" rIns="93543" bIns="46772" numCol="1" anchor="b" anchorCtr="0" compatLnSpc="1">
            <a:prstTxWarp prst="textNoShape">
              <a:avLst/>
            </a:prstTxWarp>
          </a:bodyPr>
          <a:lstStyle>
            <a:lvl1pPr algn="r" defTabSz="935038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3DA15393-4DBB-497E-ACDC-19D4BB41E9B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3240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62497"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24988"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87485"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49982"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312478" algn="l" defTabSz="92498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774970" algn="l" defTabSz="92498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237466" algn="l" defTabSz="92498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3699963" algn="l" defTabSz="92498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4813" y="515938"/>
            <a:ext cx="3406775" cy="2582862"/>
          </a:xfrm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Put the two otoscopes</a:t>
            </a:r>
            <a:r>
              <a:rPr lang="en-US" baseline="0" dirty="0" smtClean="0"/>
              <a:t> together – may be put a diagram of what’s inside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57880" y="10226676"/>
            <a:ext cx="36918249" cy="70548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15753" y="18653129"/>
            <a:ext cx="30402503" cy="8413752"/>
          </a:xfrm>
        </p:spPr>
        <p:txBody>
          <a:bodyPr/>
          <a:lstStyle>
            <a:lvl1pPr marL="0" indent="0" algn="ctr">
              <a:buNone/>
              <a:defRPr/>
            </a:lvl1pPr>
            <a:lvl2pPr marL="462497" indent="0" algn="ctr">
              <a:buNone/>
              <a:defRPr/>
            </a:lvl2pPr>
            <a:lvl3pPr marL="924988" indent="0" algn="ctr">
              <a:buNone/>
              <a:defRPr/>
            </a:lvl3pPr>
            <a:lvl4pPr marL="1387485" indent="0" algn="ctr">
              <a:buNone/>
              <a:defRPr/>
            </a:lvl4pPr>
            <a:lvl5pPr marL="1849982" indent="0" algn="ctr">
              <a:buNone/>
              <a:defRPr/>
            </a:lvl5pPr>
            <a:lvl6pPr marL="2312478" indent="0" algn="ctr">
              <a:buNone/>
              <a:defRPr/>
            </a:lvl6pPr>
            <a:lvl7pPr marL="2774970" indent="0" algn="ctr">
              <a:buNone/>
              <a:defRPr/>
            </a:lvl7pPr>
            <a:lvl8pPr marL="3237466" indent="0" algn="ctr">
              <a:buNone/>
              <a:defRPr/>
            </a:lvl8pPr>
            <a:lvl9pPr marL="3699963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8BED70-FF84-42F5-8009-F40997D2844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E90771-6AB8-4B74-BFE7-9837322FF13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90626" y="1317626"/>
            <a:ext cx="9771999" cy="280876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71380" y="1317626"/>
            <a:ext cx="29163570" cy="280876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5AF69A-401B-4181-A0DE-D500F8EF952B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2171379" y="1317626"/>
            <a:ext cx="39091251" cy="280876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171379" y="29976763"/>
            <a:ext cx="10135251" cy="22860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839629" y="29976763"/>
            <a:ext cx="13754751" cy="22860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127379" y="29976763"/>
            <a:ext cx="10135251" cy="2286000"/>
          </a:xfrm>
        </p:spPr>
        <p:txBody>
          <a:bodyPr/>
          <a:lstStyle>
            <a:lvl1pPr>
              <a:defRPr/>
            </a:lvl1pPr>
          </a:lstStyle>
          <a:p>
            <a:fld id="{94395730-8D71-4734-9D98-64F182FA0E21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F16B26-2712-4463-93C1-B4BF58E7548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1393" y="21153439"/>
            <a:ext cx="36918249" cy="6537326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1393" y="13952539"/>
            <a:ext cx="36918249" cy="7200902"/>
          </a:xfrm>
        </p:spPr>
        <p:txBody>
          <a:bodyPr anchor="b"/>
          <a:lstStyle>
            <a:lvl1pPr marL="0" indent="0">
              <a:buNone/>
              <a:defRPr sz="1900"/>
            </a:lvl1pPr>
            <a:lvl2pPr marL="462497" indent="0">
              <a:buNone/>
              <a:defRPr sz="1900"/>
            </a:lvl2pPr>
            <a:lvl3pPr marL="924988" indent="0">
              <a:buNone/>
              <a:defRPr sz="1400"/>
            </a:lvl3pPr>
            <a:lvl4pPr marL="1387485" indent="0">
              <a:buNone/>
              <a:defRPr sz="1400"/>
            </a:lvl4pPr>
            <a:lvl5pPr marL="1849982" indent="0">
              <a:buNone/>
              <a:defRPr sz="1400"/>
            </a:lvl5pPr>
            <a:lvl6pPr marL="2312478" indent="0">
              <a:buNone/>
              <a:defRPr sz="1400"/>
            </a:lvl6pPr>
            <a:lvl7pPr marL="2774970" indent="0">
              <a:buNone/>
              <a:defRPr sz="1400"/>
            </a:lvl7pPr>
            <a:lvl8pPr marL="3237466" indent="0">
              <a:buNone/>
              <a:defRPr sz="1400"/>
            </a:lvl8pPr>
            <a:lvl9pPr marL="3699963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D3C186-77B7-48A1-94A5-7E80FD093F0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71379" y="7680329"/>
            <a:ext cx="19467785" cy="21724939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794841" y="7680329"/>
            <a:ext cx="19467785" cy="21724939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A5E7E7-88A2-4A1D-8F7B-2D6B75BCC640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71377" y="7369176"/>
            <a:ext cx="19190485" cy="30702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62497" indent="0">
              <a:buNone/>
              <a:defRPr sz="1900" b="1"/>
            </a:lvl2pPr>
            <a:lvl3pPr marL="924988" indent="0">
              <a:buNone/>
              <a:defRPr sz="1900" b="1"/>
            </a:lvl3pPr>
            <a:lvl4pPr marL="1387485" indent="0">
              <a:buNone/>
              <a:defRPr sz="1400" b="1"/>
            </a:lvl4pPr>
            <a:lvl5pPr marL="1849982" indent="0">
              <a:buNone/>
              <a:defRPr sz="1400" b="1"/>
            </a:lvl5pPr>
            <a:lvl6pPr marL="2312478" indent="0">
              <a:buNone/>
              <a:defRPr sz="1400" b="1"/>
            </a:lvl6pPr>
            <a:lvl7pPr marL="2774970" indent="0">
              <a:buNone/>
              <a:defRPr sz="1400" b="1"/>
            </a:lvl7pPr>
            <a:lvl8pPr marL="3237466" indent="0">
              <a:buNone/>
              <a:defRPr sz="1400" b="1"/>
            </a:lvl8pPr>
            <a:lvl9pPr marL="3699963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71377" y="10439407"/>
            <a:ext cx="19190485" cy="18965861"/>
          </a:xfrm>
        </p:spPr>
        <p:txBody>
          <a:bodyPr/>
          <a:lstStyle>
            <a:lvl1pPr>
              <a:defRPr sz="2400"/>
            </a:lvl1pPr>
            <a:lvl2pPr>
              <a:defRPr sz="1900"/>
            </a:lvl2pPr>
            <a:lvl3pPr>
              <a:defRPr sz="19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064033" y="7369176"/>
            <a:ext cx="19198593" cy="30702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62497" indent="0">
              <a:buNone/>
              <a:defRPr sz="1900" b="1"/>
            </a:lvl2pPr>
            <a:lvl3pPr marL="924988" indent="0">
              <a:buNone/>
              <a:defRPr sz="1900" b="1"/>
            </a:lvl3pPr>
            <a:lvl4pPr marL="1387485" indent="0">
              <a:buNone/>
              <a:defRPr sz="1400" b="1"/>
            </a:lvl4pPr>
            <a:lvl5pPr marL="1849982" indent="0">
              <a:buNone/>
              <a:defRPr sz="1400" b="1"/>
            </a:lvl5pPr>
            <a:lvl6pPr marL="2312478" indent="0">
              <a:buNone/>
              <a:defRPr sz="1400" b="1"/>
            </a:lvl6pPr>
            <a:lvl7pPr marL="2774970" indent="0">
              <a:buNone/>
              <a:defRPr sz="1400" b="1"/>
            </a:lvl7pPr>
            <a:lvl8pPr marL="3237466" indent="0">
              <a:buNone/>
              <a:defRPr sz="1400" b="1"/>
            </a:lvl8pPr>
            <a:lvl9pPr marL="3699963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064033" y="10439407"/>
            <a:ext cx="19198593" cy="18965861"/>
          </a:xfrm>
        </p:spPr>
        <p:txBody>
          <a:bodyPr/>
          <a:lstStyle>
            <a:lvl1pPr>
              <a:defRPr sz="2400"/>
            </a:lvl1pPr>
            <a:lvl2pPr>
              <a:defRPr sz="1900"/>
            </a:lvl2pPr>
            <a:lvl3pPr>
              <a:defRPr sz="19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16E4C5-2967-4F5D-BEE9-E8D7834FFCD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E0111A-8EEB-450B-9E3C-124B29A937C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DEE5B2-ADCD-4B0E-B1DB-A614B30B59D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377" y="1311273"/>
            <a:ext cx="14289891" cy="557689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1810" y="1311274"/>
            <a:ext cx="24280813" cy="28093987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71377" y="6888166"/>
            <a:ext cx="14289891" cy="22517102"/>
          </a:xfrm>
        </p:spPr>
        <p:txBody>
          <a:bodyPr/>
          <a:lstStyle>
            <a:lvl1pPr marL="0" indent="0">
              <a:buNone/>
              <a:defRPr sz="1400"/>
            </a:lvl1pPr>
            <a:lvl2pPr marL="462497" indent="0">
              <a:buNone/>
              <a:defRPr sz="1400"/>
            </a:lvl2pPr>
            <a:lvl3pPr marL="924988" indent="0">
              <a:buNone/>
              <a:defRPr sz="1000"/>
            </a:lvl3pPr>
            <a:lvl4pPr marL="1387485" indent="0">
              <a:buNone/>
              <a:defRPr sz="1000"/>
            </a:lvl4pPr>
            <a:lvl5pPr marL="1849982" indent="0">
              <a:buNone/>
              <a:defRPr sz="1000"/>
            </a:lvl5pPr>
            <a:lvl6pPr marL="2312478" indent="0">
              <a:buNone/>
              <a:defRPr sz="1000"/>
            </a:lvl6pPr>
            <a:lvl7pPr marL="2774970" indent="0">
              <a:buNone/>
              <a:defRPr sz="1000"/>
            </a:lvl7pPr>
            <a:lvl8pPr marL="3237466" indent="0">
              <a:buNone/>
              <a:defRPr sz="1000"/>
            </a:lvl8pPr>
            <a:lvl9pPr marL="369996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81FB39-8BB4-4F71-A261-1805E9122C7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3613" y="23042563"/>
            <a:ext cx="26059749" cy="2720976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513613" y="2941644"/>
            <a:ext cx="26059749" cy="19750085"/>
          </a:xfrm>
        </p:spPr>
        <p:txBody>
          <a:bodyPr/>
          <a:lstStyle>
            <a:lvl1pPr marL="0" indent="0">
              <a:buNone/>
              <a:defRPr sz="3300"/>
            </a:lvl1pPr>
            <a:lvl2pPr marL="462497" indent="0">
              <a:buNone/>
              <a:defRPr sz="2900"/>
            </a:lvl2pPr>
            <a:lvl3pPr marL="924988" indent="0">
              <a:buNone/>
              <a:defRPr sz="2400"/>
            </a:lvl3pPr>
            <a:lvl4pPr marL="1387485" indent="0">
              <a:buNone/>
              <a:defRPr sz="1900"/>
            </a:lvl4pPr>
            <a:lvl5pPr marL="1849982" indent="0">
              <a:buNone/>
              <a:defRPr sz="1900"/>
            </a:lvl5pPr>
            <a:lvl6pPr marL="2312478" indent="0">
              <a:buNone/>
              <a:defRPr sz="1900"/>
            </a:lvl6pPr>
            <a:lvl7pPr marL="2774970" indent="0">
              <a:buNone/>
              <a:defRPr sz="1900"/>
            </a:lvl7pPr>
            <a:lvl8pPr marL="3237466" indent="0">
              <a:buNone/>
              <a:defRPr sz="1900"/>
            </a:lvl8pPr>
            <a:lvl9pPr marL="3699963" indent="0">
              <a:buNone/>
              <a:defRPr sz="19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13613" y="25763539"/>
            <a:ext cx="26059749" cy="3862387"/>
          </a:xfrm>
        </p:spPr>
        <p:txBody>
          <a:bodyPr/>
          <a:lstStyle>
            <a:lvl1pPr marL="0" indent="0">
              <a:buNone/>
              <a:defRPr sz="1400"/>
            </a:lvl1pPr>
            <a:lvl2pPr marL="462497" indent="0">
              <a:buNone/>
              <a:defRPr sz="1400"/>
            </a:lvl2pPr>
            <a:lvl3pPr marL="924988" indent="0">
              <a:buNone/>
              <a:defRPr sz="1000"/>
            </a:lvl3pPr>
            <a:lvl4pPr marL="1387485" indent="0">
              <a:buNone/>
              <a:defRPr sz="1000"/>
            </a:lvl4pPr>
            <a:lvl5pPr marL="1849982" indent="0">
              <a:buNone/>
              <a:defRPr sz="1000"/>
            </a:lvl5pPr>
            <a:lvl6pPr marL="2312478" indent="0">
              <a:buNone/>
              <a:defRPr sz="1000"/>
            </a:lvl6pPr>
            <a:lvl7pPr marL="2774970" indent="0">
              <a:buNone/>
              <a:defRPr sz="1000"/>
            </a:lvl7pPr>
            <a:lvl8pPr marL="3237466" indent="0">
              <a:buNone/>
              <a:defRPr sz="1000"/>
            </a:lvl8pPr>
            <a:lvl9pPr marL="369996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3E3965-5EE6-4E9D-88E5-F997C46ADE5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71379" y="1317624"/>
            <a:ext cx="39091251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43993" tIns="221999" rIns="443993" bIns="22199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71379" y="7680329"/>
            <a:ext cx="39091251" cy="21724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43993" tIns="221999" rIns="443993" bIns="22199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71379" y="29976763"/>
            <a:ext cx="10135251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43993" tIns="221999" rIns="443993" bIns="221999" numCol="1" anchor="t" anchorCtr="0" compatLnSpc="1">
            <a:prstTxWarp prst="textNoShape">
              <a:avLst/>
            </a:prstTxWarp>
          </a:bodyPr>
          <a:lstStyle>
            <a:lvl1pPr algn="l" defTabSz="4440274">
              <a:defRPr sz="67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839629" y="29976763"/>
            <a:ext cx="13754751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43993" tIns="221999" rIns="443993" bIns="221999" numCol="1" anchor="t" anchorCtr="0" compatLnSpc="1">
            <a:prstTxWarp prst="textNoShape">
              <a:avLst/>
            </a:prstTxWarp>
          </a:bodyPr>
          <a:lstStyle>
            <a:lvl1pPr defTabSz="4440274">
              <a:defRPr sz="67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127379" y="29976763"/>
            <a:ext cx="10135251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43993" tIns="221999" rIns="443993" bIns="221999" numCol="1" anchor="t" anchorCtr="0" compatLnSpc="1">
            <a:prstTxWarp prst="textNoShape">
              <a:avLst/>
            </a:prstTxWarp>
          </a:bodyPr>
          <a:lstStyle>
            <a:lvl1pPr algn="r" defTabSz="4440274">
              <a:defRPr sz="6700">
                <a:solidFill>
                  <a:schemeClr val="tx1"/>
                </a:solidFill>
                <a:latin typeface="+mn-lt"/>
              </a:defRPr>
            </a:lvl1pPr>
          </a:lstStyle>
          <a:p>
            <a:fld id="{A10BC59B-9F7B-4596-B575-BC746DE704DA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40274" rtl="0" fontAlgn="base">
        <a:spcBef>
          <a:spcPct val="0"/>
        </a:spcBef>
        <a:spcAft>
          <a:spcPct val="0"/>
        </a:spcAft>
        <a:defRPr sz="215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440274" rtl="0" fontAlgn="base">
        <a:spcBef>
          <a:spcPct val="0"/>
        </a:spcBef>
        <a:spcAft>
          <a:spcPct val="0"/>
        </a:spcAft>
        <a:defRPr sz="21500">
          <a:solidFill>
            <a:schemeClr val="tx2"/>
          </a:solidFill>
          <a:latin typeface="Arial" charset="0"/>
          <a:cs typeface="Arial" charset="0"/>
        </a:defRPr>
      </a:lvl2pPr>
      <a:lvl3pPr algn="ctr" defTabSz="4440274" rtl="0" fontAlgn="base">
        <a:spcBef>
          <a:spcPct val="0"/>
        </a:spcBef>
        <a:spcAft>
          <a:spcPct val="0"/>
        </a:spcAft>
        <a:defRPr sz="21500">
          <a:solidFill>
            <a:schemeClr val="tx2"/>
          </a:solidFill>
          <a:latin typeface="Arial" charset="0"/>
          <a:cs typeface="Arial" charset="0"/>
        </a:defRPr>
      </a:lvl3pPr>
      <a:lvl4pPr algn="ctr" defTabSz="4440274" rtl="0" fontAlgn="base">
        <a:spcBef>
          <a:spcPct val="0"/>
        </a:spcBef>
        <a:spcAft>
          <a:spcPct val="0"/>
        </a:spcAft>
        <a:defRPr sz="21500">
          <a:solidFill>
            <a:schemeClr val="tx2"/>
          </a:solidFill>
          <a:latin typeface="Arial" charset="0"/>
          <a:cs typeface="Arial" charset="0"/>
        </a:defRPr>
      </a:lvl4pPr>
      <a:lvl5pPr algn="ctr" defTabSz="4440274" rtl="0" fontAlgn="base">
        <a:spcBef>
          <a:spcPct val="0"/>
        </a:spcBef>
        <a:spcAft>
          <a:spcPct val="0"/>
        </a:spcAft>
        <a:defRPr sz="21500">
          <a:solidFill>
            <a:schemeClr val="tx2"/>
          </a:solidFill>
          <a:latin typeface="Arial" charset="0"/>
          <a:cs typeface="Arial" charset="0"/>
        </a:defRPr>
      </a:lvl5pPr>
      <a:lvl6pPr marL="462497" algn="ctr" defTabSz="4440274" rtl="0" fontAlgn="base">
        <a:spcBef>
          <a:spcPct val="0"/>
        </a:spcBef>
        <a:spcAft>
          <a:spcPct val="0"/>
        </a:spcAft>
        <a:defRPr sz="21500">
          <a:solidFill>
            <a:schemeClr val="tx2"/>
          </a:solidFill>
          <a:latin typeface="Arial" charset="0"/>
          <a:cs typeface="Arial" charset="0"/>
        </a:defRPr>
      </a:lvl6pPr>
      <a:lvl7pPr marL="924988" algn="ctr" defTabSz="4440274" rtl="0" fontAlgn="base">
        <a:spcBef>
          <a:spcPct val="0"/>
        </a:spcBef>
        <a:spcAft>
          <a:spcPct val="0"/>
        </a:spcAft>
        <a:defRPr sz="21500">
          <a:solidFill>
            <a:schemeClr val="tx2"/>
          </a:solidFill>
          <a:latin typeface="Arial" charset="0"/>
          <a:cs typeface="Arial" charset="0"/>
        </a:defRPr>
      </a:lvl7pPr>
      <a:lvl8pPr marL="1387485" algn="ctr" defTabSz="4440274" rtl="0" fontAlgn="base">
        <a:spcBef>
          <a:spcPct val="0"/>
        </a:spcBef>
        <a:spcAft>
          <a:spcPct val="0"/>
        </a:spcAft>
        <a:defRPr sz="21500">
          <a:solidFill>
            <a:schemeClr val="tx2"/>
          </a:solidFill>
          <a:latin typeface="Arial" charset="0"/>
          <a:cs typeface="Arial" charset="0"/>
        </a:defRPr>
      </a:lvl8pPr>
      <a:lvl9pPr marL="1849982" algn="ctr" defTabSz="4440274" rtl="0" fontAlgn="base">
        <a:spcBef>
          <a:spcPct val="0"/>
        </a:spcBef>
        <a:spcAft>
          <a:spcPct val="0"/>
        </a:spcAft>
        <a:defRPr sz="215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1665304" indent="-1665304" algn="l" defTabSz="4440274" rtl="0" fontAlgn="base">
        <a:spcBef>
          <a:spcPct val="20000"/>
        </a:spcBef>
        <a:spcAft>
          <a:spcPct val="0"/>
        </a:spcAft>
        <a:buChar char="•"/>
        <a:defRPr sz="15300">
          <a:solidFill>
            <a:schemeClr val="tx1"/>
          </a:solidFill>
          <a:latin typeface="+mn-lt"/>
          <a:ea typeface="+mn-ea"/>
          <a:cs typeface="+mn-cs"/>
        </a:defRPr>
      </a:lvl1pPr>
      <a:lvl2pPr marL="3606821" indent="-1387485" algn="l" defTabSz="4440274" rtl="0" fontAlgn="base">
        <a:spcBef>
          <a:spcPct val="20000"/>
        </a:spcBef>
        <a:spcAft>
          <a:spcPct val="0"/>
        </a:spcAft>
        <a:buChar char="–"/>
        <a:defRPr sz="13400">
          <a:solidFill>
            <a:schemeClr val="tx1"/>
          </a:solidFill>
          <a:latin typeface="+mn-lt"/>
          <a:cs typeface="+mn-cs"/>
        </a:defRPr>
      </a:lvl2pPr>
      <a:lvl3pPr marL="5549945" indent="-1109665" algn="l" defTabSz="4440274" rtl="0" fontAlgn="base">
        <a:spcBef>
          <a:spcPct val="20000"/>
        </a:spcBef>
        <a:spcAft>
          <a:spcPct val="0"/>
        </a:spcAft>
        <a:buChar char="•"/>
        <a:defRPr sz="11500">
          <a:solidFill>
            <a:schemeClr val="tx1"/>
          </a:solidFill>
          <a:latin typeface="+mn-lt"/>
          <a:cs typeface="+mn-cs"/>
        </a:defRPr>
      </a:lvl3pPr>
      <a:lvl4pPr marL="7769275" indent="-1109665" algn="l" defTabSz="4440274" rtl="0" fontAlgn="base">
        <a:spcBef>
          <a:spcPct val="20000"/>
        </a:spcBef>
        <a:spcAft>
          <a:spcPct val="0"/>
        </a:spcAft>
        <a:buChar char="–"/>
        <a:defRPr sz="9500">
          <a:solidFill>
            <a:schemeClr val="tx1"/>
          </a:solidFill>
          <a:latin typeface="+mn-lt"/>
          <a:cs typeface="+mn-cs"/>
        </a:defRPr>
      </a:lvl4pPr>
      <a:lvl5pPr marL="9990219" indent="-1109665" algn="l" defTabSz="4440274" rtl="0" fontAlgn="base">
        <a:spcBef>
          <a:spcPct val="20000"/>
        </a:spcBef>
        <a:spcAft>
          <a:spcPct val="0"/>
        </a:spcAft>
        <a:buChar char="»"/>
        <a:defRPr sz="9500">
          <a:solidFill>
            <a:schemeClr val="tx1"/>
          </a:solidFill>
          <a:latin typeface="+mn-lt"/>
          <a:cs typeface="+mn-cs"/>
        </a:defRPr>
      </a:lvl5pPr>
      <a:lvl6pPr marL="10452716" indent="-1109665" algn="l" defTabSz="4440274" rtl="0" fontAlgn="base">
        <a:spcBef>
          <a:spcPct val="20000"/>
        </a:spcBef>
        <a:spcAft>
          <a:spcPct val="0"/>
        </a:spcAft>
        <a:buChar char="»"/>
        <a:defRPr sz="9500">
          <a:solidFill>
            <a:schemeClr val="tx1"/>
          </a:solidFill>
          <a:latin typeface="+mn-lt"/>
          <a:cs typeface="+mn-cs"/>
        </a:defRPr>
      </a:lvl6pPr>
      <a:lvl7pPr marL="10915207" indent="-1109665" algn="l" defTabSz="4440274" rtl="0" fontAlgn="base">
        <a:spcBef>
          <a:spcPct val="20000"/>
        </a:spcBef>
        <a:spcAft>
          <a:spcPct val="0"/>
        </a:spcAft>
        <a:buChar char="»"/>
        <a:defRPr sz="9500">
          <a:solidFill>
            <a:schemeClr val="tx1"/>
          </a:solidFill>
          <a:latin typeface="+mn-lt"/>
          <a:cs typeface="+mn-cs"/>
        </a:defRPr>
      </a:lvl7pPr>
      <a:lvl8pPr marL="11377704" indent="-1109665" algn="l" defTabSz="4440274" rtl="0" fontAlgn="base">
        <a:spcBef>
          <a:spcPct val="20000"/>
        </a:spcBef>
        <a:spcAft>
          <a:spcPct val="0"/>
        </a:spcAft>
        <a:buChar char="»"/>
        <a:defRPr sz="9500">
          <a:solidFill>
            <a:schemeClr val="tx1"/>
          </a:solidFill>
          <a:latin typeface="+mn-lt"/>
          <a:cs typeface="+mn-cs"/>
        </a:defRPr>
      </a:lvl8pPr>
      <a:lvl9pPr marL="11840200" indent="-1109665" algn="l" defTabSz="4440274" rtl="0" fontAlgn="base">
        <a:spcBef>
          <a:spcPct val="20000"/>
        </a:spcBef>
        <a:spcAft>
          <a:spcPct val="0"/>
        </a:spcAft>
        <a:buChar char="»"/>
        <a:defRPr sz="9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2498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62497" algn="l" defTabSz="92498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24988" algn="l" defTabSz="92498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87485" algn="l" defTabSz="92498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49982" algn="l" defTabSz="92498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12478" algn="l" defTabSz="92498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74970" algn="l" defTabSz="92498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37466" algn="l" defTabSz="92498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99963" algn="l" defTabSz="92498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1.wdp"/><Relationship Id="rId3" Type="http://schemas.openxmlformats.org/officeDocument/2006/relationships/image" Target="../media/image1.png"/><Relationship Id="rId7" Type="http://schemas.openxmlformats.org/officeDocument/2006/relationships/image" Target="../media/image5.gif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jpeg"/><Relationship Id="rId5" Type="http://schemas.openxmlformats.org/officeDocument/2006/relationships/image" Target="../media/image3.wmf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6075" y="12928527"/>
            <a:ext cx="4579008" cy="3866354"/>
          </a:xfrm>
          <a:prstGeom prst="rect">
            <a:avLst/>
          </a:prstGeom>
        </p:spPr>
      </p:pic>
      <p:sp>
        <p:nvSpPr>
          <p:cNvPr id="76" name="Text Box 1949"/>
          <p:cNvSpPr txBox="1">
            <a:spLocks noChangeArrowheads="1"/>
          </p:cNvSpPr>
          <p:nvPr/>
        </p:nvSpPr>
        <p:spPr bwMode="auto">
          <a:xfrm>
            <a:off x="944594" y="13267342"/>
            <a:ext cx="13712891" cy="585844"/>
          </a:xfrm>
          <a:prstGeom prst="rect">
            <a:avLst/>
          </a:prstGeom>
          <a:solidFill>
            <a:srgbClr val="FF9966">
              <a:alpha val="46000"/>
            </a:srgbClr>
          </a:solidFill>
          <a:ln w="127000" algn="ctr">
            <a:noFill/>
            <a:miter lim="800000"/>
            <a:headEnd/>
            <a:tailEnd/>
          </a:ln>
          <a:effectLst/>
        </p:spPr>
        <p:txBody>
          <a:bodyPr wrap="square" lIns="92498" tIns="46249" rIns="92498" bIns="46249">
            <a:spAutoFit/>
          </a:bodyPr>
          <a:lstStyle/>
          <a:p>
            <a:pPr algn="just" defTabSz="4440274"/>
            <a:r>
              <a:rPr lang="en-US" sz="3200" b="1" cap="all" dirty="0" smtClean="0">
                <a:solidFill>
                  <a:schemeClr val="tx1"/>
                </a:solidFill>
                <a:latin typeface="Times New Roman" pitchFamily="18" charset="0"/>
              </a:rPr>
              <a:t>3. Structured light reconstruction concept</a:t>
            </a:r>
            <a:endParaRPr lang="en-US" sz="3200" b="1" cap="all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4" name="Text Box 1949"/>
          <p:cNvSpPr txBox="1">
            <a:spLocks noChangeArrowheads="1"/>
          </p:cNvSpPr>
          <p:nvPr/>
        </p:nvSpPr>
        <p:spPr bwMode="auto">
          <a:xfrm>
            <a:off x="14642727" y="19810114"/>
            <a:ext cx="13862274" cy="585844"/>
          </a:xfrm>
          <a:prstGeom prst="rect">
            <a:avLst/>
          </a:prstGeom>
          <a:solidFill>
            <a:srgbClr val="FF9966">
              <a:alpha val="46000"/>
            </a:srgbClr>
          </a:solidFill>
          <a:ln w="127000" algn="ctr">
            <a:noFill/>
            <a:miter lim="800000"/>
            <a:headEnd/>
            <a:tailEnd/>
          </a:ln>
          <a:effectLst/>
        </p:spPr>
        <p:txBody>
          <a:bodyPr wrap="square" lIns="92498" tIns="46249" rIns="92498" bIns="46249">
            <a:spAutoFit/>
          </a:bodyPr>
          <a:lstStyle/>
          <a:p>
            <a:pPr algn="just" defTabSz="4440274"/>
            <a:r>
              <a:rPr lang="en-US" sz="3200" b="1" cap="all" dirty="0" smtClean="0">
                <a:solidFill>
                  <a:schemeClr val="tx1"/>
                </a:solidFill>
                <a:latin typeface="Times New Roman" pitchFamily="18" charset="0"/>
              </a:rPr>
              <a:t>6. Scanning process</a:t>
            </a:r>
            <a:endParaRPr lang="en-US" sz="3200" b="1" cap="all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8" name="Text Box 1949"/>
          <p:cNvSpPr txBox="1">
            <a:spLocks noChangeArrowheads="1"/>
          </p:cNvSpPr>
          <p:nvPr/>
        </p:nvSpPr>
        <p:spPr bwMode="auto">
          <a:xfrm>
            <a:off x="28544311" y="12649967"/>
            <a:ext cx="13951299" cy="585844"/>
          </a:xfrm>
          <a:prstGeom prst="rect">
            <a:avLst/>
          </a:prstGeom>
          <a:solidFill>
            <a:srgbClr val="FF9966">
              <a:alpha val="46000"/>
            </a:srgbClr>
          </a:solidFill>
          <a:ln w="127000" algn="ctr">
            <a:noFill/>
            <a:miter lim="800000"/>
            <a:headEnd/>
            <a:tailEnd/>
          </a:ln>
          <a:effectLst/>
        </p:spPr>
        <p:txBody>
          <a:bodyPr wrap="square" lIns="92498" tIns="46249" rIns="92498" bIns="46249">
            <a:spAutoFit/>
          </a:bodyPr>
          <a:lstStyle/>
          <a:p>
            <a:pPr algn="just" defTabSz="4440274"/>
            <a:r>
              <a:rPr lang="en-US" sz="3200" b="1" cap="all" dirty="0" smtClean="0">
                <a:solidFill>
                  <a:schemeClr val="tx1"/>
                </a:solidFill>
                <a:latin typeface="Times New Roman" pitchFamily="18" charset="0"/>
              </a:rPr>
              <a:t>8. Conclusions and future work</a:t>
            </a:r>
            <a:endParaRPr lang="en-US" sz="3200" b="1" cap="all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1" name="Text Box 1949"/>
          <p:cNvSpPr txBox="1">
            <a:spLocks noChangeArrowheads="1"/>
          </p:cNvSpPr>
          <p:nvPr/>
        </p:nvSpPr>
        <p:spPr bwMode="auto">
          <a:xfrm>
            <a:off x="14703595" y="12340122"/>
            <a:ext cx="13903006" cy="585844"/>
          </a:xfrm>
          <a:prstGeom prst="rect">
            <a:avLst/>
          </a:prstGeom>
          <a:solidFill>
            <a:srgbClr val="FF9966">
              <a:alpha val="46000"/>
            </a:srgbClr>
          </a:solidFill>
          <a:ln w="127000" algn="ctr">
            <a:noFill/>
            <a:miter lim="800000"/>
            <a:headEnd/>
            <a:tailEnd/>
          </a:ln>
          <a:effectLst/>
        </p:spPr>
        <p:txBody>
          <a:bodyPr wrap="square" lIns="92498" tIns="46249" rIns="92498" bIns="46249">
            <a:spAutoFit/>
          </a:bodyPr>
          <a:lstStyle/>
          <a:p>
            <a:pPr algn="just" defTabSz="4440274"/>
            <a:r>
              <a:rPr lang="en-US" sz="3200" b="1" cap="all" dirty="0" smtClean="0">
                <a:solidFill>
                  <a:schemeClr val="tx1"/>
                </a:solidFill>
                <a:latin typeface="Times New Roman" pitchFamily="18" charset="0"/>
              </a:rPr>
              <a:t>5. Hardware</a:t>
            </a:r>
            <a:endParaRPr lang="en-US" sz="3200" b="1" cap="all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9980" name="Line 1788"/>
          <p:cNvSpPr>
            <a:spLocks noChangeShapeType="1"/>
          </p:cNvSpPr>
          <p:nvPr/>
        </p:nvSpPr>
        <p:spPr bwMode="auto">
          <a:xfrm>
            <a:off x="14597273" y="4921631"/>
            <a:ext cx="87049" cy="26958529"/>
          </a:xfrm>
          <a:prstGeom prst="line">
            <a:avLst/>
          </a:prstGeom>
          <a:noFill/>
          <a:ln w="127000">
            <a:solidFill>
              <a:srgbClr val="990000"/>
            </a:solidFill>
            <a:round/>
            <a:headEnd/>
            <a:tailEnd/>
          </a:ln>
          <a:effectLst/>
        </p:spPr>
        <p:txBody>
          <a:bodyPr wrap="square" lIns="92498" tIns="46249" rIns="92498" bIns="46249">
            <a:spAutoFit/>
          </a:bodyPr>
          <a:lstStyle/>
          <a:p>
            <a:endParaRPr lang="en-US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903258" y="814195"/>
            <a:ext cx="41611278" cy="31080077"/>
          </a:xfrm>
          <a:prstGeom prst="rect">
            <a:avLst/>
          </a:prstGeom>
          <a:noFill/>
          <a:ln w="127000">
            <a:solidFill>
              <a:srgbClr val="990000"/>
            </a:solidFill>
            <a:miter lim="800000"/>
            <a:headEnd/>
            <a:tailEnd/>
          </a:ln>
          <a:effectLst/>
        </p:spPr>
        <p:txBody>
          <a:bodyPr wrap="none" lIns="92498" tIns="46249" rIns="92498" bIns="46249" anchor="ctr"/>
          <a:lstStyle/>
          <a:p>
            <a:endParaRPr lang="en-US" dirty="0"/>
          </a:p>
        </p:txBody>
      </p:sp>
      <p:sp>
        <p:nvSpPr>
          <p:cNvPr id="252" name="Text Box 1949"/>
          <p:cNvSpPr txBox="1">
            <a:spLocks noChangeArrowheads="1"/>
          </p:cNvSpPr>
          <p:nvPr/>
        </p:nvSpPr>
        <p:spPr bwMode="auto">
          <a:xfrm>
            <a:off x="999375" y="4989051"/>
            <a:ext cx="13570870" cy="585844"/>
          </a:xfrm>
          <a:prstGeom prst="rect">
            <a:avLst/>
          </a:prstGeom>
          <a:solidFill>
            <a:srgbClr val="FF9966">
              <a:alpha val="46000"/>
            </a:srgbClr>
          </a:solidFill>
          <a:ln w="127000" algn="ctr">
            <a:noFill/>
            <a:miter lim="800000"/>
            <a:headEnd/>
            <a:tailEnd/>
          </a:ln>
          <a:effectLst/>
        </p:spPr>
        <p:txBody>
          <a:bodyPr wrap="square" lIns="92498" tIns="46249" rIns="92498" bIns="46249">
            <a:spAutoFit/>
          </a:bodyPr>
          <a:lstStyle/>
          <a:p>
            <a:pPr algn="just" defTabSz="4440274"/>
            <a:r>
              <a:rPr lang="en-US" sz="3200" b="1" cap="all" dirty="0" smtClean="0">
                <a:solidFill>
                  <a:schemeClr val="tx1"/>
                </a:solidFill>
                <a:latin typeface="Times New Roman" pitchFamily="18" charset="0"/>
              </a:rPr>
              <a:t>1. Objectives</a:t>
            </a:r>
            <a:endParaRPr lang="en-US" sz="3200" b="1" cap="all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pic>
        <p:nvPicPr>
          <p:cNvPr id="2319" name="Picture 271"/>
          <p:cNvPicPr>
            <a:picLocks noChangeAspect="1" noChangeArrowheads="1"/>
          </p:cNvPicPr>
          <p:nvPr/>
        </p:nvPicPr>
        <p:blipFill>
          <a:blip r:embed="rId4" cstate="print"/>
          <a:srcRect l="6177" t="6903" r="6480" b="14189"/>
          <a:stretch>
            <a:fillRect/>
          </a:stretch>
        </p:blipFill>
        <p:spPr bwMode="auto">
          <a:xfrm>
            <a:off x="1028247" y="986941"/>
            <a:ext cx="3252438" cy="1329658"/>
          </a:xfrm>
          <a:prstGeom prst="rect">
            <a:avLst/>
          </a:prstGeom>
          <a:noFill/>
          <a:ln w="127000">
            <a:noFill/>
            <a:miter lim="800000"/>
            <a:headEnd/>
            <a:tailEnd/>
          </a:ln>
          <a:effectLst/>
        </p:spPr>
      </p:pic>
      <p:sp>
        <p:nvSpPr>
          <p:cNvPr id="2323" name="Rectangle 275"/>
          <p:cNvSpPr>
            <a:spLocks noChangeArrowheads="1"/>
          </p:cNvSpPr>
          <p:nvPr/>
        </p:nvSpPr>
        <p:spPr bwMode="auto">
          <a:xfrm>
            <a:off x="1026501" y="868366"/>
            <a:ext cx="41528571" cy="770549"/>
          </a:xfrm>
          <a:prstGeom prst="rect">
            <a:avLst/>
          </a:prstGeom>
          <a:noFill/>
          <a:ln w="127000" algn="ctr">
            <a:noFill/>
            <a:miter lim="800000"/>
            <a:headEnd/>
            <a:tailEnd/>
          </a:ln>
          <a:effectLst/>
        </p:spPr>
        <p:txBody>
          <a:bodyPr lIns="92498" tIns="46249" rIns="92498" bIns="46249">
            <a:spAutoFit/>
          </a:bodyPr>
          <a:lstStyle/>
          <a:p>
            <a:pPr defTabSz="4440274"/>
            <a:endParaRPr lang="en-US" sz="43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578" name="Rectangle 530"/>
          <p:cNvSpPr>
            <a:spLocks noChangeArrowheads="1"/>
          </p:cNvSpPr>
          <p:nvPr/>
        </p:nvSpPr>
        <p:spPr bwMode="auto">
          <a:xfrm>
            <a:off x="21623530" y="-716134"/>
            <a:ext cx="186941" cy="1432267"/>
          </a:xfrm>
          <a:prstGeom prst="rect">
            <a:avLst/>
          </a:prstGeom>
          <a:noFill/>
          <a:ln w="127000" algn="ctr">
            <a:noFill/>
            <a:miter lim="800000"/>
            <a:headEnd/>
            <a:tailEnd/>
          </a:ln>
          <a:effectLst/>
        </p:spPr>
        <p:txBody>
          <a:bodyPr wrap="none" lIns="92498" tIns="46249" rIns="92498" bIns="46249" anchor="ctr">
            <a:spAutoFit/>
          </a:bodyPr>
          <a:lstStyle/>
          <a:p>
            <a:endParaRPr lang="en-US"/>
          </a:p>
        </p:txBody>
      </p:sp>
      <p:sp>
        <p:nvSpPr>
          <p:cNvPr id="9871" name="Rectangle 1679"/>
          <p:cNvSpPr>
            <a:spLocks noChangeArrowheads="1"/>
          </p:cNvSpPr>
          <p:nvPr/>
        </p:nvSpPr>
        <p:spPr bwMode="auto">
          <a:xfrm>
            <a:off x="21623530" y="-716134"/>
            <a:ext cx="186941" cy="1432267"/>
          </a:xfrm>
          <a:prstGeom prst="rect">
            <a:avLst/>
          </a:prstGeom>
          <a:noFill/>
          <a:ln w="127000" algn="ctr">
            <a:noFill/>
            <a:miter lim="800000"/>
            <a:headEnd/>
            <a:tailEnd/>
          </a:ln>
          <a:effectLst/>
        </p:spPr>
        <p:txBody>
          <a:bodyPr wrap="none" lIns="92498" tIns="46249" rIns="92498" bIns="46249" anchor="ctr">
            <a:spAutoFit/>
          </a:bodyPr>
          <a:lstStyle/>
          <a:p>
            <a:endParaRPr lang="en-US"/>
          </a:p>
        </p:txBody>
      </p:sp>
      <p:sp>
        <p:nvSpPr>
          <p:cNvPr id="9872" name="Rectangle 1680"/>
          <p:cNvSpPr>
            <a:spLocks noChangeArrowheads="1"/>
          </p:cNvSpPr>
          <p:nvPr/>
        </p:nvSpPr>
        <p:spPr bwMode="auto">
          <a:xfrm>
            <a:off x="3" y="225180"/>
            <a:ext cx="186271" cy="389429"/>
          </a:xfrm>
          <a:prstGeom prst="rect">
            <a:avLst/>
          </a:prstGeom>
          <a:noFill/>
          <a:ln w="127000" algn="ctr">
            <a:noFill/>
            <a:miter lim="800000"/>
            <a:headEnd/>
            <a:tailEnd/>
          </a:ln>
          <a:effectLst/>
        </p:spPr>
        <p:txBody>
          <a:bodyPr wrap="none" lIns="92498" tIns="46249" rIns="92498" bIns="46249" anchor="ctr">
            <a:spAutoFit/>
          </a:bodyPr>
          <a:lstStyle/>
          <a:p>
            <a:pPr algn="l"/>
            <a:endParaRPr lang="en-US" sz="1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873" name="Rectangle 1681"/>
          <p:cNvSpPr>
            <a:spLocks noChangeArrowheads="1"/>
          </p:cNvSpPr>
          <p:nvPr/>
        </p:nvSpPr>
        <p:spPr bwMode="auto">
          <a:xfrm>
            <a:off x="21623530" y="122071"/>
            <a:ext cx="186941" cy="1432267"/>
          </a:xfrm>
          <a:prstGeom prst="rect">
            <a:avLst/>
          </a:prstGeom>
          <a:noFill/>
          <a:ln w="127000" algn="ctr">
            <a:noFill/>
            <a:miter lim="800000"/>
            <a:headEnd/>
            <a:tailEnd/>
          </a:ln>
          <a:effectLst/>
        </p:spPr>
        <p:txBody>
          <a:bodyPr wrap="none" lIns="92498" tIns="46249" rIns="92498" bIns="46249" anchor="ctr">
            <a:spAutoFit/>
          </a:bodyPr>
          <a:lstStyle/>
          <a:p>
            <a:endParaRPr lang="en-US"/>
          </a:p>
        </p:txBody>
      </p:sp>
      <p:sp>
        <p:nvSpPr>
          <p:cNvPr id="9981" name="Line 1789"/>
          <p:cNvSpPr>
            <a:spLocks noChangeShapeType="1"/>
          </p:cNvSpPr>
          <p:nvPr/>
        </p:nvSpPr>
        <p:spPr bwMode="auto">
          <a:xfrm flipV="1">
            <a:off x="1000743" y="4896364"/>
            <a:ext cx="41535601" cy="25267"/>
          </a:xfrm>
          <a:prstGeom prst="line">
            <a:avLst/>
          </a:prstGeom>
          <a:noFill/>
          <a:ln w="127000">
            <a:solidFill>
              <a:srgbClr val="990000"/>
            </a:solidFill>
            <a:round/>
            <a:headEnd/>
            <a:tailEnd/>
          </a:ln>
          <a:effectLst/>
        </p:spPr>
        <p:txBody>
          <a:bodyPr wrap="square" lIns="92498" tIns="46249" rIns="92498" bIns="46249">
            <a:spAutoFit/>
          </a:bodyPr>
          <a:lstStyle/>
          <a:p>
            <a:pPr algn="just"/>
            <a:endParaRPr lang="en-US" dirty="0"/>
          </a:p>
        </p:txBody>
      </p:sp>
      <p:sp>
        <p:nvSpPr>
          <p:cNvPr id="9985" name="Line 1793"/>
          <p:cNvSpPr>
            <a:spLocks noChangeShapeType="1"/>
          </p:cNvSpPr>
          <p:nvPr/>
        </p:nvSpPr>
        <p:spPr bwMode="auto">
          <a:xfrm flipH="1">
            <a:off x="28482021" y="4921630"/>
            <a:ext cx="124580" cy="26972641"/>
          </a:xfrm>
          <a:prstGeom prst="line">
            <a:avLst/>
          </a:prstGeom>
          <a:noFill/>
          <a:ln w="127000">
            <a:solidFill>
              <a:srgbClr val="990000"/>
            </a:solidFill>
            <a:round/>
            <a:headEnd/>
            <a:tailEnd/>
          </a:ln>
          <a:effectLst/>
        </p:spPr>
        <p:txBody>
          <a:bodyPr wrap="square" lIns="92498" tIns="46249" rIns="92498" bIns="46249">
            <a:spAutoFit/>
          </a:bodyPr>
          <a:lstStyle/>
          <a:p>
            <a:endParaRPr lang="en-US"/>
          </a:p>
        </p:txBody>
      </p:sp>
      <p:pic>
        <p:nvPicPr>
          <p:cNvPr id="16651" name="Picture 231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28260" y="33716393"/>
            <a:ext cx="325950" cy="606427"/>
          </a:xfrm>
          <a:prstGeom prst="rect">
            <a:avLst/>
          </a:prstGeom>
          <a:noFill/>
        </p:spPr>
      </p:pic>
      <p:sp>
        <p:nvSpPr>
          <p:cNvPr id="16814" name="Rectangle 2478"/>
          <p:cNvSpPr>
            <a:spLocks noChangeArrowheads="1"/>
          </p:cNvSpPr>
          <p:nvPr/>
        </p:nvSpPr>
        <p:spPr bwMode="auto">
          <a:xfrm>
            <a:off x="21623530" y="-716134"/>
            <a:ext cx="186941" cy="1432267"/>
          </a:xfrm>
          <a:prstGeom prst="rect">
            <a:avLst/>
          </a:prstGeom>
          <a:noFill/>
          <a:ln w="127000" algn="ctr">
            <a:noFill/>
            <a:miter lim="800000"/>
            <a:headEnd/>
            <a:tailEnd/>
          </a:ln>
          <a:effectLst/>
        </p:spPr>
        <p:txBody>
          <a:bodyPr wrap="none" lIns="92498" tIns="46249" rIns="92498" bIns="46249" anchor="ctr">
            <a:spAutoFit/>
          </a:bodyPr>
          <a:lstStyle/>
          <a:p>
            <a:endParaRPr lang="en-US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21623530" y="-716134"/>
            <a:ext cx="186941" cy="1432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498" tIns="46249" rIns="92498" bIns="46249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1623530" y="-716134"/>
            <a:ext cx="186941" cy="1432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498" tIns="46249" rIns="92498" bIns="46249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21623530" y="-487534"/>
            <a:ext cx="186941" cy="1432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498" tIns="46249" rIns="92498" bIns="46249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3" y="643490"/>
            <a:ext cx="186271" cy="389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498" tIns="46249" rIns="92498" bIns="46249" numCol="1" anchor="ctr" anchorCtr="0" compatLnSpc="1">
            <a:prstTxWarp prst="textNoShape">
              <a:avLst/>
            </a:prstTxWarp>
            <a:spAutoFit/>
          </a:bodyPr>
          <a:lstStyle/>
          <a:p>
            <a:pPr algn="l" defTabSz="924988"/>
            <a:endParaRPr lang="en-US" sz="19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21623530" y="-487534"/>
            <a:ext cx="186941" cy="1432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498" tIns="46249" rIns="92498" bIns="46249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3" y="1300711"/>
            <a:ext cx="186271" cy="389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498" tIns="46249" rIns="92498" bIns="46249" numCol="1" anchor="ctr" anchorCtr="0" compatLnSpc="1">
            <a:prstTxWarp prst="textNoShape">
              <a:avLst/>
            </a:prstTxWarp>
            <a:spAutoFit/>
          </a:bodyPr>
          <a:lstStyle/>
          <a:p>
            <a:pPr algn="l" defTabSz="924988"/>
            <a:endParaRPr lang="en-US" sz="19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9373929" y="1006027"/>
            <a:ext cx="26153994" cy="1755395"/>
          </a:xfrm>
          <a:prstGeom prst="rect">
            <a:avLst/>
          </a:prstGeom>
        </p:spPr>
        <p:txBody>
          <a:bodyPr wrap="square" lIns="92498" tIns="46249" rIns="92498" bIns="46249">
            <a:spAutoFit/>
          </a:bodyPr>
          <a:lstStyle/>
          <a:p>
            <a:pPr defTabSz="4440274"/>
            <a:r>
              <a:rPr lang="en-US" sz="5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entury Schoolbook" pitchFamily="18" charset="0"/>
                <a:cs typeface="Times New Roman" pitchFamily="18" charset="0"/>
              </a:rPr>
              <a:t>Fully Reversed Engineering: Streamlining three-dimensional component digitization, modification, and reproduction</a:t>
            </a:r>
          </a:p>
        </p:txBody>
      </p:sp>
      <p:sp>
        <p:nvSpPr>
          <p:cNvPr id="632" name="Rectangle 5"/>
          <p:cNvSpPr>
            <a:spLocks noChangeArrowheads="1"/>
          </p:cNvSpPr>
          <p:nvPr/>
        </p:nvSpPr>
        <p:spPr bwMode="auto">
          <a:xfrm>
            <a:off x="10089662" y="5591412"/>
            <a:ext cx="4316209" cy="1278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0072" tIns="60039" rIns="120072" bIns="60039"/>
          <a:lstStyle/>
          <a:p>
            <a:pPr marL="300183" indent="-300183" algn="just">
              <a:spcBef>
                <a:spcPct val="20000"/>
              </a:spcBef>
              <a:buClr>
                <a:srgbClr val="FA1206"/>
              </a:buClr>
              <a:buSzPct val="60000"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81"/>
          <p:cNvSpPr>
            <a:spLocks noChangeArrowheads="1"/>
          </p:cNvSpPr>
          <p:nvPr/>
        </p:nvSpPr>
        <p:spPr bwMode="auto">
          <a:xfrm>
            <a:off x="21624962" y="-711221"/>
            <a:ext cx="184077" cy="1422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06" tIns="45700" rIns="91406" bIns="4570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83"/>
          <p:cNvSpPr>
            <a:spLocks noChangeArrowheads="1"/>
          </p:cNvSpPr>
          <p:nvPr/>
        </p:nvSpPr>
        <p:spPr bwMode="auto">
          <a:xfrm>
            <a:off x="21624962" y="-711221"/>
            <a:ext cx="184077" cy="1422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06" tIns="45700" rIns="91406" bIns="4570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85"/>
          <p:cNvSpPr>
            <a:spLocks noChangeArrowheads="1"/>
          </p:cNvSpPr>
          <p:nvPr/>
        </p:nvSpPr>
        <p:spPr bwMode="auto">
          <a:xfrm>
            <a:off x="21624962" y="-711221"/>
            <a:ext cx="184077" cy="1422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06" tIns="45700" rIns="91406" bIns="4570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" name="Rectangle 89"/>
          <p:cNvSpPr>
            <a:spLocks noChangeArrowheads="1"/>
          </p:cNvSpPr>
          <p:nvPr/>
        </p:nvSpPr>
        <p:spPr bwMode="auto">
          <a:xfrm>
            <a:off x="21624962" y="-711221"/>
            <a:ext cx="184077" cy="1422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06" tIns="45700" rIns="91406" bIns="4570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16" name="Rectangle 92"/>
          <p:cNvSpPr>
            <a:spLocks noChangeArrowheads="1"/>
          </p:cNvSpPr>
          <p:nvPr/>
        </p:nvSpPr>
        <p:spPr bwMode="auto">
          <a:xfrm>
            <a:off x="21624962" y="-711221"/>
            <a:ext cx="184077" cy="1422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06" tIns="45700" rIns="91406" bIns="4570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" name="Rectangle 95"/>
          <p:cNvSpPr>
            <a:spLocks noChangeArrowheads="1"/>
          </p:cNvSpPr>
          <p:nvPr/>
        </p:nvSpPr>
        <p:spPr bwMode="auto">
          <a:xfrm>
            <a:off x="21624962" y="-711221"/>
            <a:ext cx="184077" cy="1422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06" tIns="45700" rIns="91406" bIns="4570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28" name="Rectangle 104"/>
          <p:cNvSpPr>
            <a:spLocks noChangeArrowheads="1"/>
          </p:cNvSpPr>
          <p:nvPr/>
        </p:nvSpPr>
        <p:spPr bwMode="auto">
          <a:xfrm>
            <a:off x="21624962" y="-711221"/>
            <a:ext cx="184077" cy="1422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06" tIns="45700" rIns="91406" bIns="4570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30" name="Rectangle 106"/>
          <p:cNvSpPr>
            <a:spLocks noChangeArrowheads="1"/>
          </p:cNvSpPr>
          <p:nvPr/>
        </p:nvSpPr>
        <p:spPr bwMode="auto">
          <a:xfrm>
            <a:off x="21624962" y="-711221"/>
            <a:ext cx="184077" cy="1422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06" tIns="45700" rIns="91406" bIns="4570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32" name="Rectangle 108"/>
          <p:cNvSpPr>
            <a:spLocks noChangeArrowheads="1"/>
          </p:cNvSpPr>
          <p:nvPr/>
        </p:nvSpPr>
        <p:spPr bwMode="auto">
          <a:xfrm>
            <a:off x="21624962" y="-711221"/>
            <a:ext cx="184077" cy="1422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06" tIns="45700" rIns="91406" bIns="4570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34" name="Rectangle 110"/>
          <p:cNvSpPr>
            <a:spLocks noChangeArrowheads="1"/>
          </p:cNvSpPr>
          <p:nvPr/>
        </p:nvSpPr>
        <p:spPr bwMode="auto">
          <a:xfrm>
            <a:off x="21624962" y="-711221"/>
            <a:ext cx="184077" cy="1422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06" tIns="45700" rIns="91406" bIns="4570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36" name="Rectangle 112"/>
          <p:cNvSpPr>
            <a:spLocks noChangeArrowheads="1"/>
          </p:cNvSpPr>
          <p:nvPr/>
        </p:nvSpPr>
        <p:spPr bwMode="auto">
          <a:xfrm>
            <a:off x="21624962" y="-711221"/>
            <a:ext cx="184077" cy="1422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06" tIns="45700" rIns="91406" bIns="4570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38" name="Rectangle 114"/>
          <p:cNvSpPr>
            <a:spLocks noChangeArrowheads="1"/>
          </p:cNvSpPr>
          <p:nvPr/>
        </p:nvSpPr>
        <p:spPr bwMode="auto">
          <a:xfrm>
            <a:off x="21624962" y="-711221"/>
            <a:ext cx="184077" cy="1422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06" tIns="45700" rIns="91406" bIns="4570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41" name="Rectangle 117"/>
          <p:cNvSpPr>
            <a:spLocks noChangeArrowheads="1"/>
          </p:cNvSpPr>
          <p:nvPr/>
        </p:nvSpPr>
        <p:spPr bwMode="auto">
          <a:xfrm>
            <a:off x="21624962" y="-482621"/>
            <a:ext cx="184077" cy="1422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06" tIns="45700" rIns="91406" bIns="4570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42" name="Rectangle 118"/>
          <p:cNvSpPr>
            <a:spLocks noChangeArrowheads="1"/>
          </p:cNvSpPr>
          <p:nvPr/>
        </p:nvSpPr>
        <p:spPr bwMode="auto">
          <a:xfrm>
            <a:off x="2" y="691671"/>
            <a:ext cx="184077" cy="388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06" tIns="45700" rIns="91406" bIns="45700" numCol="1" anchor="ctr" anchorCtr="0" compatLnSpc="1">
            <a:prstTxWarp prst="textNoShape">
              <a:avLst/>
            </a:prstTxWarp>
            <a:spAutoFit/>
          </a:bodyPr>
          <a:lstStyle/>
          <a:p>
            <a:pPr algn="l" defTabSz="914043"/>
            <a:endParaRPr lang="en-US" sz="19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43" name="Rectangle 119"/>
          <p:cNvSpPr>
            <a:spLocks noChangeArrowheads="1"/>
          </p:cNvSpPr>
          <p:nvPr/>
        </p:nvSpPr>
        <p:spPr bwMode="auto">
          <a:xfrm>
            <a:off x="0" y="1023878"/>
            <a:ext cx="343672" cy="314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06" tIns="45700" rIns="91406" bIns="45700" numCol="1" anchor="ctr" anchorCtr="0" compatLnSpc="1">
            <a:prstTxWarp prst="textNoShape">
              <a:avLst/>
            </a:prstTxWarp>
            <a:spAutoFit/>
          </a:bodyPr>
          <a:lstStyle/>
          <a:p>
            <a:pPr algn="l" defTabSz="914043"/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  </a:t>
            </a:r>
            <a:endParaRPr lang="en-US" sz="19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47" name="Rectangle 123"/>
          <p:cNvSpPr>
            <a:spLocks noChangeArrowheads="1"/>
          </p:cNvSpPr>
          <p:nvPr/>
        </p:nvSpPr>
        <p:spPr bwMode="auto">
          <a:xfrm>
            <a:off x="21624962" y="-482621"/>
            <a:ext cx="184077" cy="1422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06" tIns="45700" rIns="91406" bIns="4570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48" name="Rectangle 124"/>
          <p:cNvSpPr>
            <a:spLocks noChangeArrowheads="1"/>
          </p:cNvSpPr>
          <p:nvPr/>
        </p:nvSpPr>
        <p:spPr bwMode="auto">
          <a:xfrm>
            <a:off x="2" y="701194"/>
            <a:ext cx="184077" cy="388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06" tIns="45700" rIns="91406" bIns="45700" numCol="1" anchor="ctr" anchorCtr="0" compatLnSpc="1">
            <a:prstTxWarp prst="textNoShape">
              <a:avLst/>
            </a:prstTxWarp>
            <a:spAutoFit/>
          </a:bodyPr>
          <a:lstStyle/>
          <a:p>
            <a:pPr algn="l" defTabSz="914043"/>
            <a:endParaRPr lang="en-US" sz="19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49" name="Rectangle 125"/>
          <p:cNvSpPr>
            <a:spLocks noChangeArrowheads="1"/>
          </p:cNvSpPr>
          <p:nvPr/>
        </p:nvSpPr>
        <p:spPr bwMode="auto">
          <a:xfrm>
            <a:off x="2" y="1244122"/>
            <a:ext cx="184077" cy="388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06" tIns="45700" rIns="91406" bIns="45700" numCol="1" anchor="ctr" anchorCtr="0" compatLnSpc="1">
            <a:prstTxWarp prst="textNoShape">
              <a:avLst/>
            </a:prstTxWarp>
            <a:spAutoFit/>
          </a:bodyPr>
          <a:lstStyle/>
          <a:p>
            <a:pPr algn="l" defTabSz="914043"/>
            <a:endParaRPr lang="en-US" sz="19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1624962" y="-711221"/>
            <a:ext cx="184077" cy="1422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06" tIns="45700" rIns="91406" bIns="4570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21624962" y="-711221"/>
            <a:ext cx="184077" cy="1422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06" tIns="45700" rIns="91406" bIns="4570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944424" y="2418439"/>
            <a:ext cx="6330396" cy="646290"/>
          </a:xfrm>
          <a:prstGeom prst="rect">
            <a:avLst/>
          </a:prstGeom>
        </p:spPr>
        <p:txBody>
          <a:bodyPr wrap="square" lIns="91406" tIns="45700" rIns="91406" bIns="45700">
            <a:spAutoFit/>
          </a:bodyPr>
          <a:lstStyle/>
          <a:p>
            <a:pPr algn="l"/>
            <a:r>
              <a:rPr lang="en-US" sz="1800" b="1" dirty="0" smtClean="0">
                <a:solidFill>
                  <a:srgbClr val="990000"/>
                </a:solidFill>
                <a:latin typeface="Times New Roman"/>
              </a:rPr>
              <a:t>CHSLT – ME </a:t>
            </a:r>
          </a:p>
          <a:p>
            <a:pPr algn="l"/>
            <a:r>
              <a:rPr lang="en-US" sz="1800" b="1" dirty="0" smtClean="0">
                <a:solidFill>
                  <a:srgbClr val="990000"/>
                </a:solidFill>
                <a:latin typeface="Times New Roman"/>
              </a:rPr>
              <a:t>Center for Holographic Studies and Laser </a:t>
            </a:r>
            <a:r>
              <a:rPr lang="en-US" sz="1800" b="1" dirty="0" err="1" smtClean="0">
                <a:solidFill>
                  <a:srgbClr val="990000"/>
                </a:solidFill>
                <a:latin typeface="Times New Roman"/>
              </a:rPr>
              <a:t>μmechaTronics</a:t>
            </a:r>
            <a:r>
              <a:rPr lang="en-US" sz="1800" b="1" dirty="0" smtClean="0">
                <a:solidFill>
                  <a:srgbClr val="990000"/>
                </a:solidFill>
                <a:latin typeface="Times New Roman"/>
              </a:rPr>
              <a:t> </a:t>
            </a:r>
            <a:endParaRPr lang="en-US" sz="1800" dirty="0">
              <a:solidFill>
                <a:srgbClr val="990000"/>
              </a:solidFill>
            </a:endParaRPr>
          </a:p>
        </p:txBody>
      </p:sp>
      <p:sp>
        <p:nvSpPr>
          <p:cNvPr id="175" name="Rectangle 5"/>
          <p:cNvSpPr>
            <a:spLocks noChangeArrowheads="1"/>
          </p:cNvSpPr>
          <p:nvPr/>
        </p:nvSpPr>
        <p:spPr bwMode="auto">
          <a:xfrm>
            <a:off x="3928552" y="6618011"/>
            <a:ext cx="5341383" cy="1278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0072" tIns="60039" rIns="120072" bIns="60039"/>
          <a:lstStyle/>
          <a:p>
            <a:pPr marL="300183" indent="-300183" algn="just">
              <a:spcBef>
                <a:spcPct val="20000"/>
              </a:spcBef>
              <a:buClr>
                <a:schemeClr val="tx1"/>
              </a:buClr>
              <a:buSzPct val="60000"/>
              <a:buFont typeface="Monotype Sorts" pitchFamily="2" charset="2"/>
              <a:buChar char="l"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1" name="Rectangle 420"/>
          <p:cNvSpPr/>
          <p:nvPr/>
        </p:nvSpPr>
        <p:spPr>
          <a:xfrm>
            <a:off x="28952160" y="25889876"/>
            <a:ext cx="4683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(a)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8980" y="5571246"/>
            <a:ext cx="128323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itchFamily="34" charset="0"/>
              <a:buChar char="•"/>
            </a:pPr>
            <a:r>
              <a:rPr lang="en-US" sz="2400" dirty="0" smtClean="0">
                <a:latin typeface="Century Schoolbook" pitchFamily="18" charset="0"/>
              </a:rPr>
              <a:t>To design a system for rapid digitization of physical objects for the purpose of reverse engineering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2400" dirty="0" smtClean="0">
                <a:latin typeface="Century Schoolbook" pitchFamily="18" charset="0"/>
              </a:rPr>
              <a:t>To create a low cost alternative for expensive digitization solutions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2400" dirty="0" smtClean="0">
                <a:latin typeface="Century Schoolbook" pitchFamily="18" charset="0"/>
              </a:rPr>
              <a:t>To create a streamlined process for digitization that requires minimal user interaction</a:t>
            </a:r>
            <a:endParaRPr lang="en-US" sz="2400" dirty="0">
              <a:latin typeface="Century Schoolbook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3" y="21348229"/>
            <a:ext cx="2790906" cy="2838410"/>
          </a:xfrm>
          <a:prstGeom prst="rect">
            <a:avLst/>
          </a:prstGeom>
        </p:spPr>
      </p:pic>
      <p:pic>
        <p:nvPicPr>
          <p:cNvPr id="1028" name="Picture 4" descr="Click here to retun to homepag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9520" y="895897"/>
            <a:ext cx="3564533" cy="1522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32241" y="8021807"/>
            <a:ext cx="127690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latin typeface="Century Schoolbook" pitchFamily="18" charset="0"/>
              </a:rPr>
              <a:t>The ability to quickly digitize a part allows a designer to easily reproduce a component for which CAD files are not available, or allows the designer to create accessories for such components.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latin typeface="Century Schoolbook" pitchFamily="18" charset="0"/>
              </a:rPr>
              <a:t>For example, Jay Leno uses the </a:t>
            </a:r>
            <a:r>
              <a:rPr lang="en-US" sz="2400" dirty="0" err="1" smtClean="0">
                <a:latin typeface="Century Schoolbook" pitchFamily="18" charset="0"/>
              </a:rPr>
              <a:t>NextEngine</a:t>
            </a:r>
            <a:r>
              <a:rPr lang="en-US" sz="2400" dirty="0" smtClean="0">
                <a:latin typeface="Century Schoolbook" pitchFamily="18" charset="0"/>
              </a:rPr>
              <a:t> 3D scanner to quickly reproduce parts for antique cars whose details have been lost to history.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latin typeface="Century Schoolbook" pitchFamily="18" charset="0"/>
              </a:rPr>
              <a:t>However, current scanners on the market are costly—the </a:t>
            </a:r>
            <a:r>
              <a:rPr lang="en-US" sz="2400" dirty="0" err="1" smtClean="0">
                <a:latin typeface="Century Schoolbook" pitchFamily="18" charset="0"/>
              </a:rPr>
              <a:t>NextEngine</a:t>
            </a:r>
            <a:r>
              <a:rPr lang="en-US" sz="2400" dirty="0" smtClean="0">
                <a:latin typeface="Century Schoolbook" pitchFamily="18" charset="0"/>
              </a:rPr>
              <a:t>, for example, costs $2995.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>
                <a:latin typeface="Century Schoolbook" pitchFamily="18" charset="0"/>
              </a:rPr>
              <a:t>T</a:t>
            </a:r>
            <a:r>
              <a:rPr lang="en-US" sz="2400" dirty="0" smtClean="0">
                <a:latin typeface="Century Schoolbook" pitchFamily="18" charset="0"/>
              </a:rPr>
              <a:t>he </a:t>
            </a:r>
            <a:r>
              <a:rPr lang="en-US" sz="2400" dirty="0" smtClean="0">
                <a:latin typeface="Century Schoolbook" pitchFamily="18" charset="0"/>
              </a:rPr>
              <a:t>goal of this project is to build a full field-of-view digitization system at significantly lower cost.</a:t>
            </a:r>
            <a:endParaRPr lang="en-US" sz="2400" dirty="0">
              <a:latin typeface="Century Schoolbook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5352818" y="5636368"/>
            <a:ext cx="116304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latin typeface="Century Schoolbook" pitchFamily="18" charset="0"/>
              </a:rPr>
              <a:t>We tested the binary method through simulating using the open-source software POV-Ray</a:t>
            </a:r>
            <a:r>
              <a:rPr lang="en-US" sz="2400" dirty="0" smtClean="0">
                <a:latin typeface="Century Schoolbook" pitchFamily="18" charset="0"/>
              </a:rPr>
              <a:t>.</a:t>
            </a:r>
            <a:endParaRPr lang="en-US" sz="2400" dirty="0">
              <a:latin typeface="Century Schoolbook" pitchFamily="18" charset="0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latin typeface="Century Schoolbook" pitchFamily="18" charset="0"/>
              </a:rPr>
              <a:t>A sphere was scanned and radii were fitted to cross sections of the point cloud.</a:t>
            </a:r>
            <a:endParaRPr lang="en-US" sz="2400" dirty="0" smtClean="0">
              <a:latin typeface="Century Schoolbook" pitchFamily="18" charset="0"/>
            </a:endParaRPr>
          </a:p>
          <a:p>
            <a:pPr marL="342900" indent="-342900" algn="l">
              <a:buFont typeface="Arial" pitchFamily="34" charset="0"/>
              <a:buChar char="•"/>
            </a:pPr>
            <a:endParaRPr lang="en-US" sz="2400" dirty="0">
              <a:latin typeface="Century Schoolbook" pitchFamily="18" charset="0"/>
            </a:endParaRPr>
          </a:p>
        </p:txBody>
      </p:sp>
      <p:sp>
        <p:nvSpPr>
          <p:cNvPr id="74" name="Text Box 1949"/>
          <p:cNvSpPr txBox="1">
            <a:spLocks noChangeArrowheads="1"/>
          </p:cNvSpPr>
          <p:nvPr/>
        </p:nvSpPr>
        <p:spPr bwMode="auto">
          <a:xfrm>
            <a:off x="1014615" y="7253590"/>
            <a:ext cx="13551127" cy="585844"/>
          </a:xfrm>
          <a:prstGeom prst="rect">
            <a:avLst/>
          </a:prstGeom>
          <a:solidFill>
            <a:srgbClr val="FF9966">
              <a:alpha val="46000"/>
            </a:srgbClr>
          </a:solidFill>
          <a:ln w="127000" algn="ctr">
            <a:noFill/>
            <a:miter lim="800000"/>
            <a:headEnd/>
            <a:tailEnd/>
          </a:ln>
          <a:effectLst/>
        </p:spPr>
        <p:txBody>
          <a:bodyPr wrap="square" lIns="92498" tIns="46249" rIns="92498" bIns="46249">
            <a:spAutoFit/>
          </a:bodyPr>
          <a:lstStyle/>
          <a:p>
            <a:pPr algn="just" defTabSz="4440274"/>
            <a:r>
              <a:rPr lang="en-US" sz="3200" b="1" cap="all" dirty="0" smtClean="0">
                <a:solidFill>
                  <a:schemeClr val="tx1"/>
                </a:solidFill>
                <a:latin typeface="Times New Roman" pitchFamily="18" charset="0"/>
              </a:rPr>
              <a:t>2. Motivation</a:t>
            </a:r>
            <a:endParaRPr lang="en-US" sz="3200" b="1" cap="all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5" name="Line 1789"/>
          <p:cNvSpPr>
            <a:spLocks noChangeShapeType="1"/>
          </p:cNvSpPr>
          <p:nvPr/>
        </p:nvSpPr>
        <p:spPr bwMode="auto">
          <a:xfrm flipV="1">
            <a:off x="896462" y="7183346"/>
            <a:ext cx="13739575" cy="8358"/>
          </a:xfrm>
          <a:prstGeom prst="line">
            <a:avLst/>
          </a:prstGeom>
          <a:noFill/>
          <a:ln w="127000">
            <a:solidFill>
              <a:srgbClr val="990000"/>
            </a:solidFill>
            <a:round/>
            <a:headEnd/>
            <a:tailEnd/>
          </a:ln>
          <a:effectLst/>
        </p:spPr>
        <p:txBody>
          <a:bodyPr wrap="square" lIns="92498" tIns="46249" rIns="92498" bIns="46249">
            <a:spAutoFit/>
          </a:bodyPr>
          <a:lstStyle/>
          <a:p>
            <a:pPr algn="just"/>
            <a:endParaRPr lang="en-US" dirty="0"/>
          </a:p>
        </p:txBody>
      </p:sp>
      <p:sp>
        <p:nvSpPr>
          <p:cNvPr id="78" name="Line 1789"/>
          <p:cNvSpPr>
            <a:spLocks noChangeShapeType="1"/>
          </p:cNvSpPr>
          <p:nvPr/>
        </p:nvSpPr>
        <p:spPr bwMode="auto">
          <a:xfrm flipV="1">
            <a:off x="933011" y="13197903"/>
            <a:ext cx="13739575" cy="6907"/>
          </a:xfrm>
          <a:prstGeom prst="line">
            <a:avLst/>
          </a:prstGeom>
          <a:noFill/>
          <a:ln w="127000">
            <a:solidFill>
              <a:srgbClr val="990000"/>
            </a:solidFill>
            <a:round/>
            <a:headEnd/>
            <a:tailEnd/>
          </a:ln>
          <a:effectLst/>
        </p:spPr>
        <p:txBody>
          <a:bodyPr wrap="square" lIns="92498" tIns="46249" rIns="92498" bIns="46249">
            <a:spAutoFit/>
          </a:bodyPr>
          <a:lstStyle/>
          <a:p>
            <a:pPr algn="just"/>
            <a:endParaRPr lang="en-US" dirty="0"/>
          </a:p>
        </p:txBody>
      </p:sp>
      <p:sp>
        <p:nvSpPr>
          <p:cNvPr id="85" name="Line 1789"/>
          <p:cNvSpPr>
            <a:spLocks noChangeShapeType="1"/>
          </p:cNvSpPr>
          <p:nvPr/>
        </p:nvSpPr>
        <p:spPr bwMode="auto">
          <a:xfrm flipV="1">
            <a:off x="14593012" y="19752601"/>
            <a:ext cx="14013589" cy="0"/>
          </a:xfrm>
          <a:prstGeom prst="line">
            <a:avLst/>
          </a:prstGeom>
          <a:noFill/>
          <a:ln w="127000">
            <a:solidFill>
              <a:srgbClr val="990000"/>
            </a:solidFill>
            <a:round/>
            <a:headEnd/>
            <a:tailEnd/>
          </a:ln>
          <a:effectLst/>
        </p:spPr>
        <p:txBody>
          <a:bodyPr wrap="square" lIns="92498" tIns="46249" rIns="92498" bIns="46249">
            <a:spAutoFit/>
          </a:bodyPr>
          <a:lstStyle/>
          <a:p>
            <a:pPr algn="just"/>
            <a:endParaRPr lang="en-US" dirty="0"/>
          </a:p>
        </p:txBody>
      </p:sp>
      <p:sp>
        <p:nvSpPr>
          <p:cNvPr id="86" name="Text Box 1949"/>
          <p:cNvSpPr txBox="1">
            <a:spLocks noChangeArrowheads="1"/>
          </p:cNvSpPr>
          <p:nvPr/>
        </p:nvSpPr>
        <p:spPr bwMode="auto">
          <a:xfrm>
            <a:off x="28646455" y="4989051"/>
            <a:ext cx="13811232" cy="590192"/>
          </a:xfrm>
          <a:prstGeom prst="rect">
            <a:avLst/>
          </a:prstGeom>
          <a:solidFill>
            <a:srgbClr val="FF9966">
              <a:alpha val="46000"/>
            </a:srgbClr>
          </a:solidFill>
          <a:ln w="127000" algn="ctr">
            <a:noFill/>
            <a:miter lim="800000"/>
            <a:headEnd/>
            <a:tailEnd/>
          </a:ln>
          <a:effectLst/>
        </p:spPr>
        <p:txBody>
          <a:bodyPr wrap="square" lIns="92498" tIns="46249" rIns="92498" bIns="46249">
            <a:spAutoFit/>
          </a:bodyPr>
          <a:lstStyle/>
          <a:p>
            <a:pPr algn="just" defTabSz="4440274"/>
            <a:r>
              <a:rPr lang="en-US" sz="3200" b="1" cap="all" dirty="0" smtClean="0">
                <a:solidFill>
                  <a:schemeClr val="tx1"/>
                </a:solidFill>
                <a:latin typeface="Times New Roman" pitchFamily="18" charset="0"/>
              </a:rPr>
              <a:t>7. Results</a:t>
            </a:r>
            <a:endParaRPr lang="en-US" sz="3200" b="1" cap="all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9" name="Text Box 1949"/>
          <p:cNvSpPr txBox="1">
            <a:spLocks noChangeArrowheads="1"/>
          </p:cNvSpPr>
          <p:nvPr/>
        </p:nvSpPr>
        <p:spPr bwMode="auto">
          <a:xfrm>
            <a:off x="28593900" y="30178772"/>
            <a:ext cx="13863787" cy="585844"/>
          </a:xfrm>
          <a:prstGeom prst="rect">
            <a:avLst/>
          </a:prstGeom>
          <a:solidFill>
            <a:srgbClr val="FF9966">
              <a:alpha val="46000"/>
            </a:srgbClr>
          </a:solidFill>
          <a:ln w="127000" algn="ctr">
            <a:noFill/>
            <a:miter lim="800000"/>
            <a:headEnd/>
            <a:tailEnd/>
          </a:ln>
          <a:effectLst/>
        </p:spPr>
        <p:txBody>
          <a:bodyPr wrap="square" lIns="92498" tIns="46249" rIns="92498" bIns="46249">
            <a:spAutoFit/>
          </a:bodyPr>
          <a:lstStyle/>
          <a:p>
            <a:pPr algn="just" defTabSz="4440274"/>
            <a:r>
              <a:rPr lang="en-US" sz="3200" b="1" cap="all" dirty="0" smtClean="0">
                <a:solidFill>
                  <a:schemeClr val="tx1"/>
                </a:solidFill>
                <a:latin typeface="Times New Roman" pitchFamily="18" charset="0"/>
              </a:rPr>
              <a:t>10. References</a:t>
            </a:r>
          </a:p>
        </p:txBody>
      </p:sp>
      <p:sp>
        <p:nvSpPr>
          <p:cNvPr id="90" name="Text Box 1949"/>
          <p:cNvSpPr txBox="1">
            <a:spLocks noChangeArrowheads="1"/>
          </p:cNvSpPr>
          <p:nvPr/>
        </p:nvSpPr>
        <p:spPr bwMode="auto">
          <a:xfrm>
            <a:off x="28606601" y="28660357"/>
            <a:ext cx="13830151" cy="585844"/>
          </a:xfrm>
          <a:prstGeom prst="rect">
            <a:avLst/>
          </a:prstGeom>
          <a:solidFill>
            <a:srgbClr val="FF9966">
              <a:alpha val="46000"/>
            </a:srgbClr>
          </a:solidFill>
          <a:ln w="127000" algn="ctr">
            <a:noFill/>
            <a:miter lim="800000"/>
            <a:headEnd/>
            <a:tailEnd/>
          </a:ln>
          <a:effectLst/>
        </p:spPr>
        <p:txBody>
          <a:bodyPr wrap="square" lIns="92498" tIns="46249" rIns="92498" bIns="46249">
            <a:spAutoFit/>
          </a:bodyPr>
          <a:lstStyle/>
          <a:p>
            <a:pPr algn="just" defTabSz="4440274"/>
            <a:r>
              <a:rPr lang="en-US" sz="3200" b="1" cap="all" dirty="0" smtClean="0">
                <a:solidFill>
                  <a:schemeClr val="tx1"/>
                </a:solidFill>
                <a:latin typeface="Times New Roman" pitchFamily="18" charset="0"/>
              </a:rPr>
              <a:t>9. acknowledgements</a:t>
            </a:r>
            <a:endParaRPr lang="en-US" sz="3200" b="1" cap="all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3151789" y="14035880"/>
            <a:ext cx="4717016" cy="119181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entury Schoolbook" pitchFamily="18" charset="0"/>
                <a:cs typeface="Arial" charset="0"/>
              </a:rPr>
              <a:t>Project binary patterns onto object</a:t>
            </a:r>
          </a:p>
        </p:txBody>
      </p:sp>
      <p:pic>
        <p:nvPicPr>
          <p:cNvPr id="1032" name="Picture 8" descr="https://github.com/ryanthejuggler/fully-reversed/blob/master/img/gray-code-progression.png?raw=tru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732" y="13949710"/>
            <a:ext cx="1902396" cy="1277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Rounded Rectangle 94"/>
          <p:cNvSpPr/>
          <p:nvPr/>
        </p:nvSpPr>
        <p:spPr bwMode="auto">
          <a:xfrm>
            <a:off x="3151789" y="15741306"/>
            <a:ext cx="4717016" cy="64698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entury Schoolbook" pitchFamily="18" charset="0"/>
                <a:cs typeface="Arial" charset="0"/>
              </a:rPr>
              <a:t>Capture patterns</a:t>
            </a:r>
          </a:p>
        </p:txBody>
      </p:sp>
      <p:sp>
        <p:nvSpPr>
          <p:cNvPr id="96" name="Rounded Rectangle 95"/>
          <p:cNvSpPr/>
          <p:nvPr/>
        </p:nvSpPr>
        <p:spPr bwMode="auto">
          <a:xfrm>
            <a:off x="3151789" y="16871741"/>
            <a:ext cx="4717016" cy="119181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entury Schoolbook" pitchFamily="18" charset="0"/>
                <a:cs typeface="Arial" charset="0"/>
              </a:rPr>
              <a:t>Calculate difference between images</a:t>
            </a:r>
          </a:p>
        </p:txBody>
      </p:sp>
      <p:sp>
        <p:nvSpPr>
          <p:cNvPr id="97" name="Rounded Rectangle 96"/>
          <p:cNvSpPr/>
          <p:nvPr/>
        </p:nvSpPr>
        <p:spPr bwMode="auto">
          <a:xfrm>
            <a:off x="3151789" y="18586496"/>
            <a:ext cx="4717016" cy="64698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entury Schoolbook" pitchFamily="18" charset="0"/>
                <a:cs typeface="Arial" charset="0"/>
              </a:rPr>
              <a:t>Compute pixel indices</a:t>
            </a:r>
          </a:p>
        </p:txBody>
      </p:sp>
      <p:sp>
        <p:nvSpPr>
          <p:cNvPr id="98" name="Rounded Rectangle 97"/>
          <p:cNvSpPr/>
          <p:nvPr/>
        </p:nvSpPr>
        <p:spPr bwMode="auto">
          <a:xfrm>
            <a:off x="8508390" y="14035880"/>
            <a:ext cx="3807133" cy="119181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entury Schoolbook" pitchFamily="18" charset="0"/>
                <a:cs typeface="Arial" charset="0"/>
              </a:rPr>
              <a:t>Project sinusoidal fringes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entury Schoolbook" pitchFamily="18" charset="0"/>
                <a:cs typeface="Arial" charset="0"/>
              </a:rPr>
              <a:t> onto object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entury Schoolbook" pitchFamily="18" charset="0"/>
              <a:cs typeface="Arial" charset="0"/>
            </a:endParaRPr>
          </a:p>
        </p:txBody>
      </p:sp>
      <p:sp>
        <p:nvSpPr>
          <p:cNvPr id="100" name="Right Arrow 99"/>
          <p:cNvSpPr/>
          <p:nvPr/>
        </p:nvSpPr>
        <p:spPr bwMode="auto">
          <a:xfrm rot="5400000">
            <a:off x="5320732" y="15160823"/>
            <a:ext cx="379130" cy="688462"/>
          </a:xfrm>
          <a:prstGeom prst="rightArrow">
            <a:avLst>
              <a:gd name="adj1" fmla="val 50000"/>
              <a:gd name="adj2" fmla="val 70964"/>
            </a:avLst>
          </a:prstGeom>
          <a:solidFill>
            <a:srgbClr val="990000"/>
          </a:solidFill>
          <a:ln w="1270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6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Tahoma" pitchFamily="34" charset="0"/>
              <a:cs typeface="Arial" charset="0"/>
            </a:endParaRPr>
          </a:p>
        </p:txBody>
      </p:sp>
      <p:sp>
        <p:nvSpPr>
          <p:cNvPr id="101" name="Right Arrow 100"/>
          <p:cNvSpPr/>
          <p:nvPr/>
        </p:nvSpPr>
        <p:spPr bwMode="auto">
          <a:xfrm rot="5400000">
            <a:off x="5320732" y="16323431"/>
            <a:ext cx="379130" cy="688462"/>
          </a:xfrm>
          <a:prstGeom prst="rightArrow">
            <a:avLst>
              <a:gd name="adj1" fmla="val 50000"/>
              <a:gd name="adj2" fmla="val 70964"/>
            </a:avLst>
          </a:prstGeom>
          <a:solidFill>
            <a:srgbClr val="990000"/>
          </a:solidFill>
          <a:ln w="1270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6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Tahoma" pitchFamily="34" charset="0"/>
              <a:cs typeface="Arial" charset="0"/>
            </a:endParaRPr>
          </a:p>
        </p:txBody>
      </p:sp>
      <p:sp>
        <p:nvSpPr>
          <p:cNvPr id="102" name="Right Arrow 101"/>
          <p:cNvSpPr/>
          <p:nvPr/>
        </p:nvSpPr>
        <p:spPr bwMode="auto">
          <a:xfrm rot="5400000">
            <a:off x="5320732" y="17995059"/>
            <a:ext cx="379130" cy="688462"/>
          </a:xfrm>
          <a:prstGeom prst="rightArrow">
            <a:avLst>
              <a:gd name="adj1" fmla="val 50000"/>
              <a:gd name="adj2" fmla="val 70964"/>
            </a:avLst>
          </a:prstGeom>
          <a:solidFill>
            <a:srgbClr val="990000"/>
          </a:solidFill>
          <a:ln w="1270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6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Tahoma" pitchFamily="34" charset="0"/>
              <a:cs typeface="Arial" charset="0"/>
            </a:endParaRPr>
          </a:p>
        </p:txBody>
      </p:sp>
      <p:sp>
        <p:nvSpPr>
          <p:cNvPr id="103" name="Right Arrow 102"/>
          <p:cNvSpPr/>
          <p:nvPr/>
        </p:nvSpPr>
        <p:spPr bwMode="auto">
          <a:xfrm>
            <a:off x="7969590" y="14311571"/>
            <a:ext cx="379130" cy="688462"/>
          </a:xfrm>
          <a:prstGeom prst="rightArrow">
            <a:avLst>
              <a:gd name="adj1" fmla="val 50000"/>
              <a:gd name="adj2" fmla="val 70964"/>
            </a:avLst>
          </a:prstGeom>
          <a:solidFill>
            <a:srgbClr val="990000"/>
          </a:solidFill>
          <a:ln w="1270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6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Tahoma" pitchFamily="34" charset="0"/>
              <a:cs typeface="Arial" charset="0"/>
            </a:endParaRPr>
          </a:p>
        </p:txBody>
      </p:sp>
      <p:sp>
        <p:nvSpPr>
          <p:cNvPr id="104" name="Rounded Rectangle 103"/>
          <p:cNvSpPr/>
          <p:nvPr/>
        </p:nvSpPr>
        <p:spPr bwMode="auto">
          <a:xfrm>
            <a:off x="8508389" y="15741306"/>
            <a:ext cx="3807134" cy="64698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entury Schoolbook" pitchFamily="18" charset="0"/>
                <a:cs typeface="Arial" charset="0"/>
              </a:rPr>
              <a:t>Capture patterns</a:t>
            </a:r>
          </a:p>
        </p:txBody>
      </p:sp>
      <p:sp>
        <p:nvSpPr>
          <p:cNvPr id="105" name="Rounded Rectangle 104"/>
          <p:cNvSpPr/>
          <p:nvPr/>
        </p:nvSpPr>
        <p:spPr bwMode="auto">
          <a:xfrm>
            <a:off x="8508389" y="16871741"/>
            <a:ext cx="3807134" cy="64698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entury Schoolbook" pitchFamily="18" charset="0"/>
                <a:cs typeface="Arial" charset="0"/>
              </a:rPr>
              <a:t>Calculate phase</a:t>
            </a:r>
          </a:p>
        </p:txBody>
      </p:sp>
      <p:sp>
        <p:nvSpPr>
          <p:cNvPr id="106" name="Right Arrow 105"/>
          <p:cNvSpPr/>
          <p:nvPr/>
        </p:nvSpPr>
        <p:spPr bwMode="auto">
          <a:xfrm rot="5400000">
            <a:off x="10222391" y="15160823"/>
            <a:ext cx="379130" cy="688462"/>
          </a:xfrm>
          <a:prstGeom prst="rightArrow">
            <a:avLst>
              <a:gd name="adj1" fmla="val 50000"/>
              <a:gd name="adj2" fmla="val 70964"/>
            </a:avLst>
          </a:prstGeom>
          <a:solidFill>
            <a:srgbClr val="990000"/>
          </a:solidFill>
          <a:ln w="1270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6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Tahoma" pitchFamily="34" charset="0"/>
              <a:cs typeface="Arial" charset="0"/>
            </a:endParaRPr>
          </a:p>
        </p:txBody>
      </p:sp>
      <p:sp>
        <p:nvSpPr>
          <p:cNvPr id="107" name="Right Arrow 106"/>
          <p:cNvSpPr/>
          <p:nvPr/>
        </p:nvSpPr>
        <p:spPr bwMode="auto">
          <a:xfrm rot="5400000">
            <a:off x="10222391" y="16323431"/>
            <a:ext cx="379130" cy="688462"/>
          </a:xfrm>
          <a:prstGeom prst="rightArrow">
            <a:avLst>
              <a:gd name="adj1" fmla="val 50000"/>
              <a:gd name="adj2" fmla="val 70964"/>
            </a:avLst>
          </a:prstGeom>
          <a:solidFill>
            <a:srgbClr val="990000"/>
          </a:solidFill>
          <a:ln w="1270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6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Tahoma" pitchFamily="34" charset="0"/>
              <a:cs typeface="Arial" charset="0"/>
            </a:endParaRPr>
          </a:p>
        </p:txBody>
      </p:sp>
      <p:sp>
        <p:nvSpPr>
          <p:cNvPr id="108" name="Rounded Rectangle 107"/>
          <p:cNvSpPr/>
          <p:nvPr/>
        </p:nvSpPr>
        <p:spPr bwMode="auto">
          <a:xfrm>
            <a:off x="8508390" y="18054666"/>
            <a:ext cx="3807134" cy="119181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entury Schoolbook" pitchFamily="18" charset="0"/>
                <a:cs typeface="Arial" charset="0"/>
              </a:rPr>
              <a:t>Convert phase to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entury Schoolbook" pitchFamily="18" charset="0"/>
                <a:cs typeface="Arial" charset="0"/>
              </a:rPr>
              <a:t> pixel indices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entury Schoolbook" pitchFamily="18" charset="0"/>
              <a:cs typeface="Arial" charset="0"/>
            </a:endParaRPr>
          </a:p>
        </p:txBody>
      </p:sp>
      <p:sp>
        <p:nvSpPr>
          <p:cNvPr id="112" name="Rounded Rectangle 111"/>
          <p:cNvSpPr/>
          <p:nvPr/>
        </p:nvSpPr>
        <p:spPr bwMode="auto">
          <a:xfrm>
            <a:off x="3971476" y="20349982"/>
            <a:ext cx="7475490" cy="119181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entury Schoolbook" pitchFamily="18" charset="0"/>
                <a:cs typeface="Arial" charset="0"/>
              </a:rPr>
              <a:t>Calculate angle between optical axis of projector and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entury Schoolbook" pitchFamily="18" charset="0"/>
                <a:cs typeface="Arial" charset="0"/>
              </a:rPr>
              <a:t> each point on object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entury Schoolbook" pitchFamily="18" charset="0"/>
              <a:cs typeface="Arial" charset="0"/>
            </a:endParaRPr>
          </a:p>
        </p:txBody>
      </p:sp>
      <p:sp>
        <p:nvSpPr>
          <p:cNvPr id="113" name="Right Arrow 112"/>
          <p:cNvSpPr/>
          <p:nvPr/>
        </p:nvSpPr>
        <p:spPr bwMode="auto">
          <a:xfrm rot="5400000">
            <a:off x="5050768" y="19473536"/>
            <a:ext cx="919058" cy="688462"/>
          </a:xfrm>
          <a:prstGeom prst="rightArrow">
            <a:avLst>
              <a:gd name="adj1" fmla="val 50000"/>
              <a:gd name="adj2" fmla="val 45665"/>
            </a:avLst>
          </a:prstGeom>
          <a:solidFill>
            <a:srgbClr val="990000"/>
          </a:solidFill>
          <a:ln w="1270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6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Tahoma" pitchFamily="34" charset="0"/>
              <a:cs typeface="Arial" charset="0"/>
            </a:endParaRPr>
          </a:p>
        </p:txBody>
      </p:sp>
      <p:sp>
        <p:nvSpPr>
          <p:cNvPr id="114" name="Right Arrow 113"/>
          <p:cNvSpPr/>
          <p:nvPr/>
        </p:nvSpPr>
        <p:spPr bwMode="auto">
          <a:xfrm rot="5400000">
            <a:off x="9969712" y="19489460"/>
            <a:ext cx="919058" cy="688462"/>
          </a:xfrm>
          <a:prstGeom prst="rightArrow">
            <a:avLst>
              <a:gd name="adj1" fmla="val 50000"/>
              <a:gd name="adj2" fmla="val 45665"/>
            </a:avLst>
          </a:prstGeom>
          <a:solidFill>
            <a:srgbClr val="990000"/>
          </a:solidFill>
          <a:ln w="1270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6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Tahoma" pitchFamily="34" charset="0"/>
              <a:cs typeface="Arial" charset="0"/>
            </a:endParaRPr>
          </a:p>
        </p:txBody>
      </p:sp>
      <p:sp>
        <p:nvSpPr>
          <p:cNvPr id="115" name="Rounded Rectangle 114"/>
          <p:cNvSpPr/>
          <p:nvPr/>
        </p:nvSpPr>
        <p:spPr bwMode="auto">
          <a:xfrm>
            <a:off x="3971476" y="22171526"/>
            <a:ext cx="7475490" cy="119181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entury Schoolbook" pitchFamily="18" charset="0"/>
                <a:cs typeface="Arial" charset="0"/>
              </a:rPr>
              <a:t>Use camera/projector geometry to recover point cloud</a:t>
            </a:r>
          </a:p>
        </p:txBody>
      </p:sp>
      <p:sp>
        <p:nvSpPr>
          <p:cNvPr id="116" name="Rounded Rectangle 115"/>
          <p:cNvSpPr/>
          <p:nvPr/>
        </p:nvSpPr>
        <p:spPr bwMode="auto">
          <a:xfrm>
            <a:off x="3971476" y="24002881"/>
            <a:ext cx="7475490" cy="64698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entury Schoolbook" pitchFamily="18" charset="0"/>
                <a:cs typeface="Arial" charset="0"/>
              </a:rPr>
              <a:t>Create mesh from point cloud</a:t>
            </a:r>
          </a:p>
        </p:txBody>
      </p:sp>
      <p:sp>
        <p:nvSpPr>
          <p:cNvPr id="117" name="Right Arrow 116"/>
          <p:cNvSpPr/>
          <p:nvPr/>
        </p:nvSpPr>
        <p:spPr bwMode="auto">
          <a:xfrm rot="5400000">
            <a:off x="7637886" y="21500260"/>
            <a:ext cx="379130" cy="688462"/>
          </a:xfrm>
          <a:prstGeom prst="rightArrow">
            <a:avLst>
              <a:gd name="adj1" fmla="val 50000"/>
              <a:gd name="adj2" fmla="val 70964"/>
            </a:avLst>
          </a:prstGeom>
          <a:solidFill>
            <a:srgbClr val="990000"/>
          </a:solidFill>
          <a:ln w="1270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6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Tahoma" pitchFamily="34" charset="0"/>
              <a:cs typeface="Arial" charset="0"/>
            </a:endParaRPr>
          </a:p>
        </p:txBody>
      </p:sp>
      <p:sp>
        <p:nvSpPr>
          <p:cNvPr id="118" name="Right Arrow 117"/>
          <p:cNvSpPr/>
          <p:nvPr/>
        </p:nvSpPr>
        <p:spPr bwMode="auto">
          <a:xfrm rot="5400000">
            <a:off x="7652401" y="23336318"/>
            <a:ext cx="379130" cy="688462"/>
          </a:xfrm>
          <a:prstGeom prst="rightArrow">
            <a:avLst>
              <a:gd name="adj1" fmla="val 50000"/>
              <a:gd name="adj2" fmla="val 70964"/>
            </a:avLst>
          </a:prstGeom>
          <a:solidFill>
            <a:srgbClr val="990000"/>
          </a:solidFill>
          <a:ln w="1270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6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Tahoma" pitchFamily="34" charset="0"/>
              <a:cs typeface="Arial" charset="0"/>
            </a:endParaRPr>
          </a:p>
        </p:txBody>
      </p:sp>
      <p:pic>
        <p:nvPicPr>
          <p:cNvPr id="14" name="Picture 10" descr="https://github.com/ryanthejuggler/fully-reversed/blob/master/img/triangulation-3d.png?raw=tru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326" y="17954171"/>
            <a:ext cx="2478276" cy="3531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2" descr="https://github.com/ryanthejuggler/fully-reversed/blob/master/img/sinusoid.png?raw=true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0015" y="14035880"/>
            <a:ext cx="2003160" cy="1191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1" name="TextBox 120"/>
          <p:cNvSpPr txBox="1"/>
          <p:nvPr/>
        </p:nvSpPr>
        <p:spPr>
          <a:xfrm>
            <a:off x="14642727" y="16705813"/>
            <a:ext cx="136197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 smtClean="0">
                <a:latin typeface="Century Schoolbook" pitchFamily="18" charset="0"/>
              </a:rPr>
              <a:t>Cameras: 2 </a:t>
            </a:r>
            <a:r>
              <a:rPr lang="en-US" sz="3600" dirty="0" smtClean="0"/>
              <a:t>× </a:t>
            </a:r>
            <a:r>
              <a:rPr lang="en-US" sz="3600" dirty="0" smtClean="0">
                <a:latin typeface="Century Schoolbook" pitchFamily="18" charset="0"/>
              </a:rPr>
              <a:t>Logitech C905 Webcam			$100</a:t>
            </a:r>
          </a:p>
          <a:p>
            <a:pPr algn="l"/>
            <a:r>
              <a:rPr lang="en-US" sz="3600" dirty="0" smtClean="0">
                <a:latin typeface="Century Schoolbook" pitchFamily="18" charset="0"/>
              </a:rPr>
              <a:t>Projector: 1 </a:t>
            </a:r>
            <a:r>
              <a:rPr lang="en-US" sz="3600" dirty="0"/>
              <a:t>× </a:t>
            </a:r>
            <a:r>
              <a:rPr lang="en-US" sz="3600" dirty="0" err="1" smtClean="0">
                <a:latin typeface="Century Schoolbook" pitchFamily="18" charset="0"/>
              </a:rPr>
              <a:t>Optoma</a:t>
            </a:r>
            <a:r>
              <a:rPr lang="en-US" sz="3600" dirty="0" smtClean="0">
                <a:latin typeface="Century Schoolbook" pitchFamily="18" charset="0"/>
              </a:rPr>
              <a:t> PK201 Pico				$250</a:t>
            </a:r>
          </a:p>
          <a:p>
            <a:pPr algn="l"/>
            <a:r>
              <a:rPr lang="en-US" sz="3600" dirty="0" smtClean="0">
                <a:latin typeface="Century Schoolbook" pitchFamily="18" charset="0"/>
              </a:rPr>
              <a:t>Parts: Rapid-prototyped from ABS				$  10</a:t>
            </a:r>
          </a:p>
          <a:p>
            <a:pPr algn="l"/>
            <a:r>
              <a:rPr lang="en-US" sz="3600" u="sng" dirty="0" smtClean="0">
                <a:latin typeface="Century Schoolbook" pitchFamily="18" charset="0"/>
              </a:rPr>
              <a:t>Beam: Aluminum L-beam						$    6</a:t>
            </a:r>
          </a:p>
          <a:p>
            <a:pPr algn="l"/>
            <a:r>
              <a:rPr lang="en-US" sz="3600" dirty="0" smtClean="0">
                <a:latin typeface="Century Schoolbook" pitchFamily="18" charset="0"/>
              </a:rPr>
              <a:t>Total cost:									$366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4875325" y="13101873"/>
            <a:ext cx="59403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Logitech C905 Webcam</a:t>
            </a:r>
          </a:p>
          <a:p>
            <a:r>
              <a:rPr lang="en-US" sz="3200" dirty="0">
                <a:latin typeface="Century Schoolbook" pitchFamily="18" charset="0"/>
              </a:rPr>
              <a:t>2 MP, 2.8</a:t>
            </a:r>
            <a:r>
              <a:rPr lang="el-GR" sz="3200" dirty="0">
                <a:latin typeface="Century Schoolbook" pitchFamily="18" charset="0"/>
              </a:rPr>
              <a:t>μ</a:t>
            </a:r>
            <a:r>
              <a:rPr lang="en-US" sz="3200" dirty="0">
                <a:latin typeface="Century Schoolbook" pitchFamily="18" charset="0"/>
              </a:rPr>
              <a:t>m cell size, 50 mm min. focal </a:t>
            </a:r>
            <a:r>
              <a:rPr lang="en-US" sz="3200" dirty="0" smtClean="0">
                <a:latin typeface="Century Schoolbook" pitchFamily="18" charset="0"/>
              </a:rPr>
              <a:t>length</a:t>
            </a:r>
            <a:endParaRPr lang="en-US" sz="3200" dirty="0">
              <a:latin typeface="Century Schoolbook" pitchFamily="18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14703595" y="14893235"/>
            <a:ext cx="64528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Optoma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 PK201 Projector</a:t>
            </a:r>
          </a:p>
          <a:p>
            <a:r>
              <a:rPr lang="en-US" sz="3200" dirty="0" smtClean="0">
                <a:latin typeface="Century Schoolbook" pitchFamily="18" charset="0"/>
              </a:rPr>
              <a:t>854 </a:t>
            </a:r>
            <a:r>
              <a:rPr lang="en-US" sz="3200" dirty="0" err="1" smtClean="0">
                <a:latin typeface="Century Schoolbook" pitchFamily="18" charset="0"/>
              </a:rPr>
              <a:t>px</a:t>
            </a:r>
            <a:r>
              <a:rPr lang="en-US" sz="3200" dirty="0" smtClean="0">
                <a:latin typeface="Century Schoolbook" pitchFamily="18" charset="0"/>
              </a:rPr>
              <a:t> horizontal resolution, DLP projection, throw ratio 2.2</a:t>
            </a:r>
            <a:endParaRPr lang="en-US" sz="3200" dirty="0">
              <a:latin typeface="Century Schoolbook" pitchFamily="18" charset="0"/>
            </a:endParaRPr>
          </a:p>
        </p:txBody>
      </p:sp>
      <p:pic>
        <p:nvPicPr>
          <p:cNvPr id="1039" name="Picture 15" descr="https://github.com/ryanthejuggler/fully-reversed/blob/master/img/webcam.jpg?raw=true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57" r="20625"/>
          <a:stretch/>
        </p:blipFill>
        <p:spPr bwMode="auto">
          <a:xfrm>
            <a:off x="20941304" y="13007417"/>
            <a:ext cx="1059544" cy="1675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https://github.com/ryanthejuggler/fully-reversed/blob/master/img/projector.jpg?raw=tru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8136" b="91977" l="5867" r="93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0196" y="14801322"/>
            <a:ext cx="2816225" cy="166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" name="Right Arrow 127"/>
          <p:cNvSpPr/>
          <p:nvPr/>
        </p:nvSpPr>
        <p:spPr bwMode="auto">
          <a:xfrm>
            <a:off x="23399258" y="13542472"/>
            <a:ext cx="379130" cy="688462"/>
          </a:xfrm>
          <a:prstGeom prst="rightArrow">
            <a:avLst>
              <a:gd name="adj1" fmla="val 50000"/>
              <a:gd name="adj2" fmla="val 70964"/>
            </a:avLst>
          </a:prstGeom>
          <a:solidFill>
            <a:srgbClr val="990000"/>
          </a:solidFill>
          <a:ln w="1270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6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Tahoma" pitchFamily="34" charset="0"/>
              <a:cs typeface="Arial" charset="0"/>
            </a:endParaRPr>
          </a:p>
        </p:txBody>
      </p:sp>
      <p:sp>
        <p:nvSpPr>
          <p:cNvPr id="129" name="Right Arrow 128"/>
          <p:cNvSpPr/>
          <p:nvPr/>
        </p:nvSpPr>
        <p:spPr bwMode="auto">
          <a:xfrm>
            <a:off x="23399637" y="15167682"/>
            <a:ext cx="379130" cy="688462"/>
          </a:xfrm>
          <a:prstGeom prst="rightArrow">
            <a:avLst>
              <a:gd name="adj1" fmla="val 50000"/>
              <a:gd name="adj2" fmla="val 70964"/>
            </a:avLst>
          </a:prstGeom>
          <a:solidFill>
            <a:srgbClr val="990000"/>
          </a:solidFill>
          <a:ln w="1270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6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Tahoma" pitchFamily="34" charset="0"/>
              <a:cs typeface="Arial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14882477" y="21034308"/>
            <a:ext cx="9695543" cy="10257651"/>
            <a:chOff x="15259050" y="13580042"/>
            <a:chExt cx="9695543" cy="10257651"/>
          </a:xfrm>
        </p:grpSpPr>
        <p:sp>
          <p:nvSpPr>
            <p:cNvPr id="109" name="Right Arrow 108"/>
            <p:cNvSpPr/>
            <p:nvPr/>
          </p:nvSpPr>
          <p:spPr bwMode="auto">
            <a:xfrm rot="5400000">
              <a:off x="17260235" y="17142400"/>
              <a:ext cx="379130" cy="688462"/>
            </a:xfrm>
            <a:prstGeom prst="rightArrow">
              <a:avLst>
                <a:gd name="adj1" fmla="val 50000"/>
                <a:gd name="adj2" fmla="val 70964"/>
              </a:avLst>
            </a:prstGeom>
            <a:solidFill>
              <a:srgbClr val="990000"/>
            </a:solidFill>
            <a:ln w="1270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6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  <a:cs typeface="Arial" charset="0"/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5259050" y="13580042"/>
              <a:ext cx="4381500" cy="3528822"/>
              <a:chOff x="15259050" y="13580042"/>
              <a:chExt cx="4381500" cy="3528822"/>
            </a:xfrm>
          </p:grpSpPr>
          <p:sp>
            <p:nvSpPr>
              <p:cNvPr id="20" name="Rounded Rectangle 19"/>
              <p:cNvSpPr/>
              <p:nvPr/>
            </p:nvSpPr>
            <p:spPr bwMode="auto">
              <a:xfrm>
                <a:off x="15259050" y="13580042"/>
                <a:ext cx="4381500" cy="3528822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438943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6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Tahoma" pitchFamily="34" charset="0"/>
                  <a:cs typeface="Arial" charset="0"/>
                </a:endParaRPr>
              </a:p>
            </p:txBody>
          </p:sp>
          <p:sp>
            <p:nvSpPr>
              <p:cNvPr id="130" name="Rounded Rectangle 129"/>
              <p:cNvSpPr/>
              <p:nvPr/>
            </p:nvSpPr>
            <p:spPr bwMode="auto">
              <a:xfrm>
                <a:off x="15654076" y="14312728"/>
                <a:ext cx="3567374" cy="510778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438943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entury Schoolbook" pitchFamily="18" charset="0"/>
                    <a:cs typeface="Arial" charset="0"/>
                  </a:rPr>
                  <a:t>Position equipment</a:t>
                </a:r>
              </a:p>
            </p:txBody>
          </p:sp>
          <p:sp>
            <p:nvSpPr>
              <p:cNvPr id="131" name="Rounded Rectangle 130"/>
              <p:cNvSpPr/>
              <p:nvPr/>
            </p:nvSpPr>
            <p:spPr bwMode="auto">
              <a:xfrm>
                <a:off x="15654076" y="15234748"/>
                <a:ext cx="3567374" cy="510778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438943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entury Schoolbook" pitchFamily="18" charset="0"/>
                    <a:cs typeface="Arial" charset="0"/>
                  </a:rPr>
                  <a:t>Camera calibration</a:t>
                </a:r>
              </a:p>
            </p:txBody>
          </p:sp>
          <p:sp>
            <p:nvSpPr>
              <p:cNvPr id="132" name="Rounded Rectangle 131"/>
              <p:cNvSpPr/>
              <p:nvPr/>
            </p:nvSpPr>
            <p:spPr bwMode="auto">
              <a:xfrm>
                <a:off x="15654076" y="16198678"/>
                <a:ext cx="3567374" cy="510778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438943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entury Schoolbook" pitchFamily="18" charset="0"/>
                    <a:cs typeface="Arial" charset="0"/>
                  </a:rPr>
                  <a:t>Projector calibration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5259050" y="13609748"/>
                <a:ext cx="43815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>
                    <a:latin typeface="Century Schoolbook" pitchFamily="18" charset="0"/>
                  </a:rPr>
                  <a:t>Setup</a:t>
                </a:r>
                <a:endParaRPr lang="en-US" sz="3200" dirty="0">
                  <a:latin typeface="Century Schoolbook" pitchFamily="18" charset="0"/>
                </a:endParaRPr>
              </a:p>
            </p:txBody>
          </p:sp>
          <p:sp>
            <p:nvSpPr>
              <p:cNvPr id="22" name="Isosceles Triangle 21"/>
              <p:cNvSpPr/>
              <p:nvPr/>
            </p:nvSpPr>
            <p:spPr bwMode="auto">
              <a:xfrm flipV="1">
                <a:off x="17025316" y="14968301"/>
                <a:ext cx="848968" cy="151156"/>
              </a:xfrm>
              <a:prstGeom prst="triangle">
                <a:avLst/>
              </a:prstGeom>
              <a:solidFill>
                <a:srgbClr val="990000"/>
              </a:solidFill>
              <a:ln w="1270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438943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6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Tahoma" pitchFamily="34" charset="0"/>
                  <a:cs typeface="Arial" charset="0"/>
                </a:endParaRPr>
              </a:p>
            </p:txBody>
          </p:sp>
          <p:sp>
            <p:nvSpPr>
              <p:cNvPr id="138" name="Isosceles Triangle 137"/>
              <p:cNvSpPr/>
              <p:nvPr/>
            </p:nvSpPr>
            <p:spPr bwMode="auto">
              <a:xfrm flipV="1">
                <a:off x="17025316" y="15896502"/>
                <a:ext cx="848968" cy="151156"/>
              </a:xfrm>
              <a:prstGeom prst="triangle">
                <a:avLst/>
              </a:prstGeom>
              <a:solidFill>
                <a:srgbClr val="990000"/>
              </a:solidFill>
              <a:ln w="1270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438943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6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Tahoma" pitchFamily="34" charset="0"/>
                  <a:cs typeface="Arial" charset="0"/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15259050" y="17993360"/>
              <a:ext cx="4381500" cy="4189479"/>
              <a:chOff x="15259050" y="18393410"/>
              <a:chExt cx="4381500" cy="4189479"/>
            </a:xfrm>
          </p:grpSpPr>
          <p:sp>
            <p:nvSpPr>
              <p:cNvPr id="149" name="Rounded Rectangle 148"/>
              <p:cNvSpPr/>
              <p:nvPr/>
            </p:nvSpPr>
            <p:spPr bwMode="auto">
              <a:xfrm>
                <a:off x="15259050" y="18393410"/>
                <a:ext cx="4381500" cy="4189479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438943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6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Tahoma" pitchFamily="34" charset="0"/>
                  <a:cs typeface="Arial" charset="0"/>
                </a:endParaRP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15259050" y="18428677"/>
                <a:ext cx="4381500" cy="694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>
                    <a:latin typeface="Century Schoolbook" pitchFamily="18" charset="0"/>
                  </a:rPr>
                  <a:t>Single view</a:t>
                </a:r>
                <a:endParaRPr lang="en-US" sz="3200" dirty="0">
                  <a:latin typeface="Century Schoolbook" pitchFamily="18" charset="0"/>
                </a:endParaRPr>
              </a:p>
            </p:txBody>
          </p:sp>
          <p:sp>
            <p:nvSpPr>
              <p:cNvPr id="150" name="Rounded Rectangle 149"/>
              <p:cNvSpPr/>
              <p:nvPr/>
            </p:nvSpPr>
            <p:spPr bwMode="auto">
              <a:xfrm>
                <a:off x="15654076" y="19107047"/>
                <a:ext cx="3567374" cy="510778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438943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entury Schoolbook" pitchFamily="18" charset="0"/>
                    <a:cs typeface="Arial" charset="0"/>
                  </a:rPr>
                  <a:t>Data acquisition</a:t>
                </a:r>
              </a:p>
            </p:txBody>
          </p:sp>
          <p:sp>
            <p:nvSpPr>
              <p:cNvPr id="151" name="Rounded Rectangle 150"/>
              <p:cNvSpPr/>
              <p:nvPr/>
            </p:nvSpPr>
            <p:spPr bwMode="auto">
              <a:xfrm>
                <a:off x="15654076" y="20086217"/>
                <a:ext cx="3567374" cy="919401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438943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entury Schoolbook" pitchFamily="18" charset="0"/>
                    <a:cs typeface="Arial" charset="0"/>
                  </a:rPr>
                  <a:t>Decoding and triangulation</a:t>
                </a:r>
              </a:p>
            </p:txBody>
          </p:sp>
          <p:sp>
            <p:nvSpPr>
              <p:cNvPr id="152" name="Rounded Rectangle 151"/>
              <p:cNvSpPr/>
              <p:nvPr/>
            </p:nvSpPr>
            <p:spPr bwMode="auto">
              <a:xfrm>
                <a:off x="15654076" y="21507347"/>
                <a:ext cx="3567374" cy="510778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438943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entury Schoolbook" pitchFamily="18" charset="0"/>
                    <a:cs typeface="Arial" charset="0"/>
                  </a:rPr>
                  <a:t>Point cloud</a:t>
                </a:r>
              </a:p>
            </p:txBody>
          </p:sp>
          <p:sp>
            <p:nvSpPr>
              <p:cNvPr id="154" name="Isosceles Triangle 153"/>
              <p:cNvSpPr/>
              <p:nvPr/>
            </p:nvSpPr>
            <p:spPr bwMode="auto">
              <a:xfrm flipV="1">
                <a:off x="17025316" y="19819770"/>
                <a:ext cx="848968" cy="151156"/>
              </a:xfrm>
              <a:prstGeom prst="triangle">
                <a:avLst/>
              </a:prstGeom>
              <a:solidFill>
                <a:srgbClr val="990000"/>
              </a:solidFill>
              <a:ln w="1270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438943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6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Tahoma" pitchFamily="34" charset="0"/>
                  <a:cs typeface="Arial" charset="0"/>
                </a:endParaRPr>
              </a:p>
            </p:txBody>
          </p:sp>
          <p:sp>
            <p:nvSpPr>
              <p:cNvPr id="155" name="Isosceles Triangle 154"/>
              <p:cNvSpPr/>
              <p:nvPr/>
            </p:nvSpPr>
            <p:spPr bwMode="auto">
              <a:xfrm flipV="1">
                <a:off x="17025316" y="21167071"/>
                <a:ext cx="848968" cy="151156"/>
              </a:xfrm>
              <a:prstGeom prst="triangle">
                <a:avLst/>
              </a:prstGeom>
              <a:solidFill>
                <a:srgbClr val="990000"/>
              </a:solidFill>
              <a:ln w="1270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438943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6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Tahoma" pitchFamily="34" charset="0"/>
                  <a:cs typeface="Arial" charset="0"/>
                </a:endParaRPr>
              </a:p>
            </p:txBody>
          </p:sp>
        </p:grpSp>
        <p:grpSp>
          <p:nvGrpSpPr>
            <p:cNvPr id="158" name="Group 157"/>
            <p:cNvGrpSpPr/>
            <p:nvPr/>
          </p:nvGrpSpPr>
          <p:grpSpPr>
            <a:xfrm>
              <a:off x="20573093" y="17954171"/>
              <a:ext cx="4381500" cy="4189479"/>
              <a:chOff x="15259050" y="18393410"/>
              <a:chExt cx="4381500" cy="4189479"/>
            </a:xfrm>
          </p:grpSpPr>
          <p:sp>
            <p:nvSpPr>
              <p:cNvPr id="159" name="Rounded Rectangle 158"/>
              <p:cNvSpPr/>
              <p:nvPr/>
            </p:nvSpPr>
            <p:spPr bwMode="auto">
              <a:xfrm>
                <a:off x="15259050" y="18393410"/>
                <a:ext cx="4381500" cy="4189479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438943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6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Tahoma" pitchFamily="34" charset="0"/>
                  <a:cs typeface="Arial" charset="0"/>
                </a:endParaRP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15259050" y="18428677"/>
                <a:ext cx="43815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>
                    <a:latin typeface="Century Schoolbook" pitchFamily="18" charset="0"/>
                  </a:rPr>
                  <a:t>Combine views</a:t>
                </a:r>
                <a:endParaRPr lang="en-US" sz="3200" dirty="0">
                  <a:latin typeface="Century Schoolbook" pitchFamily="18" charset="0"/>
                </a:endParaRPr>
              </a:p>
            </p:txBody>
          </p:sp>
          <p:sp>
            <p:nvSpPr>
              <p:cNvPr id="161" name="Rounded Rectangle 160"/>
              <p:cNvSpPr/>
              <p:nvPr/>
            </p:nvSpPr>
            <p:spPr bwMode="auto">
              <a:xfrm>
                <a:off x="15654076" y="19107047"/>
                <a:ext cx="3567374" cy="510778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438943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entury Schoolbook" pitchFamily="18" charset="0"/>
                    <a:cs typeface="Arial" charset="0"/>
                  </a:rPr>
                  <a:t>Reposition object</a:t>
                </a:r>
              </a:p>
            </p:txBody>
          </p:sp>
          <p:sp>
            <p:nvSpPr>
              <p:cNvPr id="162" name="Rounded Rectangle 161"/>
              <p:cNvSpPr/>
              <p:nvPr/>
            </p:nvSpPr>
            <p:spPr bwMode="auto">
              <a:xfrm>
                <a:off x="15654076" y="20086217"/>
                <a:ext cx="3567374" cy="919401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438943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entury Schoolbook" pitchFamily="18" charset="0"/>
                    <a:cs typeface="Arial" charset="0"/>
                  </a:rPr>
                  <a:t>Calculate new orientation</a:t>
                </a:r>
              </a:p>
            </p:txBody>
          </p:sp>
          <p:sp>
            <p:nvSpPr>
              <p:cNvPr id="163" name="Rounded Rectangle 162"/>
              <p:cNvSpPr/>
              <p:nvPr/>
            </p:nvSpPr>
            <p:spPr bwMode="auto">
              <a:xfrm>
                <a:off x="15654076" y="21507347"/>
                <a:ext cx="3567374" cy="510778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438943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entury Schoolbook" pitchFamily="18" charset="0"/>
                    <a:cs typeface="Arial" charset="0"/>
                  </a:rPr>
                  <a:t>Align point clouds</a:t>
                </a:r>
              </a:p>
            </p:txBody>
          </p:sp>
          <p:sp>
            <p:nvSpPr>
              <p:cNvPr id="164" name="Isosceles Triangle 163"/>
              <p:cNvSpPr/>
              <p:nvPr/>
            </p:nvSpPr>
            <p:spPr bwMode="auto">
              <a:xfrm flipV="1">
                <a:off x="17025316" y="19819770"/>
                <a:ext cx="848968" cy="151156"/>
              </a:xfrm>
              <a:prstGeom prst="triangle">
                <a:avLst/>
              </a:prstGeom>
              <a:solidFill>
                <a:srgbClr val="990000"/>
              </a:solidFill>
              <a:ln w="1270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438943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6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Tahoma" pitchFamily="34" charset="0"/>
                  <a:cs typeface="Arial" charset="0"/>
                </a:endParaRPr>
              </a:p>
            </p:txBody>
          </p:sp>
          <p:sp>
            <p:nvSpPr>
              <p:cNvPr id="165" name="Isosceles Triangle 164"/>
              <p:cNvSpPr/>
              <p:nvPr/>
            </p:nvSpPr>
            <p:spPr bwMode="auto">
              <a:xfrm flipV="1">
                <a:off x="17025316" y="21167071"/>
                <a:ext cx="848968" cy="151156"/>
              </a:xfrm>
              <a:prstGeom prst="triangle">
                <a:avLst/>
              </a:prstGeom>
              <a:solidFill>
                <a:srgbClr val="990000"/>
              </a:solidFill>
              <a:ln w="1270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438943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6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Tahoma" pitchFamily="34" charset="0"/>
                  <a:cs typeface="Arial" charset="0"/>
                </a:endParaRPr>
              </a:p>
            </p:txBody>
          </p:sp>
        </p:grpSp>
        <p:sp>
          <p:nvSpPr>
            <p:cNvPr id="166" name="Right Arrow 165"/>
            <p:cNvSpPr/>
            <p:nvPr/>
          </p:nvSpPr>
          <p:spPr bwMode="auto">
            <a:xfrm rot="10800000">
              <a:off x="19884658" y="20407304"/>
              <a:ext cx="379130" cy="688462"/>
            </a:xfrm>
            <a:prstGeom prst="rightArrow">
              <a:avLst>
                <a:gd name="adj1" fmla="val 50000"/>
                <a:gd name="adj2" fmla="val 70964"/>
              </a:avLst>
            </a:prstGeom>
            <a:solidFill>
              <a:srgbClr val="990000"/>
            </a:solidFill>
            <a:ln w="1270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6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  <a:cs typeface="Arial" charset="0"/>
              </a:endParaRPr>
            </a:p>
          </p:txBody>
        </p:sp>
        <p:sp>
          <p:nvSpPr>
            <p:cNvPr id="167" name="Right Arrow 166"/>
            <p:cNvSpPr/>
            <p:nvPr/>
          </p:nvSpPr>
          <p:spPr bwMode="auto">
            <a:xfrm rot="10800000" flipH="1">
              <a:off x="19918677" y="19075489"/>
              <a:ext cx="379130" cy="688462"/>
            </a:xfrm>
            <a:prstGeom prst="rightArrow">
              <a:avLst>
                <a:gd name="adj1" fmla="val 50000"/>
                <a:gd name="adj2" fmla="val 70964"/>
              </a:avLst>
            </a:prstGeom>
            <a:solidFill>
              <a:srgbClr val="990000"/>
            </a:solidFill>
            <a:ln w="1270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6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  <a:cs typeface="Arial" charset="0"/>
              </a:endParaRPr>
            </a:p>
          </p:txBody>
        </p:sp>
        <p:grpSp>
          <p:nvGrpSpPr>
            <p:cNvPr id="168" name="Group 167"/>
            <p:cNvGrpSpPr/>
            <p:nvPr/>
          </p:nvGrpSpPr>
          <p:grpSpPr>
            <a:xfrm>
              <a:off x="21932049" y="23064570"/>
              <a:ext cx="1609166" cy="773123"/>
              <a:chOff x="15259050" y="18393410"/>
              <a:chExt cx="4381500" cy="4189479"/>
            </a:xfrm>
          </p:grpSpPr>
          <p:sp>
            <p:nvSpPr>
              <p:cNvPr id="169" name="Rounded Rectangle 168"/>
              <p:cNvSpPr/>
              <p:nvPr/>
            </p:nvSpPr>
            <p:spPr bwMode="auto">
              <a:xfrm>
                <a:off x="15259050" y="18393410"/>
                <a:ext cx="4381500" cy="4189479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438943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6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Tahoma" pitchFamily="34" charset="0"/>
                  <a:cs typeface="Arial" charset="0"/>
                </a:endParaRPr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15259050" y="18428678"/>
                <a:ext cx="4381500" cy="1503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>
                    <a:latin typeface="Century Schoolbook" pitchFamily="18" charset="0"/>
                  </a:rPr>
                  <a:t>Mesh</a:t>
                </a:r>
              </a:p>
            </p:txBody>
          </p:sp>
        </p:grpSp>
        <p:sp>
          <p:nvSpPr>
            <p:cNvPr id="182" name="Right Arrow 181"/>
            <p:cNvSpPr/>
            <p:nvPr/>
          </p:nvSpPr>
          <p:spPr bwMode="auto">
            <a:xfrm rot="5400000">
              <a:off x="22554321" y="22232852"/>
              <a:ext cx="379130" cy="688462"/>
            </a:xfrm>
            <a:prstGeom prst="rightArrow">
              <a:avLst>
                <a:gd name="adj1" fmla="val 50000"/>
                <a:gd name="adj2" fmla="val 70964"/>
              </a:avLst>
            </a:prstGeom>
            <a:solidFill>
              <a:srgbClr val="990000"/>
            </a:solidFill>
            <a:ln w="1270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6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  <a:cs typeface="Arial" charset="0"/>
              </a:endParaRPr>
            </a:p>
          </p:txBody>
        </p:sp>
      </p:grpSp>
      <p:sp>
        <p:nvSpPr>
          <p:cNvPr id="183" name="Line 1789"/>
          <p:cNvSpPr>
            <a:spLocks noChangeShapeType="1"/>
          </p:cNvSpPr>
          <p:nvPr/>
        </p:nvSpPr>
        <p:spPr bwMode="auto">
          <a:xfrm flipV="1">
            <a:off x="28540879" y="12649967"/>
            <a:ext cx="14013589" cy="0"/>
          </a:xfrm>
          <a:prstGeom prst="line">
            <a:avLst/>
          </a:prstGeom>
          <a:noFill/>
          <a:ln w="127000">
            <a:solidFill>
              <a:srgbClr val="990000"/>
            </a:solidFill>
            <a:round/>
            <a:headEnd/>
            <a:tailEnd/>
          </a:ln>
          <a:effectLst/>
        </p:spPr>
        <p:txBody>
          <a:bodyPr wrap="square" lIns="92498" tIns="46249" rIns="92498" bIns="46249">
            <a:spAutoFit/>
          </a:bodyPr>
          <a:lstStyle/>
          <a:p>
            <a:pPr algn="just"/>
            <a:endParaRPr lang="en-US" dirty="0"/>
          </a:p>
        </p:txBody>
      </p:sp>
      <p:sp>
        <p:nvSpPr>
          <p:cNvPr id="184" name="Line 1789"/>
          <p:cNvSpPr>
            <a:spLocks noChangeShapeType="1"/>
          </p:cNvSpPr>
          <p:nvPr/>
        </p:nvSpPr>
        <p:spPr bwMode="auto">
          <a:xfrm flipV="1">
            <a:off x="28521128" y="28678427"/>
            <a:ext cx="14013589" cy="0"/>
          </a:xfrm>
          <a:prstGeom prst="line">
            <a:avLst/>
          </a:prstGeom>
          <a:noFill/>
          <a:ln w="127000">
            <a:solidFill>
              <a:srgbClr val="990000"/>
            </a:solidFill>
            <a:round/>
            <a:headEnd/>
            <a:tailEnd/>
          </a:ln>
          <a:effectLst/>
        </p:spPr>
        <p:txBody>
          <a:bodyPr wrap="square" lIns="92498" tIns="46249" rIns="92498" bIns="46249">
            <a:spAutoFit/>
          </a:bodyPr>
          <a:lstStyle/>
          <a:p>
            <a:pPr algn="just"/>
            <a:endParaRPr lang="en-US" dirty="0"/>
          </a:p>
        </p:txBody>
      </p:sp>
      <p:sp>
        <p:nvSpPr>
          <p:cNvPr id="185" name="Line 1789"/>
          <p:cNvSpPr>
            <a:spLocks noChangeShapeType="1"/>
          </p:cNvSpPr>
          <p:nvPr/>
        </p:nvSpPr>
        <p:spPr bwMode="auto">
          <a:xfrm flipV="1">
            <a:off x="28482021" y="30178772"/>
            <a:ext cx="14013589" cy="0"/>
          </a:xfrm>
          <a:prstGeom prst="line">
            <a:avLst/>
          </a:prstGeom>
          <a:noFill/>
          <a:ln w="127000">
            <a:solidFill>
              <a:srgbClr val="990000"/>
            </a:solidFill>
            <a:round/>
            <a:headEnd/>
            <a:tailEnd/>
          </a:ln>
          <a:effectLst/>
        </p:spPr>
        <p:txBody>
          <a:bodyPr wrap="square" lIns="92498" tIns="46249" rIns="92498" bIns="46249">
            <a:spAutoFit/>
          </a:bodyPr>
          <a:lstStyle/>
          <a:p>
            <a:pPr algn="just"/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14602867" y="2704579"/>
            <a:ext cx="158572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entury Schoolbook" pitchFamily="18" charset="0"/>
              </a:rPr>
              <a:t>Ryan Muller and Chris Thomas</a:t>
            </a:r>
          </a:p>
          <a:p>
            <a:r>
              <a:rPr lang="en-US" sz="4000" dirty="0" smtClean="0">
                <a:latin typeface="Century Schoolbook" pitchFamily="18" charset="0"/>
              </a:rPr>
              <a:t>Advisor: </a:t>
            </a:r>
            <a:r>
              <a:rPr lang="en-US" sz="4000" dirty="0" err="1" smtClean="0">
                <a:latin typeface="Century Schoolbook" pitchFamily="18" charset="0"/>
              </a:rPr>
              <a:t>Cosme</a:t>
            </a:r>
            <a:r>
              <a:rPr lang="en-US" sz="4000" dirty="0" smtClean="0">
                <a:latin typeface="Century Schoolbook" pitchFamily="18" charset="0"/>
              </a:rPr>
              <a:t> Furlong</a:t>
            </a:r>
            <a:br>
              <a:rPr lang="en-US" sz="4000" dirty="0" smtClean="0">
                <a:latin typeface="Century Schoolbook" pitchFamily="18" charset="0"/>
              </a:rPr>
            </a:br>
            <a:r>
              <a:rPr lang="en-US" sz="4000" dirty="0" smtClean="0">
                <a:latin typeface="Century Schoolbook" pitchFamily="18" charset="0"/>
              </a:rPr>
              <a:t>Mechanical Engineering Department</a:t>
            </a:r>
            <a:endParaRPr lang="en-US" sz="4000" dirty="0">
              <a:latin typeface="Century Schoolbook" pitchFamily="18" charset="0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242836"/>
              </p:ext>
            </p:extLst>
          </p:nvPr>
        </p:nvGraphicFramePr>
        <p:xfrm>
          <a:off x="15285400" y="10461814"/>
          <a:ext cx="6585553" cy="1419225"/>
        </p:xfrm>
        <a:graphic>
          <a:graphicData uri="http://schemas.openxmlformats.org/drawingml/2006/table">
            <a:tbl>
              <a:tblPr/>
              <a:tblGrid>
                <a:gridCol w="997182"/>
                <a:gridCol w="1952814"/>
                <a:gridCol w="2513728"/>
                <a:gridCol w="1121829"/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Axis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Mean Radius(m)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Standard Deviation (um)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Error (um)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0.149992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21.12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7.92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0.150002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16.12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1.94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0.149996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3.62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0.149997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20.75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3.20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2" name="Text Box 1949"/>
          <p:cNvSpPr txBox="1">
            <a:spLocks noChangeArrowheads="1"/>
          </p:cNvSpPr>
          <p:nvPr/>
        </p:nvSpPr>
        <p:spPr bwMode="auto">
          <a:xfrm>
            <a:off x="14686743" y="4974036"/>
            <a:ext cx="13858340" cy="585844"/>
          </a:xfrm>
          <a:prstGeom prst="rect">
            <a:avLst/>
          </a:prstGeom>
          <a:solidFill>
            <a:srgbClr val="FF9966">
              <a:alpha val="46000"/>
            </a:srgbClr>
          </a:solidFill>
          <a:ln w="127000" algn="ctr">
            <a:noFill/>
            <a:miter lim="800000"/>
            <a:headEnd/>
            <a:tailEnd/>
          </a:ln>
          <a:effectLst/>
        </p:spPr>
        <p:txBody>
          <a:bodyPr wrap="square" lIns="92498" tIns="46249" rIns="92498" bIns="46249">
            <a:spAutoFit/>
          </a:bodyPr>
          <a:lstStyle/>
          <a:p>
            <a:pPr algn="just" defTabSz="4440274"/>
            <a:r>
              <a:rPr lang="en-US" sz="3200" b="1" cap="all" dirty="0" smtClean="0">
                <a:solidFill>
                  <a:schemeClr val="tx1"/>
                </a:solidFill>
                <a:latin typeface="Times New Roman" pitchFamily="18" charset="0"/>
              </a:rPr>
              <a:t>4. Testing the concept through simulation</a:t>
            </a:r>
            <a:endParaRPr lang="en-US" sz="3200" b="1" cap="all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143" name="Chart 14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2762801"/>
              </p:ext>
            </p:extLst>
          </p:nvPr>
        </p:nvGraphicFramePr>
        <p:xfrm>
          <a:off x="15024506" y="6870220"/>
          <a:ext cx="7033802" cy="33954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sp>
        <p:nvSpPr>
          <p:cNvPr id="144" name="Line 1789"/>
          <p:cNvSpPr>
            <a:spLocks noChangeShapeType="1"/>
          </p:cNvSpPr>
          <p:nvPr/>
        </p:nvSpPr>
        <p:spPr bwMode="auto">
          <a:xfrm flipV="1">
            <a:off x="14677001" y="12333214"/>
            <a:ext cx="13868082" cy="6907"/>
          </a:xfrm>
          <a:prstGeom prst="line">
            <a:avLst/>
          </a:prstGeom>
          <a:noFill/>
          <a:ln w="127000">
            <a:solidFill>
              <a:srgbClr val="990000"/>
            </a:solidFill>
            <a:round/>
            <a:headEnd/>
            <a:tailEnd/>
          </a:ln>
          <a:effectLst/>
        </p:spPr>
        <p:txBody>
          <a:bodyPr wrap="square" lIns="92498" tIns="46249" rIns="92498" bIns="46249">
            <a:spAutoFit/>
          </a:bodyPr>
          <a:lstStyle/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86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0" cap="flat" cmpd="sng" algn="ctr">
          <a:solidFill>
            <a:srgbClr val="B31B34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ahom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0" cap="flat" cmpd="sng" algn="ctr">
          <a:solidFill>
            <a:srgbClr val="B31B34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ahoma" pitchFamily="34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24300</TotalTime>
  <Words>416</Words>
  <Application>Microsoft Office PowerPoint</Application>
  <PresentationFormat>Custom</PresentationFormat>
  <Paragraphs>83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Company>Worcester Polytechnic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Shape Measurement of the Tympanic Membrane Through Opto-electronic Holographic Methodologies</dc:title>
  <dc:creator>Ivo Dobrev</dc:creator>
  <cp:lastModifiedBy>Chris</cp:lastModifiedBy>
  <cp:revision>1543</cp:revision>
  <cp:lastPrinted>2012-03-27T15:11:12Z</cp:lastPrinted>
  <dcterms:created xsi:type="dcterms:W3CDTF">2006-02-11T05:53:31Z</dcterms:created>
  <dcterms:modified xsi:type="dcterms:W3CDTF">2013-04-08T17:28:14Z</dcterms:modified>
</cp:coreProperties>
</file>