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282" r:id="rId3"/>
    <p:sldId id="299" r:id="rId4"/>
    <p:sldId id="284" r:id="rId5"/>
    <p:sldId id="313" r:id="rId6"/>
    <p:sldId id="285" r:id="rId7"/>
    <p:sldId id="286" r:id="rId8"/>
    <p:sldId id="287" r:id="rId9"/>
    <p:sldId id="289" r:id="rId10"/>
    <p:sldId id="290" r:id="rId11"/>
    <p:sldId id="315" r:id="rId12"/>
    <p:sldId id="288" r:id="rId13"/>
    <p:sldId id="291" r:id="rId14"/>
    <p:sldId id="292" r:id="rId15"/>
    <p:sldId id="293" r:id="rId16"/>
    <p:sldId id="307" r:id="rId17"/>
    <p:sldId id="294" r:id="rId18"/>
    <p:sldId id="295" r:id="rId19"/>
    <p:sldId id="303" r:id="rId20"/>
    <p:sldId id="312" r:id="rId21"/>
    <p:sldId id="296" r:id="rId22"/>
    <p:sldId id="297" r:id="rId23"/>
    <p:sldId id="316" r:id="rId24"/>
    <p:sldId id="301" r:id="rId25"/>
    <p:sldId id="302" r:id="rId26"/>
    <p:sldId id="306" r:id="rId27"/>
    <p:sldId id="308" r:id="rId28"/>
    <p:sldId id="309" r:id="rId29"/>
    <p:sldId id="310" r:id="rId30"/>
    <p:sldId id="298" r:id="rId31"/>
    <p:sldId id="311" r:id="rId32"/>
    <p:sldId id="268" r:id="rId33"/>
    <p:sldId id="267" r:id="rId34"/>
    <p:sldId id="280" r:id="rId35"/>
    <p:sldId id="317" r:id="rId36"/>
  </p:sldIdLst>
  <p:sldSz cx="9144000" cy="5715000" type="screen16x10"/>
  <p:notesSz cx="6858000" cy="9144000"/>
  <p:defaultTextStyle>
    <a:defPPr>
      <a:defRPr lang="en-US"/>
    </a:defPPr>
    <a:lvl1pPr marL="0" algn="l" defTabSz="636788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636788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636788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636788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636788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636788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636788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636788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636788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AF5"/>
    <a:srgbClr val="737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16" y="84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38500"/>
            <a:ext cx="6858000" cy="825500"/>
          </a:xfrm>
        </p:spPr>
        <p:txBody>
          <a:bodyPr anchor="t" anchorCtr="0"/>
          <a:lstStyle>
            <a:lvl1pPr algn="l" rtl="0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270375"/>
            <a:ext cx="6858000" cy="444500"/>
          </a:xfrm>
        </p:spPr>
        <p:txBody>
          <a:bodyPr/>
          <a:lstStyle>
            <a:lvl1pPr marL="0" indent="0" algn="l" rtl="0">
              <a:buNone/>
              <a:defRPr sz="12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285750" indent="0" algn="ctr">
              <a:buNone/>
            </a:lvl2pPr>
            <a:lvl3pPr marL="571500" indent="0" algn="ctr">
              <a:buNone/>
            </a:lvl3pPr>
            <a:lvl4pPr marL="857250" indent="0" algn="ctr">
              <a:buNone/>
            </a:lvl4pPr>
            <a:lvl5pPr marL="1143000" indent="0" algn="ctr">
              <a:buNone/>
            </a:lvl5pPr>
            <a:lvl6pPr marL="1428750" indent="0" algn="ctr">
              <a:buNone/>
            </a:lvl6pPr>
            <a:lvl7pPr marL="1714500" indent="0" algn="ctr">
              <a:buNone/>
            </a:lvl7pPr>
            <a:lvl8pPr marL="2000250" indent="0" algn="ctr">
              <a:buNone/>
            </a:lvl8pPr>
            <a:lvl9pPr marL="22860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5295900"/>
            <a:ext cx="2286000" cy="304800"/>
          </a:xfrm>
        </p:spPr>
        <p:txBody>
          <a:bodyPr/>
          <a:lstStyle>
            <a:lvl1pPr>
              <a:defRPr sz="875"/>
            </a:lvl1pPr>
          </a:lstStyle>
          <a:p>
            <a:fld id="{1D8BD707-D9CF-40AE-B4C6-C98DA3205C09}" type="datetimeFigureOut">
              <a:rPr lang="en-US" smtClean="0"/>
              <a:pPr/>
              <a:t>24-09-2019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5295900"/>
            <a:ext cx="3474720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5295900"/>
            <a:ext cx="12192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040063"/>
            <a:ext cx="7315200" cy="10668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  <p:sp>
        <p:nvSpPr>
          <p:cNvPr id="33" name="Rectangle 32"/>
          <p:cNvSpPr/>
          <p:nvPr/>
        </p:nvSpPr>
        <p:spPr>
          <a:xfrm>
            <a:off x="914400" y="4206875"/>
            <a:ext cx="7315200" cy="5715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  <p:sp>
        <p:nvSpPr>
          <p:cNvPr id="22" name="Rectangle 21"/>
          <p:cNvSpPr/>
          <p:nvPr/>
        </p:nvSpPr>
        <p:spPr>
          <a:xfrm>
            <a:off x="904875" y="3040063"/>
            <a:ext cx="228600" cy="1066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  <p:sp>
        <p:nvSpPr>
          <p:cNvPr id="32" name="Rectangle 31"/>
          <p:cNvSpPr/>
          <p:nvPr/>
        </p:nvSpPr>
        <p:spPr>
          <a:xfrm>
            <a:off x="914400" y="4206875"/>
            <a:ext cx="228600" cy="5715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24-09-2019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24-09-2019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35007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117287" y="2668293"/>
            <a:ext cx="4876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000"/>
            <a:ext cx="8458200" cy="730250"/>
          </a:xfrm>
        </p:spPr>
        <p:txBody>
          <a:bodyPr anchor="ctr">
            <a:normAutofit/>
          </a:bodyPr>
          <a:lstStyle>
            <a:lvl1pPr algn="l" rtl="0">
              <a:defRPr sz="2800" b="1">
                <a:solidFill>
                  <a:srgbClr val="C00000"/>
                </a:solidFill>
                <a:latin typeface="Cambria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24-09-2019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25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016000"/>
            <a:ext cx="8686800" cy="4191000"/>
          </a:xfrm>
        </p:spPr>
        <p:txBody>
          <a:bodyPr>
            <a:normAutofit/>
          </a:bodyPr>
          <a:lstStyle>
            <a:lvl1pPr algn="l" rtl="0">
              <a:defRPr sz="2250">
                <a:latin typeface="Cambria" pitchFamily="18" charset="0"/>
              </a:defRPr>
            </a:lvl1pPr>
            <a:lvl2pPr algn="l" rtl="0">
              <a:defRPr sz="2000">
                <a:latin typeface="Cambria" pitchFamily="18" charset="0"/>
              </a:defRPr>
            </a:lvl2pPr>
            <a:lvl3pPr algn="l" rtl="0">
              <a:defRPr sz="2000">
                <a:latin typeface="Cambria" pitchFamily="18" charset="0"/>
              </a:defRPr>
            </a:lvl3pPr>
            <a:lvl4pPr algn="l" rtl="0">
              <a:defRPr sz="1750">
                <a:latin typeface="Cambria" pitchFamily="18" charset="0"/>
              </a:defRPr>
            </a:lvl4pPr>
            <a:lvl5pPr algn="l" rtl="0">
              <a:defRPr sz="1500"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476500"/>
            <a:ext cx="6858000" cy="889000"/>
          </a:xfrm>
        </p:spPr>
        <p:txBody>
          <a:bodyPr anchor="t" anchorCtr="0"/>
          <a:lstStyle>
            <a:lvl1pPr algn="l" rtl="0">
              <a:buNone/>
              <a:defRPr sz="2000" b="0" cap="none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556000"/>
            <a:ext cx="6781800" cy="952500"/>
          </a:xfrm>
        </p:spPr>
        <p:txBody>
          <a:bodyPr anchor="t" anchorCtr="0"/>
          <a:lstStyle>
            <a:lvl1pPr marL="0" indent="0" algn="l" rtl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5295900"/>
            <a:ext cx="2286000" cy="304800"/>
          </a:xfrm>
        </p:spPr>
        <p:txBody>
          <a:bodyPr/>
          <a:lstStyle>
            <a:lvl1pPr rtl="0">
              <a:defRPr/>
            </a:lvl1pPr>
          </a:lstStyle>
          <a:p>
            <a:fld id="{1D8BD707-D9CF-40AE-B4C6-C98DA3205C09}" type="datetimeFigureOut">
              <a:rPr lang="en-US" smtClean="0"/>
              <a:pPr/>
              <a:t>24-09-2019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5295900"/>
            <a:ext cx="3474720" cy="304800"/>
          </a:xfrm>
        </p:spPr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5295900"/>
            <a:ext cx="1520952" cy="304800"/>
          </a:xfrm>
        </p:spPr>
        <p:txBody>
          <a:bodyPr/>
          <a:lstStyle>
            <a:lvl1pPr rtl="0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349500"/>
            <a:ext cx="7315200" cy="10668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  <p:sp>
        <p:nvSpPr>
          <p:cNvPr id="8" name="Rectangle 7"/>
          <p:cNvSpPr/>
          <p:nvPr/>
        </p:nvSpPr>
        <p:spPr>
          <a:xfrm>
            <a:off x="914400" y="2349500"/>
            <a:ext cx="228600" cy="1066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24-09-2019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4041648" cy="4114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013460"/>
            <a:ext cx="4041648" cy="4114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071563"/>
            <a:ext cx="4040188" cy="5715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079500"/>
            <a:ext cx="4041776" cy="5715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24-09-2019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8000"/>
            <a:ext cx="4038600" cy="33655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778000"/>
            <a:ext cx="4038600" cy="33655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24-09-2019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35007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24-09-2019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35007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54000"/>
            <a:ext cx="2514600" cy="698500"/>
          </a:xfrm>
        </p:spPr>
        <p:txBody>
          <a:bodyPr anchor="b" anchorCtr="0">
            <a:noAutofit/>
          </a:bodyPr>
          <a:lstStyle>
            <a:lvl1pPr algn="l">
              <a:buNone/>
              <a:defRPr sz="125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016002"/>
            <a:ext cx="2514600" cy="4036219"/>
          </a:xfrm>
        </p:spPr>
        <p:txBody>
          <a:bodyPr/>
          <a:lstStyle>
            <a:lvl1pPr marL="0" indent="0">
              <a:lnSpc>
                <a:spcPts val="1375"/>
              </a:lnSpc>
              <a:spcAft>
                <a:spcPts val="625"/>
              </a:spcAft>
              <a:buNone/>
              <a:defRPr sz="1000">
                <a:solidFill>
                  <a:schemeClr val="tx2"/>
                </a:solidFill>
              </a:defRPr>
            </a:lvl1pPr>
            <a:lvl2pPr>
              <a:buNone/>
              <a:defRPr sz="750"/>
            </a:lvl2pPr>
            <a:lvl3pPr>
              <a:buNone/>
              <a:defRPr sz="625"/>
            </a:lvl3pPr>
            <a:lvl4pPr>
              <a:buNone/>
              <a:defRPr sz="563"/>
            </a:lvl4pPr>
            <a:lvl5pPr>
              <a:buNone/>
              <a:defRPr sz="563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24-09-2019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663565" y="2770188"/>
            <a:ext cx="502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35007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54000"/>
            <a:ext cx="5715000" cy="47625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380"/>
            <a:ext cx="8229600" cy="562240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125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587500"/>
            <a:ext cx="8229600" cy="3558540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375"/>
              </a:spcBef>
              <a:buNone/>
              <a:defRPr sz="20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16000"/>
            <a:ext cx="8229600" cy="444500"/>
          </a:xfrm>
        </p:spPr>
        <p:txBody>
          <a:bodyPr anchor="ctr" anchorCtr="0"/>
          <a:lstStyle>
            <a:lvl1pPr marL="0" indent="0" algn="l">
              <a:buFontTx/>
              <a:buNone/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24-09-2019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35007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  <p:sp>
        <p:nvSpPr>
          <p:cNvPr id="10" name="Rectangle 9"/>
          <p:cNvSpPr/>
          <p:nvPr/>
        </p:nvSpPr>
        <p:spPr>
          <a:xfrm>
            <a:off x="457200" y="417380"/>
            <a:ext cx="182880" cy="5715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16000"/>
            <a:ext cx="82296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5296958"/>
            <a:ext cx="2289048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24-09-2019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5296958"/>
            <a:ext cx="3505200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5296958"/>
            <a:ext cx="19812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525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35007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r" rtl="1" eaLnBrk="1" latinLnBrk="0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r" rtl="1" eaLnBrk="1" latinLnBrk="0" hangingPunct="1">
        <a:spcBef>
          <a:spcPts val="313"/>
        </a:spcBef>
        <a:buClr>
          <a:schemeClr val="accent2"/>
        </a:buClr>
        <a:buSzPct val="76000"/>
        <a:buFont typeface="Wingdings 3"/>
        <a:buChar char=""/>
        <a:defRPr kumimoji="0" sz="1438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142875" algn="r" rtl="1" eaLnBrk="1" latinLnBrk="0" hangingPunct="1">
        <a:spcBef>
          <a:spcPts val="313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42875" algn="r" rtl="1" eaLnBrk="1" latinLnBrk="0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42875" algn="r" rtl="1" eaLnBrk="1" latinLnBrk="0" hangingPunct="1">
        <a:spcBef>
          <a:spcPts val="188"/>
        </a:spcBef>
        <a:buClr>
          <a:schemeClr val="accent2"/>
        </a:buClr>
        <a:buSzPct val="70000"/>
        <a:buFont typeface="Wingdings"/>
        <a:buChar char="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14300" algn="r" rtl="1" eaLnBrk="1" latinLnBrk="0" hangingPunct="1">
        <a:spcBef>
          <a:spcPts val="188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114300" algn="r" rtl="1" eaLnBrk="1" latinLnBrk="0" hangingPunct="1">
        <a:spcBef>
          <a:spcPts val="188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14300" algn="r" rtl="1" eaLnBrk="1" latinLnBrk="0" hangingPunct="1">
        <a:spcBef>
          <a:spcPts val="188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600" indent="-114300" algn="r" rtl="1" eaLnBrk="1" latinLnBrk="0" hangingPunct="1">
        <a:spcBef>
          <a:spcPts val="188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" TargetMode="External"/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tmldog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ackit.com/html/codes/html_marquee_code.cf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2324100"/>
            <a:ext cx="5391150" cy="1066799"/>
          </a:xfrm>
        </p:spPr>
        <p:txBody>
          <a:bodyPr>
            <a:normAutofit/>
          </a:bodyPr>
          <a:lstStyle/>
          <a:p>
            <a:r>
              <a:rPr lang="en-US" sz="4400" b="1" dirty="0"/>
              <a:t>HTML</a:t>
            </a:r>
            <a:endParaRPr lang="ar-SA" sz="4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0" y="3467100"/>
            <a:ext cx="5762625" cy="714375"/>
          </a:xfrm>
        </p:spPr>
        <p:txBody>
          <a:bodyPr>
            <a:normAutofit/>
          </a:bodyPr>
          <a:lstStyle/>
          <a:p>
            <a:pPr algn="ctr"/>
            <a:r>
              <a:rPr lang="en-US" sz="3375" dirty="0"/>
              <a:t>Hyper Text Markup Language</a:t>
            </a:r>
            <a:endParaRPr lang="ar-SA" sz="3375" dirty="0"/>
          </a:p>
        </p:txBody>
      </p:sp>
    </p:spTree>
    <p:extLst>
      <p:ext uri="{BB962C8B-B14F-4D97-AF65-F5344CB8AC3E}">
        <p14:creationId xmlns:p14="http://schemas.microsoft.com/office/powerpoint/2010/main" val="159097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Update your HTML file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now switch back and forth between the Source and the HTML Document </a:t>
            </a:r>
          </a:p>
          <a:p>
            <a:pPr lvl="1"/>
            <a:r>
              <a:rPr lang="en-US" dirty="0"/>
              <a:t>switch to Notepad with the Document Source.</a:t>
            </a:r>
          </a:p>
          <a:p>
            <a:pPr lvl="1"/>
            <a:r>
              <a:rPr lang="en-US" dirty="0"/>
              <a:t>make changes.</a:t>
            </a:r>
          </a:p>
          <a:p>
            <a:pPr lvl="1"/>
            <a:r>
              <a:rPr lang="en-US" dirty="0"/>
              <a:t>save the document again.</a:t>
            </a:r>
          </a:p>
          <a:p>
            <a:pPr lvl="1"/>
            <a:r>
              <a:rPr lang="en-US" dirty="0"/>
              <a:t>switch back to Browser.</a:t>
            </a:r>
          </a:p>
          <a:p>
            <a:pPr lvl="1"/>
            <a:r>
              <a:rPr lang="en-US" dirty="0"/>
              <a:t>click on </a:t>
            </a:r>
            <a:r>
              <a:rPr lang="en-US" b="1" dirty="0"/>
              <a:t>RELOAD</a:t>
            </a:r>
            <a:r>
              <a:rPr lang="en-US" dirty="0"/>
              <a:t> </a:t>
            </a:r>
            <a:r>
              <a:rPr lang="en-US" i="1" dirty="0"/>
              <a:t>(not Refresh) </a:t>
            </a:r>
            <a:r>
              <a:rPr lang="en-US" dirty="0"/>
              <a:t>and view the new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71414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HTML 1.0 standard has created on 1993</a:t>
            </a:r>
          </a:p>
          <a:p>
            <a:r>
              <a:rPr lang="en-US" dirty="0"/>
              <a:t>In 1997 HTML 4.0 </a:t>
            </a:r>
          </a:p>
          <a:p>
            <a:r>
              <a:rPr lang="en-US" dirty="0"/>
              <a:t>In 2012 HTML 5.0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94" y="2019300"/>
            <a:ext cx="5099406" cy="3274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49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websites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Tag Reference</a:t>
            </a:r>
          </a:p>
          <a:p>
            <a:pPr lvl="1"/>
            <a:r>
              <a:rPr lang="en-US" dirty="0">
                <a:hlinkClick r:id="rId2"/>
              </a:rPr>
              <a:t>http://www.w3schools.com/tags/</a:t>
            </a:r>
            <a:endParaRPr lang="en-US" dirty="0"/>
          </a:p>
          <a:p>
            <a:endParaRPr lang="en-US" dirty="0"/>
          </a:p>
          <a:p>
            <a:r>
              <a:rPr lang="en-US" dirty="0"/>
              <a:t>Try your code online.</a:t>
            </a:r>
          </a:p>
          <a:p>
            <a:pPr lvl="1"/>
            <a:r>
              <a:rPr lang="en-US" dirty="0">
                <a:hlinkClick r:id="rId3"/>
              </a:rPr>
              <a:t>http://jsfiddle.net/</a:t>
            </a:r>
            <a:endParaRPr lang="ar-SA" dirty="0"/>
          </a:p>
          <a:p>
            <a:endParaRPr lang="en-US" dirty="0"/>
          </a:p>
          <a:p>
            <a:r>
              <a:rPr lang="en-US" dirty="0"/>
              <a:t>HTML Tutorials</a:t>
            </a:r>
          </a:p>
          <a:p>
            <a:pPr lvl="1"/>
            <a:r>
              <a:rPr lang="en-US" dirty="0">
                <a:hlinkClick r:id="rId4"/>
              </a:rPr>
              <a:t>http://www.htmldog.com/</a:t>
            </a:r>
            <a:endParaRPr lang="en-US" dirty="0"/>
          </a:p>
          <a:p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1460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&lt;head&gt; tag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&lt;HEAD&gt;...&lt;/HEAD&gt; </a:t>
            </a:r>
          </a:p>
          <a:p>
            <a:pPr lvl="1"/>
            <a:r>
              <a:rPr lang="en-US" dirty="0"/>
              <a:t>-- contains information about the document</a:t>
            </a:r>
          </a:p>
          <a:p>
            <a:r>
              <a:rPr lang="en-US" dirty="0"/>
              <a:t>&lt;TITLE&gt;This is my title&lt;/TITLE&gt; </a:t>
            </a:r>
          </a:p>
          <a:p>
            <a:pPr lvl="1"/>
            <a:r>
              <a:rPr lang="en-US" dirty="0"/>
              <a:t>-- puts text on the browser's title bar. 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en-US" sz="175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 &lt;TITLE&gt;This is my title&lt;/TITLE&gt; </a:t>
            </a:r>
          </a:p>
          <a:p>
            <a:pPr marL="0" indent="0">
              <a:buNone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&lt;/HEAD&gt;</a:t>
            </a:r>
            <a:endParaRPr lang="ar-SA" sz="175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 Tags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talk Text </a:t>
            </a:r>
          </a:p>
          <a:p>
            <a:pPr lvl="1"/>
            <a:r>
              <a:rPr lang="en-US" dirty="0"/>
              <a:t>Heading: &lt;H1&gt; &lt;/H1&gt;</a:t>
            </a:r>
          </a:p>
          <a:p>
            <a:pPr lvl="2"/>
            <a:r>
              <a:rPr lang="en-US" dirty="0"/>
              <a:t>Try also &lt;h2&gt;, &lt;h3&gt;, &lt;h4&gt;, &lt;h5&gt;, &lt;h6&gt;</a:t>
            </a:r>
          </a:p>
          <a:p>
            <a:pPr lvl="2"/>
            <a:r>
              <a:rPr lang="en-US" dirty="0"/>
              <a:t>Try also &lt;h2 align="center"&gt;</a:t>
            </a:r>
          </a:p>
          <a:p>
            <a:pPr lvl="1"/>
            <a:r>
              <a:rPr lang="en-US" dirty="0"/>
              <a:t>Center:&lt;Center&gt; &lt;/Center&gt;</a:t>
            </a:r>
          </a:p>
          <a:p>
            <a:pPr lvl="1"/>
            <a:r>
              <a:rPr lang="en-US" dirty="0"/>
              <a:t>Paragraph &lt;p&gt; &lt;/p&gt;</a:t>
            </a:r>
          </a:p>
          <a:p>
            <a:pPr lvl="1"/>
            <a:r>
              <a:rPr lang="en-US" dirty="0"/>
              <a:t>Line Break &lt;Br/&gt;</a:t>
            </a:r>
          </a:p>
          <a:p>
            <a:pPr lvl="1"/>
            <a:r>
              <a:rPr lang="en-US" dirty="0"/>
              <a:t>Phrase Markups: &lt;I&gt;&lt;/I&gt; ,&lt;B&gt;&lt;/B&gt;, &lt;U&gt;&lt;/U&gt;</a:t>
            </a:r>
          </a:p>
          <a:p>
            <a:r>
              <a:rPr lang="en-US" dirty="0"/>
              <a:t>Create a List :</a:t>
            </a:r>
          </a:p>
          <a:p>
            <a:pPr lvl="1"/>
            <a:r>
              <a:rPr lang="en-US" dirty="0"/>
              <a:t>Unordered list : &lt;UL&gt;&lt;li&gt;</a:t>
            </a:r>
          </a:p>
          <a:p>
            <a:pPr lvl="1"/>
            <a:r>
              <a:rPr lang="en-US" dirty="0"/>
              <a:t>Ordered list: &lt;OL&gt;&lt;li&gt;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508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images &lt;</a:t>
            </a:r>
            <a:r>
              <a:rPr lang="en-US" dirty="0" err="1"/>
              <a:t>img</a:t>
            </a:r>
            <a:r>
              <a:rPr lang="en-US" dirty="0"/>
              <a:t>&gt;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sz="1750" dirty="0">
                <a:latin typeface="Courier New" pitchFamily="49" charset="0"/>
                <a:cs typeface="Courier New" pitchFamily="49" charset="0"/>
              </a:rPr>
              <a:t>&lt;IMG SRC=</a:t>
            </a:r>
            <a:r>
              <a:rPr lang="en-US" sz="1750" dirty="0" err="1">
                <a:latin typeface="Courier New" pitchFamily="49" charset="0"/>
                <a:cs typeface="Courier New" pitchFamily="49" charset="0"/>
              </a:rPr>
              <a:t>imagefilename</a:t>
            </a:r>
            <a:r>
              <a:rPr lang="en-US" sz="175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750" dirty="0"/>
              <a:t> </a:t>
            </a:r>
            <a:r>
              <a:rPr lang="en-US" dirty="0"/>
              <a:t>tags</a:t>
            </a:r>
          </a:p>
          <a:p>
            <a:r>
              <a:rPr lang="en-US" dirty="0"/>
              <a:t>How to specify Relative pathnames</a:t>
            </a:r>
          </a:p>
          <a:p>
            <a:r>
              <a:rPr lang="en-US" dirty="0"/>
              <a:t>Attributes of IMG tag </a:t>
            </a:r>
          </a:p>
          <a:p>
            <a:pPr lvl="1"/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width, and height </a:t>
            </a:r>
          </a:p>
          <a:p>
            <a:pPr lvl="1"/>
            <a:r>
              <a:rPr lang="en-US" dirty="0"/>
              <a:t>Alt</a:t>
            </a:r>
          </a:p>
          <a:p>
            <a:pPr lvl="1"/>
            <a:r>
              <a:rPr lang="en-US" dirty="0"/>
              <a:t>Align (left, right, or center)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="../images/my.gif" width=50 height=50 align=right alt="My image"&gt;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2250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19C38-488B-401D-BC0D-59EB7A0E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&lt;figure&gt;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="img_pulpit.jpg" alt="The Pulpit Rock" width="304" height="228"&gt;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&gt;Fig.1 - A view of the pulpit rock in Norway.&lt;/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&lt;/figure&gt;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84157"/>
            <a:ext cx="4114800" cy="314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99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hyper links. &lt;a&gt;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sz="1125" dirty="0"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1125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125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125" dirty="0" err="1">
                <a:latin typeface="Consolas" pitchFamily="49" charset="0"/>
                <a:cs typeface="Consolas" pitchFamily="49" charset="0"/>
              </a:rPr>
              <a:t>filename|URL</a:t>
            </a:r>
            <a:r>
              <a:rPr lang="en-US" sz="1125" dirty="0">
                <a:latin typeface="Consolas" pitchFamily="49" charset="0"/>
                <a:cs typeface="Consolas" pitchFamily="49" charset="0"/>
              </a:rPr>
              <a:t>&gt;&lt;/a&gt; </a:t>
            </a:r>
            <a:r>
              <a:rPr lang="en-US" dirty="0"/>
              <a:t>tags</a:t>
            </a:r>
          </a:p>
          <a:p>
            <a:r>
              <a:rPr lang="en-US" dirty="0"/>
              <a:t>How to specify Relative pathnames</a:t>
            </a:r>
          </a:p>
          <a:p>
            <a:r>
              <a:rPr lang="en-US" dirty="0"/>
              <a:t>Kinds of URLs </a:t>
            </a:r>
          </a:p>
          <a:p>
            <a:pPr lvl="1"/>
            <a:r>
              <a:rPr lang="en-US" dirty="0"/>
              <a:t>http://www.women.or.kr</a:t>
            </a:r>
          </a:p>
          <a:p>
            <a:pPr lvl="1"/>
            <a:r>
              <a:rPr lang="en-US" dirty="0"/>
              <a:t>ftp://ftp.foo.com/home/foo</a:t>
            </a:r>
          </a:p>
          <a:p>
            <a:pPr lvl="1"/>
            <a:r>
              <a:rPr lang="en-US" dirty="0"/>
              <a:t>gopher://gopher.myhost.com/</a:t>
            </a:r>
          </a:p>
          <a:p>
            <a:pPr lvl="1"/>
            <a:r>
              <a:rPr lang="en-US" dirty="0"/>
              <a:t>news://news.nuri.net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mailto:skrhee@women.or.kr</a:t>
            </a:r>
          </a:p>
          <a:p>
            <a:r>
              <a:rPr lang="en-US" dirty="0"/>
              <a:t>Example:</a:t>
            </a:r>
          </a:p>
          <a:p>
            <a:pPr marL="1714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hlinkClick r:id="rId2"/>
              </a:rPr>
              <a:t>"http://www.google.com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"&gt; GOOGLE&lt;/a&gt;</a:t>
            </a:r>
            <a:endParaRPr lang="ar-SA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9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AE20-080A-4AEA-BE37-22758FF7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specify Relative pathnames</a:t>
            </a:r>
            <a:endParaRPr lang="ar-SA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464344" indent="-178594" eaLnBrk="0" hangingPunct="0">
              <a:defRPr kumimoji="1" sz="15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714375" indent="-142875" eaLnBrk="0" hangingPunct="0">
              <a:defRPr kumimoji="1" sz="15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000125" indent="-142875" eaLnBrk="0" hangingPunct="0">
              <a:defRPr kumimoji="1" sz="15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1285875" indent="-142875" eaLnBrk="0" hangingPunct="0">
              <a:defRPr kumimoji="1" sz="15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1571625" indent="-1428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1857375" indent="-1428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2143125" indent="-1428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2428875" indent="-1428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BB739478-624D-480B-8B64-92D85C4442D8}" type="slidenum">
              <a:rPr lang="en-US" altLang="ko-KR" sz="875"/>
              <a:pPr eaLnBrk="1" hangingPunct="1"/>
              <a:t>18</a:t>
            </a:fld>
            <a:endParaRPr lang="en-US" altLang="ko-KR" sz="875"/>
          </a:p>
        </p:txBody>
      </p:sp>
      <p:sp>
        <p:nvSpPr>
          <p:cNvPr id="15368" name="Rectangle 4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ko-KR" sz="1125" b="1" dirty="0">
                <a:solidFill>
                  <a:srgbClr val="0070C0"/>
                </a:solidFill>
                <a:latin typeface="Arial" pitchFamily="34" charset="0"/>
                <a:ea typeface="BatangChe" pitchFamily="49" charset="-127"/>
              </a:rPr>
              <a:t> The current HTML document is my.html and the current directory is </a:t>
            </a:r>
            <a:r>
              <a:rPr lang="en-US" altLang="ko-KR" sz="1125" b="1" dirty="0" err="1">
                <a:solidFill>
                  <a:srgbClr val="0070C0"/>
                </a:solidFill>
                <a:latin typeface="Arial" pitchFamily="34" charset="0"/>
                <a:ea typeface="BatangChe" pitchFamily="49" charset="-127"/>
              </a:rPr>
              <a:t>Iam</a:t>
            </a:r>
            <a:endParaRPr lang="en-US" altLang="ko-KR" sz="1125" b="1" u="sng" dirty="0">
              <a:solidFill>
                <a:srgbClr val="0070C0"/>
              </a:solidFill>
              <a:latin typeface="Arial" pitchFamily="34" charset="0"/>
              <a:ea typeface="BatangChe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1125" b="1" dirty="0">
              <a:solidFill>
                <a:srgbClr val="0070C0"/>
              </a:solidFill>
              <a:latin typeface="Arial" pitchFamily="34" charset="0"/>
              <a:ea typeface="BatangChe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1125" b="1" dirty="0">
              <a:solidFill>
                <a:srgbClr val="0070C0"/>
              </a:solidFill>
              <a:latin typeface="Arial" pitchFamily="34" charset="0"/>
              <a:ea typeface="BatangChe" pitchFamily="49" charset="-127"/>
              <a:sym typeface="Monotype Sorts" pitchFamily="2" charset="2"/>
            </a:endParaRPr>
          </a:p>
          <a:p>
            <a:pPr eaLnBrk="1" hangingPunct="1">
              <a:buFontTx/>
              <a:buNone/>
            </a:pPr>
            <a:endParaRPr lang="en-US" altLang="ko-KR" sz="1125" b="1" dirty="0">
              <a:solidFill>
                <a:srgbClr val="0070C0"/>
              </a:solidFill>
              <a:latin typeface="Arial" pitchFamily="34" charset="0"/>
              <a:ea typeface="BatangChe" pitchFamily="49" charset="-127"/>
              <a:sym typeface="Monotype Sorts" pitchFamily="2" charset="2"/>
            </a:endParaRPr>
          </a:p>
          <a:p>
            <a:pPr>
              <a:buNone/>
            </a:pPr>
            <a:r>
              <a:rPr lang="en-US" altLang="ko-KR" sz="1125" b="1" dirty="0">
                <a:solidFill>
                  <a:srgbClr val="0070C0"/>
                </a:solidFill>
                <a:latin typeface="Arial" pitchFamily="34" charset="0"/>
                <a:ea typeface="BatangChe" pitchFamily="49" charset="-127"/>
                <a:sym typeface="Monotype Sorts" pitchFamily="2" charset="2"/>
              </a:rPr>
              <a:t>	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&lt;A </a:t>
            </a:r>
            <a:r>
              <a:rPr lang="en-US" altLang="ko-KR" sz="1250" b="1" dirty="0" err="1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href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=</a:t>
            </a:r>
            <a:r>
              <a:rPr lang="en-US" sz="1250" b="1" dirty="0">
                <a:solidFill>
                  <a:srgbClr val="0F1AF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your.html</a:t>
            </a:r>
            <a:r>
              <a:rPr lang="en-US" sz="1250" b="1" dirty="0">
                <a:solidFill>
                  <a:srgbClr val="0F1AF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&gt;Your link &lt;/A&gt; </a:t>
            </a:r>
          </a:p>
          <a:p>
            <a:pPr eaLnBrk="1" hangingPunct="1">
              <a:buFontTx/>
              <a:buNone/>
            </a:pPr>
            <a:endParaRPr lang="en-US" altLang="ko-KR" sz="1125" b="1" dirty="0">
              <a:solidFill>
                <a:srgbClr val="0070C0"/>
              </a:solidFill>
              <a:latin typeface="Arial" pitchFamily="34" charset="0"/>
              <a:ea typeface="BatangChe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1125" b="1" dirty="0">
              <a:solidFill>
                <a:srgbClr val="0070C0"/>
              </a:solidFill>
              <a:latin typeface="Arial" pitchFamily="34" charset="0"/>
              <a:ea typeface="BatangChe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1125" b="1" dirty="0">
              <a:solidFill>
                <a:srgbClr val="0070C0"/>
              </a:solidFill>
              <a:latin typeface="Arial" pitchFamily="34" charset="0"/>
              <a:ea typeface="BatangChe" pitchFamily="49" charset="-127"/>
            </a:endParaRPr>
          </a:p>
          <a:p>
            <a:pPr>
              <a:buNone/>
            </a:pPr>
            <a:r>
              <a:rPr lang="en-US" altLang="ko-KR" sz="1125" b="1" dirty="0">
                <a:solidFill>
                  <a:srgbClr val="0F1AF5"/>
                </a:solidFill>
                <a:latin typeface="Arial" pitchFamily="34" charset="0"/>
                <a:ea typeface="BatangChe" pitchFamily="49" charset="-127"/>
                <a:sym typeface="Monotype Sorts" pitchFamily="2" charset="2"/>
              </a:rPr>
              <a:t>	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&lt;A </a:t>
            </a:r>
            <a:r>
              <a:rPr lang="en-US" altLang="ko-KR" sz="1250" b="1" dirty="0" err="1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href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=</a:t>
            </a:r>
            <a:r>
              <a:rPr lang="en-US" sz="1250" b="1" dirty="0">
                <a:solidFill>
                  <a:srgbClr val="0F1AF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Child/your.html</a:t>
            </a:r>
            <a:r>
              <a:rPr lang="en-US" sz="1250" b="1" dirty="0">
                <a:solidFill>
                  <a:srgbClr val="0F1AF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&gt;Your link &lt;/A&gt; </a:t>
            </a:r>
          </a:p>
          <a:p>
            <a:pPr>
              <a:buNone/>
            </a:pPr>
            <a:endParaRPr lang="en-US" altLang="ko-KR" sz="1250" b="1" dirty="0">
              <a:solidFill>
                <a:srgbClr val="0070C0"/>
              </a:solidFill>
              <a:latin typeface="Courier New" pitchFamily="49" charset="0"/>
              <a:ea typeface="BatangChe" pitchFamily="49" charset="-127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ko-KR" sz="1125" b="1" dirty="0">
              <a:solidFill>
                <a:srgbClr val="0070C0"/>
              </a:solidFill>
              <a:latin typeface="Arial" pitchFamily="34" charset="0"/>
              <a:ea typeface="BatangChe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1125" b="1" dirty="0">
              <a:solidFill>
                <a:srgbClr val="0070C0"/>
              </a:solidFill>
              <a:latin typeface="Arial" pitchFamily="34" charset="0"/>
              <a:ea typeface="BatangChe" pitchFamily="49" charset="-127"/>
            </a:endParaRPr>
          </a:p>
          <a:p>
            <a:pPr>
              <a:buNone/>
            </a:pPr>
            <a:r>
              <a:rPr lang="en-US" altLang="ko-KR" sz="1125" b="1" dirty="0">
                <a:solidFill>
                  <a:srgbClr val="0070C0"/>
                </a:solidFill>
                <a:latin typeface="Arial" pitchFamily="34" charset="0"/>
                <a:ea typeface="BatangChe" pitchFamily="49" charset="-127"/>
                <a:sym typeface="Monotype Sorts" pitchFamily="2" charset="2"/>
              </a:rPr>
              <a:t>	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&lt;A </a:t>
            </a:r>
            <a:r>
              <a:rPr lang="en-US" altLang="ko-KR" sz="1250" b="1" dirty="0" err="1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href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=</a:t>
            </a:r>
            <a:r>
              <a:rPr lang="en-US" sz="1250" b="1" dirty="0">
                <a:solidFill>
                  <a:srgbClr val="0F1AF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../your.html</a:t>
            </a:r>
            <a:r>
              <a:rPr lang="en-US" sz="1250" b="1" dirty="0">
                <a:solidFill>
                  <a:srgbClr val="0F1AF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&gt;Your link &lt;/A&gt;</a:t>
            </a:r>
          </a:p>
          <a:p>
            <a:pPr>
              <a:buNone/>
            </a:pPr>
            <a:endParaRPr lang="en-US" altLang="ko-KR" sz="1250" b="1" dirty="0">
              <a:solidFill>
                <a:srgbClr val="0F1AF5"/>
              </a:solidFill>
              <a:latin typeface="Courier New" pitchFamily="49" charset="0"/>
              <a:ea typeface="BatangChe" pitchFamily="49" charset="-127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ko-KR" sz="1125" b="1" dirty="0">
              <a:solidFill>
                <a:srgbClr val="0070C0"/>
              </a:solidFill>
              <a:latin typeface="Arial" pitchFamily="34" charset="0"/>
              <a:ea typeface="BatangChe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1125" b="1" dirty="0">
              <a:solidFill>
                <a:srgbClr val="0070C0"/>
              </a:solidFill>
              <a:latin typeface="Arial" pitchFamily="34" charset="0"/>
              <a:ea typeface="BatangChe" pitchFamily="49" charset="-127"/>
            </a:endParaRPr>
          </a:p>
          <a:p>
            <a:pPr>
              <a:buNone/>
            </a:pPr>
            <a:r>
              <a:rPr lang="en-US" altLang="ko-KR" sz="1125" b="1" dirty="0">
                <a:solidFill>
                  <a:srgbClr val="0070C0"/>
                </a:solidFill>
                <a:latin typeface="Arial" pitchFamily="34" charset="0"/>
                <a:ea typeface="BatangChe" pitchFamily="49" charset="-127"/>
                <a:sym typeface="Monotype Sorts" pitchFamily="2" charset="2"/>
              </a:rPr>
              <a:t>	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&lt;A </a:t>
            </a:r>
            <a:r>
              <a:rPr lang="en-US" altLang="ko-KR" sz="1250" b="1" dirty="0" err="1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href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=</a:t>
            </a:r>
            <a:r>
              <a:rPr lang="en-US" sz="1250" b="1" dirty="0">
                <a:solidFill>
                  <a:srgbClr val="0F1AF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../Sister/your.html</a:t>
            </a:r>
            <a:r>
              <a:rPr lang="en-US" sz="1250" b="1" dirty="0">
                <a:solidFill>
                  <a:srgbClr val="0F1AF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1250" b="1" dirty="0">
                <a:solidFill>
                  <a:srgbClr val="0F1AF5"/>
                </a:solidFill>
                <a:latin typeface="Courier New" pitchFamily="49" charset="0"/>
                <a:ea typeface="BatangChe" pitchFamily="49" charset="-127"/>
                <a:cs typeface="Courier New" pitchFamily="49" charset="0"/>
              </a:rPr>
              <a:t>&gt;Your link &lt;/A&gt;</a:t>
            </a:r>
          </a:p>
          <a:p>
            <a:pPr eaLnBrk="1" hangingPunct="1">
              <a:buFontTx/>
              <a:buNone/>
            </a:pPr>
            <a:endParaRPr lang="en-US" altLang="ko-KR" sz="1125" b="1" dirty="0">
              <a:solidFill>
                <a:srgbClr val="0F1AF5"/>
              </a:solidFill>
              <a:latin typeface="Arial" pitchFamily="34" charset="0"/>
            </a:endParaRPr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2238375" y="1358042"/>
            <a:ext cx="4619625" cy="523875"/>
          </a:xfrm>
          <a:prstGeom prst="roundRect">
            <a:avLst>
              <a:gd name="adj" fmla="val 16667"/>
            </a:avLst>
          </a:prstGeom>
          <a:solidFill>
            <a:srgbClr val="0F1AF5"/>
          </a:solidFill>
          <a:ln>
            <a:noFill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C:\- </a:t>
            </a:r>
            <a:r>
              <a:rPr lang="en-US" altLang="ko-KR" sz="1250" b="1" dirty="0">
                <a:solidFill>
                  <a:srgbClr val="FF9900"/>
                </a:solidFill>
                <a:latin typeface="Consolas" pitchFamily="49" charset="0"/>
                <a:ea typeface="BatangChe" pitchFamily="49" charset="-127"/>
                <a:cs typeface="Consolas" pitchFamily="49" charset="0"/>
                <a:sym typeface="Wingdings" pitchFamily="2" charset="2"/>
              </a:rPr>
              <a:t></a:t>
            </a:r>
            <a:r>
              <a:rPr lang="en-US" altLang="ko-KR" sz="1250" b="1" dirty="0" err="1">
                <a:solidFill>
                  <a:srgbClr val="FF9900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sam</a:t>
            </a: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	-my.html</a:t>
            </a:r>
          </a:p>
          <a:p>
            <a:pPr eaLnBrk="1" hangingPunct="1">
              <a:buFontTx/>
              <a:buNone/>
            </a:pP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		-your.html</a:t>
            </a:r>
          </a:p>
        </p:txBody>
      </p:sp>
      <p:sp>
        <p:nvSpPr>
          <p:cNvPr id="15365" name="AutoShape 7"/>
          <p:cNvSpPr>
            <a:spLocks noChangeArrowheads="1"/>
          </p:cNvSpPr>
          <p:nvPr/>
        </p:nvSpPr>
        <p:spPr bwMode="auto">
          <a:xfrm>
            <a:off x="2238375" y="2238375"/>
            <a:ext cx="4619625" cy="523875"/>
          </a:xfrm>
          <a:prstGeom prst="roundRect">
            <a:avLst>
              <a:gd name="adj" fmla="val 16667"/>
            </a:avLst>
          </a:prstGeom>
          <a:solidFill>
            <a:srgbClr val="0F1AF5"/>
          </a:solidFill>
          <a:ln>
            <a:noFill/>
          </a:ln>
        </p:spPr>
        <p:txBody>
          <a:bodyPr wrap="none" anchor="ctr"/>
          <a:lstStyle/>
          <a:p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C:\- </a:t>
            </a: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  <a:sym typeface="Wingdings" pitchFamily="2" charset="2"/>
              </a:rPr>
              <a:t></a:t>
            </a:r>
            <a:r>
              <a:rPr lang="en-US" altLang="ko-KR" sz="1250" b="1" dirty="0" err="1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  <a:sym typeface="Wingdings" pitchFamily="2" charset="2"/>
              </a:rPr>
              <a:t>s</a:t>
            </a:r>
            <a:r>
              <a:rPr lang="en-US" altLang="ko-KR" sz="1250" b="1" dirty="0" err="1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am</a:t>
            </a: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 	-my.html</a:t>
            </a:r>
          </a:p>
          <a:p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        </a:t>
            </a: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  <a:sym typeface="Wingdings" pitchFamily="2" charset="2"/>
              </a:rPr>
              <a:t></a:t>
            </a: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Child  	-your.html </a:t>
            </a:r>
            <a:endParaRPr lang="en-US" sz="1250" dirty="0"/>
          </a:p>
        </p:txBody>
      </p:sp>
      <p:sp>
        <p:nvSpPr>
          <p:cNvPr id="15366" name="AutoShape 10"/>
          <p:cNvSpPr>
            <a:spLocks noChangeArrowheads="1"/>
          </p:cNvSpPr>
          <p:nvPr/>
        </p:nvSpPr>
        <p:spPr bwMode="auto">
          <a:xfrm>
            <a:off x="2238374" y="3179891"/>
            <a:ext cx="4619625" cy="523875"/>
          </a:xfrm>
          <a:prstGeom prst="roundRect">
            <a:avLst>
              <a:gd name="adj" fmla="val 16667"/>
            </a:avLst>
          </a:prstGeom>
          <a:solidFill>
            <a:srgbClr val="0F1AF5"/>
          </a:solidFill>
          <a:ln>
            <a:noFill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C:\- </a:t>
            </a: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  <a:sym typeface="Wingdings" pitchFamily="2" charset="2"/>
              </a:rPr>
              <a:t></a:t>
            </a: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Mother 	-your.html </a:t>
            </a:r>
          </a:p>
          <a:p>
            <a:pPr lvl="2" eaLnBrk="1" hangingPunct="1">
              <a:buFontTx/>
              <a:buNone/>
            </a:pP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 </a:t>
            </a:r>
            <a:r>
              <a:rPr lang="en-US" altLang="ko-KR" sz="1250" b="1" dirty="0">
                <a:solidFill>
                  <a:srgbClr val="FF9900"/>
                </a:solidFill>
                <a:latin typeface="Consolas" pitchFamily="49" charset="0"/>
                <a:ea typeface="BatangChe" pitchFamily="49" charset="-127"/>
                <a:cs typeface="Consolas" pitchFamily="49" charset="0"/>
                <a:sym typeface="Wingdings" pitchFamily="2" charset="2"/>
              </a:rPr>
              <a:t></a:t>
            </a:r>
            <a:r>
              <a:rPr lang="en-US" altLang="ko-KR" sz="1250" b="1" dirty="0">
                <a:solidFill>
                  <a:srgbClr val="FF9900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altLang="ko-KR" sz="1250" b="1" dirty="0" err="1">
                <a:solidFill>
                  <a:srgbClr val="FF9900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sam</a:t>
            </a: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	-my.html </a:t>
            </a:r>
            <a:endParaRPr lang="en-US" sz="1250" dirty="0"/>
          </a:p>
        </p:txBody>
      </p:sp>
      <p:sp>
        <p:nvSpPr>
          <p:cNvPr id="15367" name="AutoShape 11"/>
          <p:cNvSpPr>
            <a:spLocks noChangeArrowheads="1"/>
          </p:cNvSpPr>
          <p:nvPr/>
        </p:nvSpPr>
        <p:spPr bwMode="auto">
          <a:xfrm>
            <a:off x="2238373" y="4121407"/>
            <a:ext cx="4619625" cy="523875"/>
          </a:xfrm>
          <a:prstGeom prst="roundRect">
            <a:avLst>
              <a:gd name="adj" fmla="val 16667"/>
            </a:avLst>
          </a:prstGeom>
          <a:solidFill>
            <a:srgbClr val="0F1AF5"/>
          </a:solidFill>
          <a:ln>
            <a:noFill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C:\- </a:t>
            </a:r>
            <a:r>
              <a:rPr lang="en-US" altLang="ko-KR" sz="1250" b="1" dirty="0">
                <a:solidFill>
                  <a:srgbClr val="FF9900"/>
                </a:solidFill>
                <a:latin typeface="Consolas" pitchFamily="49" charset="0"/>
                <a:ea typeface="BatangChe" pitchFamily="49" charset="-127"/>
                <a:cs typeface="Consolas" pitchFamily="49" charset="0"/>
                <a:sym typeface="Wingdings" pitchFamily="2" charset="2"/>
              </a:rPr>
              <a:t></a:t>
            </a:r>
            <a:r>
              <a:rPr lang="en-US" altLang="ko-KR" sz="1250" b="1" dirty="0">
                <a:solidFill>
                  <a:srgbClr val="FF9900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altLang="ko-KR" sz="1250" b="1" dirty="0" err="1">
                <a:solidFill>
                  <a:srgbClr val="FF9900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sam</a:t>
            </a: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	-my.html</a:t>
            </a:r>
          </a:p>
          <a:p>
            <a:pPr eaLnBrk="1" hangingPunct="1">
              <a:buFontTx/>
              <a:buNone/>
            </a:pP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     </a:t>
            </a: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  <a:sym typeface="Wingdings" pitchFamily="2" charset="2"/>
              </a:rPr>
              <a:t></a:t>
            </a:r>
            <a:r>
              <a:rPr lang="en-US" altLang="ko-KR" sz="1250" b="1" dirty="0">
                <a:solidFill>
                  <a:schemeClr val="bg1"/>
                </a:solidFill>
                <a:latin typeface="Consolas" pitchFamily="49" charset="0"/>
                <a:ea typeface="BatangChe" pitchFamily="49" charset="-127"/>
                <a:cs typeface="Consolas" pitchFamily="49" charset="0"/>
              </a:rPr>
              <a:t> Sister	-your.html</a:t>
            </a: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288341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&lt;audio controls="controls"&gt;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&lt;source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="horse.ogg" type="audio/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ogg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&lt;source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="test.mp3" type="audio/mpeg"&gt;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Your browser does not support the audio element.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&lt;/audio&gt;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Not supported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9" y="3409072"/>
            <a:ext cx="5264702" cy="179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21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Web server</a:t>
            </a:r>
            <a:r>
              <a:rPr lang="en-US" dirty="0"/>
              <a:t>:  a system on the internet containing one or more web site</a:t>
            </a:r>
          </a:p>
          <a:p>
            <a:r>
              <a:rPr lang="en-US" b="1" dirty="0"/>
              <a:t>Web site</a:t>
            </a:r>
            <a:r>
              <a:rPr lang="en-US" dirty="0"/>
              <a:t>: a collection of one or more web pages.</a:t>
            </a:r>
          </a:p>
          <a:p>
            <a:r>
              <a:rPr lang="en-US" b="1" dirty="0"/>
              <a:t>Web pages</a:t>
            </a:r>
            <a:r>
              <a:rPr lang="en-US" dirty="0"/>
              <a:t>: single disk file with a single file name.</a:t>
            </a:r>
          </a:p>
          <a:p>
            <a:r>
              <a:rPr lang="en-US" b="1" dirty="0"/>
              <a:t>Home pages</a:t>
            </a:r>
            <a:r>
              <a:rPr lang="en-US" dirty="0"/>
              <a:t>: first page in website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4311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B42C04-86EB-4F85-93B5-7CC1403C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Element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&lt;video width="400px" controls="controls"&gt;</a:t>
            </a:r>
          </a:p>
          <a:p>
            <a:pPr marL="0" indent="0"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&lt;source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="mov_bbb.mp4" type="video/mp4"&gt;</a:t>
            </a:r>
          </a:p>
          <a:p>
            <a:pPr marL="0" indent="0"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&lt;source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="mov_bbb.ogg" type="video/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ogg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Your browser does not support HTML5 video.</a:t>
            </a:r>
          </a:p>
          <a:p>
            <a:pPr marL="0" indent="0"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&lt;/video&gt;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2" y="2476500"/>
            <a:ext cx="4533898" cy="262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18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of Table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Let's talk Text </a:t>
            </a:r>
          </a:p>
          <a:p>
            <a:pPr lvl="1"/>
            <a:r>
              <a:rPr lang="en-US" dirty="0"/>
              <a:t>For each table : 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&lt;Table&gt; &lt;/Table &gt;</a:t>
            </a:r>
          </a:p>
          <a:p>
            <a:pPr lvl="2"/>
            <a:r>
              <a:rPr lang="en-US" dirty="0"/>
              <a:t>Border:</a:t>
            </a:r>
          </a:p>
          <a:p>
            <a:pPr lvl="2"/>
            <a:r>
              <a:rPr lang="en-US" dirty="0"/>
              <a:t>Width:</a:t>
            </a:r>
          </a:p>
          <a:p>
            <a:pPr lvl="1"/>
            <a:r>
              <a:rPr lang="en-US" dirty="0"/>
              <a:t>for each row in a table: 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15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each header column: &lt;</a:t>
            </a:r>
            <a:r>
              <a:rPr lang="en-US" sz="15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15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/>
              <a:t>For each column in a table : 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&lt;td&gt; &lt;/td&gt;</a:t>
            </a:r>
          </a:p>
          <a:p>
            <a:pPr lvl="2"/>
            <a:r>
              <a:rPr lang="en-US" sz="1500" dirty="0" err="1">
                <a:latin typeface="Consolas" pitchFamily="49" charset="0"/>
                <a:cs typeface="Consolas" pitchFamily="49" charset="0"/>
              </a:rPr>
              <a:t>Colspan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: for merged Cells.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Also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tfoot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968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of DIV and SPAN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Div</a:t>
            </a:r>
            <a:r>
              <a:rPr lang="en-US" dirty="0"/>
              <a:t> is a blank container that can contain any other elements.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&lt;div&gt; &lt;/div&gt;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 style="background-color: pink"&gt; example 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02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of Marquee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Makes the content to be animated.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marquee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behavior="scroll" direction="left" &gt; Your scrolling text goes here&lt;/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marquee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Behavior: "slide" , "</a:t>
            </a:r>
            <a:r>
              <a:rPr lang="en-US" dirty="0" err="1"/>
              <a:t>laternate</a:t>
            </a:r>
            <a:r>
              <a:rPr lang="en-US" dirty="0"/>
              <a:t>" , "Scroll"</a:t>
            </a:r>
          </a:p>
          <a:p>
            <a:r>
              <a:rPr lang="en-US" dirty="0"/>
              <a:t>Direction: "Right" , "Left", "up" , "down"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See a Demo here:</a:t>
            </a:r>
          </a:p>
          <a:p>
            <a:pPr marL="0" indent="0">
              <a:buNone/>
            </a:pPr>
            <a:r>
              <a:rPr lang="en-US" sz="1500" dirty="0">
                <a:hlinkClick r:id="rId2"/>
              </a:rPr>
              <a:t>http://www.quackit.com/html/codes/html_marquee_code.cfm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of Form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is used to submit data to another page.</a:t>
            </a:r>
          </a:p>
          <a:p>
            <a:pPr marL="0" indent="0">
              <a:buNone/>
            </a:pP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&lt;Form Action="test.html" method= "get"&gt; &lt;/Form&gt;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Action: the page that is supposed to receive the data.</a:t>
            </a:r>
          </a:p>
          <a:p>
            <a:pPr lvl="1"/>
            <a:r>
              <a:rPr lang="en-US" dirty="0"/>
              <a:t>Method: </a:t>
            </a:r>
          </a:p>
          <a:p>
            <a:pPr lvl="2"/>
            <a:r>
              <a:rPr lang="en-US" b="1" dirty="0"/>
              <a:t>Get:</a:t>
            </a:r>
            <a:r>
              <a:rPr lang="en-US" dirty="0"/>
              <a:t> for requesting data.</a:t>
            </a:r>
          </a:p>
          <a:p>
            <a:pPr marL="741363" lvl="3" indent="-198438"/>
            <a:r>
              <a:rPr lang="en-US" dirty="0"/>
              <a:t>Request info. is presented in the link.</a:t>
            </a:r>
          </a:p>
          <a:p>
            <a:pPr lvl="2"/>
            <a:r>
              <a:rPr lang="en-US" b="1" dirty="0"/>
              <a:t>Post:</a:t>
            </a:r>
            <a:r>
              <a:rPr lang="en-US" dirty="0"/>
              <a:t> for submitting data.</a:t>
            </a:r>
          </a:p>
          <a:p>
            <a:pPr marL="741363" lvl="3" indent="-198438"/>
            <a:r>
              <a:rPr lang="en-US" dirty="0"/>
              <a:t>Submitted data are hidden.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5276C-5E32-4A27-BCD9-018FC4C8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805" y="2984757"/>
            <a:ext cx="3048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59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 - Input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="text" id="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txtName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" value= "Enter your text here"&gt;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/>
              <a:t>Type</a:t>
            </a:r>
            <a:r>
              <a:rPr lang="en-US" dirty="0"/>
              <a:t>: can be many types.</a:t>
            </a:r>
          </a:p>
          <a:p>
            <a:pPr lvl="2"/>
            <a:r>
              <a:rPr lang="en-US" dirty="0"/>
              <a:t>Text</a:t>
            </a:r>
          </a:p>
          <a:p>
            <a:pPr lvl="2"/>
            <a:r>
              <a:rPr lang="en-US" dirty="0"/>
              <a:t>Checkbox</a:t>
            </a:r>
          </a:p>
          <a:p>
            <a:pPr lvl="2"/>
            <a:r>
              <a:rPr lang="en-US" dirty="0"/>
              <a:t>Range 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/>
              <a:t>Submit</a:t>
            </a:r>
          </a:p>
          <a:p>
            <a:pPr lvl="2"/>
            <a:r>
              <a:rPr lang="en-US" dirty="0"/>
              <a:t>Reset</a:t>
            </a:r>
          </a:p>
          <a:p>
            <a:pPr lvl="2"/>
            <a:r>
              <a:rPr lang="en-US" b="1" dirty="0"/>
              <a:t>Try also:</a:t>
            </a:r>
            <a:r>
              <a:rPr lang="en-US" dirty="0"/>
              <a:t> color, date, email, 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2171700"/>
            <a:ext cx="2667000" cy="2809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8195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&lt;legend&gt;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Personalia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:&lt;/legend&gt;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Name: &lt;input type="text"&gt;&lt;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Email: &lt;input type="text"&gt;&lt;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Date of birth: &lt;input type="text"&gt;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25" y="3111500"/>
            <a:ext cx="4850876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193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and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&lt;form action="demo_form.asp"&gt;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&lt;input type="radio" name="sex" id="male" value="male"&gt;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&lt;label for="male"&gt;Male&lt;/label&gt;&lt;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&lt;input type="radio" name="sex" id="female" value="female"&gt;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&lt;label for="female"&gt;Female&lt;/label&gt; 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/&gt;&lt;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/&gt;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&lt;input type="submit" value="Submit"&gt;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7AC05-A204-40D7-B077-06D74FFD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895376"/>
            <a:ext cx="2133600" cy="24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8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Select, </a:t>
            </a:r>
            <a:r>
              <a:rPr lang="en-US" dirty="0" err="1"/>
              <a:t>OptGroup</a:t>
            </a:r>
            <a:r>
              <a:rPr lang="en-US" dirty="0"/>
              <a:t>, and ,Option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&lt;select&gt;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="Swedish Cars"&gt;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&lt;option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volvo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"&gt;Volvo&lt;/option&gt;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&lt;option value="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saab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"&gt;Saab&lt;/option&gt;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label="German Cars"&gt;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&lt;option value="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mercedes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&gt;Mercedes&lt;/option&gt;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&lt;option value="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audi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"&gt;Audi&lt;/option&gt;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10" b="19044"/>
          <a:stretch/>
        </p:blipFill>
        <p:spPr bwMode="auto">
          <a:xfrm>
            <a:off x="6553200" y="3207467"/>
            <a:ext cx="1981200" cy="2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835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&lt;Head&gt; can contains many tags:</a:t>
            </a:r>
          </a:p>
          <a:p>
            <a:pPr marL="171450" lvl="1" indent="0">
              <a:buNone/>
            </a:pPr>
            <a:endParaRPr lang="en-US" sz="1950" dirty="0"/>
          </a:p>
          <a:p>
            <a:pPr marL="1714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&lt;link </a:t>
            </a:r>
            <a:r>
              <a:rPr lang="en-US" sz="1800" dirty="0" err="1">
                <a:latin typeface="Consolas" panose="020B0609020204030204" pitchFamily="49" charset="0"/>
              </a:rPr>
              <a:t>rel</a:t>
            </a:r>
            <a:r>
              <a:rPr lang="en-US" sz="1800" dirty="0">
                <a:latin typeface="Consolas" panose="020B0609020204030204" pitchFamily="49" charset="0"/>
              </a:rPr>
              <a:t>="stylesheet" type="text/</a:t>
            </a:r>
            <a:r>
              <a:rPr lang="en-US" sz="1800" dirty="0" err="1">
                <a:latin typeface="Consolas" panose="020B0609020204030204" pitchFamily="49" charset="0"/>
              </a:rPr>
              <a:t>css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href</a:t>
            </a:r>
            <a:r>
              <a:rPr lang="en-US" sz="1800" dirty="0">
                <a:latin typeface="Consolas" panose="020B0609020204030204" pitchFamily="49" charset="0"/>
              </a:rPr>
              <a:t>="mystyle.css"&gt;</a:t>
            </a:r>
            <a:endParaRPr lang="en-US" sz="1950" dirty="0">
              <a:latin typeface="Consolas" panose="020B0609020204030204" pitchFamily="49" charset="0"/>
            </a:endParaRPr>
          </a:p>
          <a:p>
            <a:pPr lvl="1"/>
            <a:r>
              <a:rPr lang="en-US" sz="2200" dirty="0"/>
              <a:t>defines the relationship between a document and an external resource</a:t>
            </a:r>
          </a:p>
          <a:p>
            <a:pPr marL="171450" lvl="1" indent="0">
              <a:buNone/>
            </a:pPr>
            <a:endParaRPr lang="en-US" sz="2200" dirty="0"/>
          </a:p>
          <a:p>
            <a:pPr marL="1714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&lt;link </a:t>
            </a:r>
            <a:r>
              <a:rPr lang="en-US" sz="1800" dirty="0" err="1">
                <a:latin typeface="Consolas" panose="020B0609020204030204" pitchFamily="49" charset="0"/>
              </a:rPr>
              <a:t>rel</a:t>
            </a:r>
            <a:r>
              <a:rPr lang="en-US" sz="1800" dirty="0">
                <a:latin typeface="Consolas" panose="020B0609020204030204" pitchFamily="49" charset="0"/>
              </a:rPr>
              <a:t>="icon" type="image/x-icon" </a:t>
            </a:r>
            <a:r>
              <a:rPr lang="en-US" sz="1800" dirty="0" err="1">
                <a:latin typeface="Consolas" panose="020B0609020204030204" pitchFamily="49" charset="0"/>
              </a:rPr>
              <a:t>href</a:t>
            </a:r>
            <a:r>
              <a:rPr lang="en-US" sz="1800" dirty="0">
                <a:latin typeface="Consolas" panose="020B0609020204030204" pitchFamily="49" charset="0"/>
              </a:rPr>
              <a:t>="favicon.ico"&gt;</a:t>
            </a:r>
          </a:p>
          <a:p>
            <a:pPr lvl="1"/>
            <a:r>
              <a:rPr lang="en-US" sz="2200" dirty="0"/>
              <a:t>Icon of the page.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1714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&lt;meta charset="utf-8"&gt;</a:t>
            </a:r>
          </a:p>
          <a:p>
            <a:pPr marL="1714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&lt;title&gt;Ex23Angular5&lt;/title&gt;</a:t>
            </a:r>
          </a:p>
          <a:p>
            <a:pPr marL="171450" lvl="1" indent="0">
              <a:buNone/>
            </a:pPr>
            <a:endParaRPr lang="en-US" sz="2200" dirty="0"/>
          </a:p>
          <a:p>
            <a:pPr>
              <a:buFontTx/>
              <a:buChar char="-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62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Web pages are created using </a:t>
            </a:r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  <a:r>
              <a:rPr lang="en-US" b="1" dirty="0"/>
              <a:t> (HTML)</a:t>
            </a:r>
          </a:p>
          <a:p>
            <a:r>
              <a:rPr lang="en-US" b="1" dirty="0"/>
              <a:t>HTML</a:t>
            </a:r>
            <a:r>
              <a:rPr lang="en-US" dirty="0"/>
              <a:t> has evolved into a language that defines how elements should appear in a Web browser</a:t>
            </a:r>
          </a:p>
          <a:p>
            <a:r>
              <a:rPr lang="en-US" dirty="0"/>
              <a:t>Understanding HTML is critical in learning how to write a web application along with the server programming.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72123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The Content-Type &lt;meta&gt; Element</a:t>
            </a: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4344" indent="-17859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14375" indent="-1428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000125" indent="-1428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285875" indent="-1428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1571625" indent="-1428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857375" indent="-1428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2143125" indent="-1428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2428875" indent="-1428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 </a:t>
            </a:r>
            <a:fld id="{D037CFB8-E3A6-4EB3-8F1B-4294E3ADCE30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Create a content-type </a:t>
            </a:r>
            <a:r>
              <a:rPr lang="en-US" b="1" dirty="0"/>
              <a:t>&lt;meta&gt;</a:t>
            </a:r>
            <a:r>
              <a:rPr lang="en-US" dirty="0"/>
              <a:t> element to specify a content type that the document uses.</a:t>
            </a:r>
          </a:p>
          <a:p>
            <a:pPr lvl="1" eaLnBrk="1" hangingPunct="1"/>
            <a:r>
              <a:rPr lang="en-US" dirty="0"/>
              <a:t>The &lt;meta&gt; element provides information about the information in a Web page</a:t>
            </a:r>
          </a:p>
          <a:p>
            <a:pPr lvl="1" eaLnBrk="1" hangingPunct="1"/>
            <a:r>
              <a:rPr lang="en-US" dirty="0"/>
              <a:t>The &lt;meta&gt; element is nested within the &lt;head&gt; section of the Web page</a:t>
            </a:r>
          </a:p>
          <a:p>
            <a:pPr lvl="1" eaLnBrk="1" hangingPunct="1"/>
            <a:r>
              <a:rPr lang="en-US" dirty="0"/>
              <a:t>The three primary attributes in the &lt;meta&gt; element are: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content</a:t>
            </a:r>
            <a:r>
              <a:rPr lang="en-US" dirty="0"/>
              <a:t>, and </a:t>
            </a:r>
            <a:r>
              <a:rPr lang="en-US" b="1" dirty="0"/>
              <a:t>http-</a:t>
            </a:r>
            <a:r>
              <a:rPr lang="en-US" b="1" dirty="0" err="1"/>
              <a:t>equiv</a:t>
            </a:r>
            <a:endParaRPr lang="en-US" b="1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49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01B99-D798-4147-9E2F-4A1B8926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Examples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&lt;meta http-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equiv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="Content-Type" content="text/html"; charset="utf-8"&gt;</a:t>
            </a:r>
          </a:p>
          <a:p>
            <a:pPr>
              <a:buFontTx/>
              <a:buChar char="-"/>
            </a:pPr>
            <a:r>
              <a:rPr lang="en-US" sz="1600" dirty="0"/>
              <a:t>Change the </a:t>
            </a:r>
            <a:r>
              <a:rPr lang="en-US" sz="1600" b="1" dirty="0"/>
              <a:t>encoding</a:t>
            </a:r>
            <a:r>
              <a:rPr lang="en-US" sz="1600" dirty="0"/>
              <a:t> information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&lt;meta name="keywords" content= "car, truck, motorcycle"&gt;</a:t>
            </a:r>
          </a:p>
          <a:p>
            <a:pPr>
              <a:buFontTx/>
              <a:buChar char="-"/>
            </a:pPr>
            <a:r>
              <a:rPr lang="en-US" sz="1800" dirty="0"/>
              <a:t>keywords for search engines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&lt;meta name="description" content="Free Web tutorials on HTML"&gt;</a:t>
            </a:r>
          </a:p>
          <a:p>
            <a:pPr>
              <a:buFontTx/>
              <a:buChar char="-"/>
            </a:pPr>
            <a:r>
              <a:rPr lang="en-US" sz="1600" dirty="0"/>
              <a:t>a description of your web page</a:t>
            </a:r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&lt;meta name="author" content="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Hege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Refsnes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buFontTx/>
              <a:buChar char="-"/>
            </a:pPr>
            <a:r>
              <a:rPr lang="en-US" sz="1600" dirty="0"/>
              <a:t>the author of a page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&lt;meta http-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equiv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="refresh" content="30"&gt;</a:t>
            </a:r>
          </a:p>
          <a:p>
            <a:pPr>
              <a:buFontTx/>
              <a:buChar char="-"/>
            </a:pPr>
            <a:r>
              <a:rPr lang="en-US" sz="1800" dirty="0"/>
              <a:t>Refresh document every 30 seconds</a:t>
            </a:r>
          </a:p>
        </p:txBody>
      </p:sp>
    </p:spTree>
    <p:extLst>
      <p:ext uri="{BB962C8B-B14F-4D97-AF65-F5344CB8AC3E}">
        <p14:creationId xmlns:p14="http://schemas.microsoft.com/office/powerpoint/2010/main" val="3253353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76500" y="2524125"/>
            <a:ext cx="4286250" cy="714375"/>
          </a:xfrm>
        </p:spPr>
        <p:txBody>
          <a:bodyPr>
            <a:normAutofit/>
          </a:bodyPr>
          <a:lstStyle/>
          <a:p>
            <a:r>
              <a:rPr lang="en-US" b="1" dirty="0"/>
              <a:t>Working with Well-Formed </a:t>
            </a:r>
            <a:br>
              <a:rPr lang="en-US" b="1" dirty="0"/>
            </a:br>
            <a:r>
              <a:rPr lang="en-US" b="1" dirty="0"/>
              <a:t>Web Pages</a:t>
            </a:r>
            <a:endParaRPr lang="ar-SA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38375" y="3381375"/>
            <a:ext cx="4667250" cy="714375"/>
          </a:xfrm>
        </p:spPr>
        <p:txBody>
          <a:bodyPr>
            <a:normAutofit/>
          </a:bodyPr>
          <a:lstStyle/>
          <a:p>
            <a:pPr algn="ctr"/>
            <a:r>
              <a:rPr lang="en-US" sz="3375" dirty="0"/>
              <a:t>XHTML Vs. HTML</a:t>
            </a:r>
            <a:endParaRPr lang="ar-SA" sz="3375" dirty="0"/>
          </a:p>
        </p:txBody>
      </p:sp>
    </p:spTree>
    <p:extLst>
      <p:ext uri="{BB962C8B-B14F-4D97-AF65-F5344CB8AC3E}">
        <p14:creationId xmlns:p14="http://schemas.microsoft.com/office/powerpoint/2010/main" val="2976273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Well-Formed Web Pages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HTML 4.01 is being replaced with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H</a:t>
            </a:r>
            <a:r>
              <a:rPr lang="en-US" dirty="0"/>
              <a:t>ypertext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 (XHTML)</a:t>
            </a:r>
          </a:p>
          <a:p>
            <a:r>
              <a:rPr lang="en-US" dirty="0"/>
              <a:t>HTML 5.0 is the last version. It applies </a:t>
            </a:r>
            <a:r>
              <a:rPr lang="en-US" b="1" dirty="0"/>
              <a:t>XHTML</a:t>
            </a:r>
          </a:p>
          <a:p>
            <a:r>
              <a:rPr lang="en-US" dirty="0"/>
              <a:t>A well-formed document must include:</a:t>
            </a:r>
          </a:p>
          <a:p>
            <a:pPr lvl="1"/>
            <a:r>
              <a:rPr lang="en-US" dirty="0"/>
              <a:t>&lt;!DOCTYPE&gt; declaration </a:t>
            </a:r>
          </a:p>
          <a:p>
            <a:pPr lvl="1"/>
            <a:r>
              <a:rPr lang="en-US" dirty="0"/>
              <a:t>&lt;html&gt;, &lt;head&gt;, and &lt;body&gt; elements</a:t>
            </a:r>
          </a:p>
          <a:p>
            <a:r>
              <a:rPr lang="en-US" dirty="0"/>
              <a:t>A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T</a:t>
            </a:r>
            <a:r>
              <a:rPr lang="en-US" dirty="0"/>
              <a:t>ype </a:t>
            </a:r>
            <a:r>
              <a:rPr lang="en-US" b="1" dirty="0"/>
              <a:t>D</a:t>
            </a:r>
            <a:r>
              <a:rPr lang="en-US" dirty="0"/>
              <a:t>efinition (DTD) defines:</a:t>
            </a:r>
          </a:p>
          <a:p>
            <a:pPr lvl="1"/>
            <a:r>
              <a:rPr lang="en-US" dirty="0"/>
              <a:t>The elements and attributes that can be used in </a:t>
            </a:r>
            <a:br>
              <a:rPr lang="en-US" dirty="0"/>
            </a:br>
            <a:r>
              <a:rPr lang="en-US" dirty="0"/>
              <a:t>a document .</a:t>
            </a:r>
          </a:p>
          <a:p>
            <a:pPr lvl="1"/>
            <a:r>
              <a:rPr lang="en-US" dirty="0"/>
              <a:t>The rules that a document must follow when it includes them.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03558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 Rules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Include a &lt;!DOCTYPE&gt; declaration and the &lt;html&gt;, &lt;head&gt;, and &lt;body&gt; elements.</a:t>
            </a:r>
          </a:p>
          <a:p>
            <a:r>
              <a:rPr lang="en-US" sz="2000" dirty="0"/>
              <a:t>All XHTML documents must use &lt;html&gt; as the root element.</a:t>
            </a:r>
          </a:p>
          <a:p>
            <a:r>
              <a:rPr lang="en-US" sz="2000" dirty="0"/>
              <a:t>XHTML is case sensitive.</a:t>
            </a:r>
          </a:p>
          <a:p>
            <a:r>
              <a:rPr lang="en-US" sz="2000" dirty="0"/>
              <a:t>All XHTML elements must have a closing tag.</a:t>
            </a:r>
          </a:p>
          <a:p>
            <a:r>
              <a:rPr lang="en-US" sz="2000" dirty="0"/>
              <a:t>Attribute values must appear within quotation marks.</a:t>
            </a:r>
          </a:p>
          <a:p>
            <a:r>
              <a:rPr lang="en-US" sz="2000" dirty="0"/>
              <a:t>Empty elements must be closed.</a:t>
            </a:r>
          </a:p>
          <a:p>
            <a:r>
              <a:rPr lang="en-US" sz="2000" dirty="0"/>
              <a:t>XHTML elements must be properly nested.</a:t>
            </a:r>
          </a:p>
          <a:p>
            <a:r>
              <a:rPr lang="en-US" sz="2000" b="1" dirty="0"/>
              <a:t>Nesting</a:t>
            </a:r>
            <a:r>
              <a:rPr lang="en-US" sz="2000" dirty="0"/>
              <a:t> refers to how elements are placed inside other elements.</a:t>
            </a:r>
          </a:p>
        </p:txBody>
      </p:sp>
    </p:spTree>
    <p:extLst>
      <p:ext uri="{BB962C8B-B14F-4D97-AF65-F5344CB8AC3E}">
        <p14:creationId xmlns:p14="http://schemas.microsoft.com/office/powerpoint/2010/main" val="2544130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76500" y="2524125"/>
            <a:ext cx="4286250" cy="714375"/>
          </a:xfrm>
        </p:spPr>
        <p:txBody>
          <a:bodyPr>
            <a:normAutofit/>
          </a:bodyPr>
          <a:lstStyle/>
          <a:p>
            <a:r>
              <a:rPr lang="en-US" sz="3600" b="1" dirty="0"/>
              <a:t>HTLM Template</a:t>
            </a:r>
            <a:endParaRPr lang="ar-SA" sz="3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38375" y="3381375"/>
            <a:ext cx="4667250" cy="714375"/>
          </a:xfrm>
        </p:spPr>
        <p:txBody>
          <a:bodyPr>
            <a:normAutofit/>
          </a:bodyPr>
          <a:lstStyle/>
          <a:p>
            <a:pPr algn="ctr"/>
            <a:r>
              <a:rPr lang="en-US" sz="3375"/>
              <a:t>Handlebar</a:t>
            </a:r>
            <a:endParaRPr lang="ar-SA" sz="3375" dirty="0"/>
          </a:p>
        </p:txBody>
      </p:sp>
    </p:spTree>
    <p:extLst>
      <p:ext uri="{BB962C8B-B14F-4D97-AF65-F5344CB8AC3E}">
        <p14:creationId xmlns:p14="http://schemas.microsoft.com/office/powerpoint/2010/main" val="20363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It’s a description language (not a programming language).</a:t>
            </a:r>
          </a:p>
          <a:p>
            <a:pPr>
              <a:defRPr/>
            </a:pPr>
            <a:r>
              <a:rPr lang="en-US" dirty="0"/>
              <a:t>Telling the browser what to show on the screen (not what to do). </a:t>
            </a:r>
          </a:p>
          <a:p>
            <a:pPr>
              <a:defRPr/>
            </a:pP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document</a:t>
            </a:r>
            <a:r>
              <a:rPr lang="en-US" dirty="0"/>
              <a:t> is a text that consists of content instructions called </a:t>
            </a:r>
            <a:r>
              <a:rPr lang="en-US" b="1" dirty="0"/>
              <a:t>tags.</a:t>
            </a:r>
          </a:p>
          <a:p>
            <a:pPr>
              <a:defRPr/>
            </a:pPr>
            <a:r>
              <a:rPr lang="en-US" dirty="0"/>
              <a:t>HTML tags shows menus, Tables, Images, Lists, Input boxes…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5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B6B1E8-F44F-4EB6-A4F2-3A839011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Tag?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Tags are enclosed in brackets </a:t>
            </a:r>
            <a:r>
              <a:rPr lang="en-US" b="1" dirty="0"/>
              <a:t>(&lt; &gt;)</a:t>
            </a:r>
            <a:r>
              <a:rPr lang="en-US" dirty="0"/>
              <a:t> and consist of an </a:t>
            </a:r>
            <a:r>
              <a:rPr lang="en-US" b="1" i="1" dirty="0"/>
              <a:t>opening tag </a:t>
            </a:r>
            <a:r>
              <a:rPr lang="en-US" dirty="0"/>
              <a:t>and a </a:t>
            </a:r>
            <a:r>
              <a:rPr lang="en-US" b="1" i="1" dirty="0"/>
              <a:t>closing tag</a:t>
            </a:r>
          </a:p>
          <a:p>
            <a:r>
              <a:rPr lang="en-US" b="1" dirty="0"/>
              <a:t>Tag :</a:t>
            </a:r>
          </a:p>
          <a:p>
            <a:pPr lvl="1"/>
            <a:r>
              <a:rPr lang="en-US" dirty="0"/>
              <a:t>Tag name surrounded by angle brackets.</a:t>
            </a:r>
          </a:p>
          <a:p>
            <a:pPr lvl="1"/>
            <a:r>
              <a:rPr lang="en-US" dirty="0"/>
              <a:t>Example: &lt;Title&gt;</a:t>
            </a:r>
          </a:p>
          <a:p>
            <a:r>
              <a:rPr lang="en-US" b="1" dirty="0"/>
              <a:t>Element:</a:t>
            </a:r>
          </a:p>
          <a:p>
            <a:pPr lvl="1"/>
            <a:r>
              <a:rPr lang="en-US" dirty="0"/>
              <a:t>Consists of Opening Tag, Closing Tag, and Content in between.</a:t>
            </a:r>
          </a:p>
          <a:p>
            <a:pPr lvl="2"/>
            <a:r>
              <a:rPr lang="en-US" dirty="0"/>
              <a:t>Example &lt;Title&gt; My Page&lt;/Title&gt;</a:t>
            </a:r>
          </a:p>
          <a:p>
            <a:pPr lvl="1"/>
            <a:r>
              <a:rPr lang="en-US" dirty="0"/>
              <a:t>Some Element has only Start Tag. Ex.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b="1" dirty="0"/>
              <a:t>Attribute:</a:t>
            </a:r>
          </a:p>
          <a:p>
            <a:pPr lvl="1"/>
            <a:r>
              <a:rPr lang="en-US" dirty="0"/>
              <a:t>Consists of Attribute Name and value separated by "="</a:t>
            </a:r>
          </a:p>
          <a:p>
            <a:pPr lvl="2"/>
            <a:r>
              <a:rPr lang="en-US" dirty="0"/>
              <a:t>Example: &lt;html </a:t>
            </a:r>
            <a:r>
              <a:rPr lang="en-US" dirty="0" err="1"/>
              <a:t>lang</a:t>
            </a:r>
            <a:r>
              <a:rPr lang="en-US" dirty="0"/>
              <a:t>="an"&gt;</a:t>
            </a:r>
          </a:p>
        </p:txBody>
      </p:sp>
    </p:spTree>
    <p:extLst>
      <p:ext uri="{BB962C8B-B14F-4D97-AF65-F5344CB8AC3E}">
        <p14:creationId xmlns:p14="http://schemas.microsoft.com/office/powerpoint/2010/main" val="2521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 series of tags that are integrated into a text document.</a:t>
            </a:r>
          </a:p>
          <a:p>
            <a:r>
              <a:rPr lang="en-US" sz="1800" b="1" dirty="0"/>
              <a:t>Tags:</a:t>
            </a:r>
          </a:p>
          <a:p>
            <a:pPr lvl="1"/>
            <a:r>
              <a:rPr lang="en-US" sz="1800" dirty="0"/>
              <a:t>Surrounded with angle brackets like this &lt;B&gt; or &lt;I&gt;. </a:t>
            </a:r>
          </a:p>
          <a:p>
            <a:pPr lvl="1"/>
            <a:r>
              <a:rPr lang="en-US" sz="1800" dirty="0"/>
              <a:t>Tags are case insensitive. </a:t>
            </a:r>
          </a:p>
          <a:p>
            <a:pPr lvl="2"/>
            <a:r>
              <a:rPr lang="en-US" sz="1800" dirty="0"/>
              <a:t>Example: </a:t>
            </a:r>
            <a:r>
              <a:rPr lang="en-US" sz="1800" dirty="0">
                <a:latin typeface="Consolas" panose="020B0609020204030204" pitchFamily="49" charset="0"/>
              </a:rPr>
              <a:t>&lt;b&gt;Hello&lt;/b&gt; same as &lt;b&gt;Hello&lt;/B&gt;</a:t>
            </a:r>
            <a:endParaRPr lang="en-US" sz="1800" dirty="0"/>
          </a:p>
          <a:p>
            <a:pPr lvl="1"/>
            <a:r>
              <a:rPr lang="en-US" sz="1800" dirty="0"/>
              <a:t>Most tags come in pairs (Opening and Closing tag).</a:t>
            </a:r>
          </a:p>
          <a:p>
            <a:pPr lvl="2"/>
            <a:r>
              <a:rPr lang="en-US" sz="1800" dirty="0"/>
              <a:t>Example: </a:t>
            </a:r>
            <a:r>
              <a:rPr lang="en-US" sz="1600" dirty="0">
                <a:latin typeface="Consolas" panose="020B0609020204030204" pitchFamily="49" charset="0"/>
              </a:rPr>
              <a:t>&lt;B&gt; Hello every body &lt;/B&gt;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/>
              <a:t>Some tags are single such as </a:t>
            </a:r>
          </a:p>
          <a:p>
            <a:pPr lvl="1"/>
            <a:r>
              <a:rPr lang="en-US" dirty="0"/>
              <a:t>Example: 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br</a:t>
            </a:r>
            <a:r>
              <a:rPr lang="en-US" sz="1800" dirty="0">
                <a:latin typeface="Consolas" panose="020B0609020204030204" pitchFamily="49" charset="0"/>
              </a:rPr>
              <a:t> /&gt; and &lt;</a:t>
            </a:r>
            <a:r>
              <a:rPr lang="en-US" sz="1800" dirty="0" err="1">
                <a:latin typeface="Consolas" panose="020B0609020204030204" pitchFamily="49" charset="0"/>
              </a:rPr>
              <a:t>img</a:t>
            </a:r>
            <a:r>
              <a:rPr lang="en-US" sz="1800" dirty="0">
                <a:latin typeface="Consolas" panose="020B0609020204030204" pitchFamily="49" charset="0"/>
              </a:rPr>
              <a:t> /&gt;</a:t>
            </a:r>
          </a:p>
          <a:p>
            <a:pPr lvl="1"/>
            <a:r>
              <a:rPr lang="en-US" sz="1800" dirty="0"/>
              <a:t>can embedded, for instance, to do this: 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Wrong order</a:t>
            </a:r>
            <a:r>
              <a:rPr lang="en-US" sz="1600" dirty="0">
                <a:latin typeface="Consolas" panose="020B0609020204030204" pitchFamily="49" charset="0"/>
              </a:rPr>
              <a:t> &lt;HEAD&gt;&lt;TITLE&gt; Your text &lt;/HEAD&gt;&lt;/TITLE&gt;</a:t>
            </a:r>
          </a:p>
          <a:p>
            <a:pPr lvl="2"/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Correct order</a:t>
            </a:r>
            <a:r>
              <a:rPr lang="en-US" sz="1600" dirty="0">
                <a:latin typeface="Consolas" panose="020B0609020204030204" pitchFamily="49" charset="0"/>
              </a:rPr>
              <a:t> &lt;HEAD&gt;&lt;TITLE&gt; Your text &lt;/TITLE&gt;&lt;/HEAD&gt;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4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16000"/>
            <a:ext cx="8686800" cy="4191000"/>
          </a:xfrm>
        </p:spPr>
        <p:txBody>
          <a:bodyPr>
            <a:normAutofit/>
          </a:bodyPr>
          <a:lstStyle/>
          <a:p>
            <a:r>
              <a:rPr lang="en-US" dirty="0"/>
              <a:t>Many tags have attributes.</a:t>
            </a:r>
          </a:p>
          <a:p>
            <a:pPr lvl="1"/>
            <a:r>
              <a:rPr lang="en-US" dirty="0"/>
              <a:t>For example, </a:t>
            </a:r>
            <a:r>
              <a:rPr lang="en-US" sz="1375" dirty="0"/>
              <a:t>&lt;P ALIGN=CENTER&gt; </a:t>
            </a:r>
            <a:r>
              <a:rPr lang="en-US" dirty="0"/>
              <a:t>centers the paragraph following it. </a:t>
            </a:r>
          </a:p>
          <a:p>
            <a:endParaRPr lang="en-US" dirty="0"/>
          </a:p>
          <a:p>
            <a:r>
              <a:rPr lang="en-US" dirty="0"/>
              <a:t>Some browsers don't support the some tags and some attributes. </a:t>
            </a:r>
          </a:p>
        </p:txBody>
      </p:sp>
    </p:spTree>
    <p:extLst>
      <p:ext uri="{BB962C8B-B14F-4D97-AF65-F5344CB8AC3E}">
        <p14:creationId xmlns:p14="http://schemas.microsoft.com/office/powerpoint/2010/main" val="253478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code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dirty="0">
              <a:latin typeface="Times New Roman" charset="0"/>
              <a:ea typeface="바탕체" pitchFamily="17" charset="-127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&lt;HTML&gt;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&lt;HEAD&gt;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Courier New" pitchFamily="49" charset="0"/>
                <a:ea typeface="바탕체" pitchFamily="17" charset="-127"/>
                <a:cs typeface="Courier New" pitchFamily="49" charset="0"/>
              </a:rPr>
              <a:t>	&lt;TITLE&gt;Hello&lt;/TITLE&gt;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&lt;/HEAD&gt;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&lt;BODY&gt;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Courier New" pitchFamily="49" charset="0"/>
                <a:ea typeface="바탕체" pitchFamily="17" charset="-127"/>
                <a:cs typeface="Courier New" pitchFamily="49" charset="0"/>
              </a:rPr>
              <a:t>	Hello World!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&lt;/BODY&gt;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Courier New" pitchFamily="49" charset="0"/>
                <a:ea typeface="바탕체" pitchFamily="17" charset="-127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8207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 own HTML doc.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1469" indent="-321469">
              <a:buFont typeface="+mj-lt"/>
              <a:buAutoNum type="arabicPeriod"/>
            </a:pPr>
            <a:r>
              <a:rPr lang="en-US" dirty="0"/>
              <a:t>Use an text editor such as Notepad to write the document. </a:t>
            </a:r>
          </a:p>
          <a:p>
            <a:pPr marL="321469" indent="-321469">
              <a:buFont typeface="+mj-lt"/>
              <a:buAutoNum type="arabicPeriod"/>
            </a:pPr>
            <a:r>
              <a:rPr lang="en-US" dirty="0"/>
              <a:t>Save the file as filename</a:t>
            </a:r>
            <a:r>
              <a:rPr lang="en-US" b="1" dirty="0"/>
              <a:t>.html</a:t>
            </a:r>
            <a:r>
              <a:rPr lang="en-US" dirty="0"/>
              <a:t> on your PC. This is called the Source document. </a:t>
            </a:r>
          </a:p>
          <a:p>
            <a:pPr marL="321469" indent="-321469">
              <a:buFont typeface="+mj-lt"/>
              <a:buAutoNum type="arabicPeriod"/>
            </a:pPr>
            <a:r>
              <a:rPr lang="en-US" dirty="0"/>
              <a:t>Open the file by: IE, Firefox, </a:t>
            </a:r>
            <a:r>
              <a:rPr lang="en-US" dirty="0" err="1"/>
              <a:t>Chorome</a:t>
            </a:r>
            <a:r>
              <a:rPr lang="en-US" dirty="0"/>
              <a:t>…etc. </a:t>
            </a:r>
          </a:p>
          <a:p>
            <a:pPr marL="321469" indent="-321469">
              <a:buFont typeface="+mj-lt"/>
              <a:buAutoNum type="arabicPeriod"/>
            </a:pPr>
            <a:r>
              <a:rPr lang="en-US" dirty="0"/>
              <a:t>Your HTML page should now appear just like any other Web page in the browser. </a:t>
            </a:r>
          </a:p>
          <a:p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File naming is Case Sensitive. That means "index.html" is not equal to "INdex.html".</a:t>
            </a:r>
          </a:p>
          <a:p>
            <a:pPr lvl="1"/>
            <a:r>
              <a:rPr lang="en-US" b="1" dirty="0"/>
              <a:t>Recommendation:</a:t>
            </a:r>
            <a:r>
              <a:rPr lang="en-US" dirty="0"/>
              <a:t> use small case for all letters in all files.</a:t>
            </a:r>
          </a:p>
          <a:p>
            <a:pPr lvl="1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03179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984</TotalTime>
  <Words>2049</Words>
  <Application>Microsoft Office PowerPoint</Application>
  <PresentationFormat>On-screen Show (16:10)</PresentationFormat>
  <Paragraphs>308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Bookman Old Style</vt:lpstr>
      <vt:lpstr>Cambria</vt:lpstr>
      <vt:lpstr>Consolas</vt:lpstr>
      <vt:lpstr>Courier New</vt:lpstr>
      <vt:lpstr>Gill Sans MT</vt:lpstr>
      <vt:lpstr>Times New Roman</vt:lpstr>
      <vt:lpstr>Wingdings</vt:lpstr>
      <vt:lpstr>Wingdings 3</vt:lpstr>
      <vt:lpstr>Origin</vt:lpstr>
      <vt:lpstr>HTML</vt:lpstr>
      <vt:lpstr>Some terms</vt:lpstr>
      <vt:lpstr>HTML</vt:lpstr>
      <vt:lpstr>HTML</vt:lpstr>
      <vt:lpstr>What is Tag?</vt:lpstr>
      <vt:lpstr>HTML</vt:lpstr>
      <vt:lpstr>Cont’d</vt:lpstr>
      <vt:lpstr>Try this code</vt:lpstr>
      <vt:lpstr>How to make your own HTML doc.</vt:lpstr>
      <vt:lpstr>Save and Update your HTML file</vt:lpstr>
      <vt:lpstr>HTML 5.0</vt:lpstr>
      <vt:lpstr>Useful websites</vt:lpstr>
      <vt:lpstr>&lt;head&gt; tag</vt:lpstr>
      <vt:lpstr>Text Formatting Tags</vt:lpstr>
      <vt:lpstr>Add images &lt;img&gt;</vt:lpstr>
      <vt:lpstr>&lt;figure&gt;</vt:lpstr>
      <vt:lpstr>Add hyper links. &lt;a&gt;</vt:lpstr>
      <vt:lpstr>How to specify Relative pathnames</vt:lpstr>
      <vt:lpstr>Audio Tag</vt:lpstr>
      <vt:lpstr>Video Element</vt:lpstr>
      <vt:lpstr>Tags of Table</vt:lpstr>
      <vt:lpstr>Tags of DIV and SPAN</vt:lpstr>
      <vt:lpstr>Tags of Marquee</vt:lpstr>
      <vt:lpstr>Tags of Form</vt:lpstr>
      <vt:lpstr>Form  - Input</vt:lpstr>
      <vt:lpstr>Fieldset</vt:lpstr>
      <vt:lpstr>Radio and Label</vt:lpstr>
      <vt:lpstr>Select, OptGroup, and ,Option</vt:lpstr>
      <vt:lpstr>Head Tags</vt:lpstr>
      <vt:lpstr>The Content-Type &lt;meta&gt; Element</vt:lpstr>
      <vt:lpstr>Meta Examples</vt:lpstr>
      <vt:lpstr>Working with Well-Formed  Web Pages</vt:lpstr>
      <vt:lpstr>Working with Well-Formed Web Pages</vt:lpstr>
      <vt:lpstr>DTD Rules</vt:lpstr>
      <vt:lpstr>HTLM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Sami Al Fattani</cp:lastModifiedBy>
  <cp:revision>151</cp:revision>
  <dcterms:created xsi:type="dcterms:W3CDTF">2006-08-16T00:00:00Z</dcterms:created>
  <dcterms:modified xsi:type="dcterms:W3CDTF">2019-09-24T11:55:54Z</dcterms:modified>
</cp:coreProperties>
</file>