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%20John%20Abraham\Downloads\Account%20Sales%20Data%20for%20Analysis%20for%20Task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%20John%20Abraham\Downloads\Account%20Sales%20Data%20for%20Analysis%20for%20Task%2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/>
              <a:t> 5 YR CAGR for 5 Worst Performing Accounts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305110447549314E-2"/>
          <c:y val="0.18745691672261894"/>
          <c:w val="0.91438303331054682"/>
          <c:h val="0.554005167958656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Sheet1!$A$6:$A$11</c:f>
              <c:strCache>
                <c:ptCount val="5"/>
                <c:pt idx="0">
                  <c:v>MB 8</c:v>
                </c:pt>
                <c:pt idx="1">
                  <c:v>OR 11</c:v>
                </c:pt>
                <c:pt idx="2">
                  <c:v>SB 15</c:v>
                </c:pt>
                <c:pt idx="3">
                  <c:v>SB 7</c:v>
                </c:pt>
                <c:pt idx="4">
                  <c:v>WD 1</c:v>
                </c:pt>
              </c:strCache>
            </c:strRef>
          </c:cat>
          <c:val>
            <c:numRef>
              <c:f>Sheet1!$B$6:$B$11</c:f>
              <c:numCache>
                <c:formatCode>0%</c:formatCode>
                <c:ptCount val="5"/>
                <c:pt idx="0">
                  <c:v>-0.53938981874158332</c:v>
                </c:pt>
                <c:pt idx="1">
                  <c:v>-0.41679289513417705</c:v>
                </c:pt>
                <c:pt idx="2">
                  <c:v>-0.55073921414194782</c:v>
                </c:pt>
                <c:pt idx="3">
                  <c:v>-0.61139202601329412</c:v>
                </c:pt>
                <c:pt idx="4">
                  <c:v>-0.72898466539472961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95-468B-A987-88317DB47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84403567"/>
        <c:axId val="2084404399"/>
      </c:barChart>
      <c:catAx>
        <c:axId val="2084403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404399"/>
        <c:crosses val="autoZero"/>
        <c:auto val="1"/>
        <c:lblAlgn val="ctr"/>
        <c:lblOffset val="100"/>
        <c:noMultiLvlLbl val="0"/>
      </c:catAx>
      <c:valAx>
        <c:axId val="2084404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40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4.xlsx]Sheet1!PivotTable3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Unit</a:t>
            </a:r>
            <a:r>
              <a:rPr lang="en-IN" baseline="0"/>
              <a:t> Sales by Account Type and Year</a:t>
            </a:r>
            <a:endParaRPr lang="en-IN"/>
          </a:p>
        </c:rich>
      </c:tx>
      <c:layout>
        <c:manualLayout>
          <c:xMode val="edge"/>
          <c:yMode val="edge"/>
          <c:x val="0.182999300486072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008514821934887"/>
          <c:y val="0.13607634734704099"/>
          <c:w val="0.78645603674540687"/>
          <c:h val="0.62931576261300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Sheet1!$G$15</c:f>
              <c:strCache>
                <c:ptCount val="1"/>
                <c:pt idx="0">
                  <c:v>Sum of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Sheet1!$F$16:$F$20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Sheet1!$G$16:$G$20</c:f>
              <c:numCache>
                <c:formatCode>General</c:formatCode>
                <c:ptCount val="4"/>
                <c:pt idx="0">
                  <c:v>46025</c:v>
                </c:pt>
                <c:pt idx="1">
                  <c:v>47259</c:v>
                </c:pt>
                <c:pt idx="2">
                  <c:v>51804</c:v>
                </c:pt>
                <c:pt idx="3">
                  <c:v>44888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42-4D84-9C3A-3C10970575E1}"/>
            </c:ext>
          </c:extLst>
        </c:ser>
        <c:ser>
          <c:idx val="1"/>
          <c:order val="1"/>
          <c:tx>
            <c:strRef>
              <c:f>Sheet1!$H$15</c:f>
              <c:strCache>
                <c:ptCount val="1"/>
                <c:pt idx="0">
                  <c:v>Sum of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Sheet1!$F$16:$F$20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Sheet1!$H$16:$H$20</c:f>
              <c:numCache>
                <c:formatCode>General</c:formatCode>
                <c:ptCount val="4"/>
                <c:pt idx="0">
                  <c:v>65032</c:v>
                </c:pt>
                <c:pt idx="1">
                  <c:v>67275</c:v>
                </c:pt>
                <c:pt idx="2">
                  <c:v>60121</c:v>
                </c:pt>
                <c:pt idx="3">
                  <c:v>50567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42-4D84-9C3A-3C10970575E1}"/>
            </c:ext>
          </c:extLst>
        </c:ser>
        <c:ser>
          <c:idx val="2"/>
          <c:order val="2"/>
          <c:tx>
            <c:strRef>
              <c:f>Sheet1!$I$15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Sheet1!$F$16:$F$20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Sheet1!$I$16:$I$20</c:f>
              <c:numCache>
                <c:formatCode>General</c:formatCode>
                <c:ptCount val="4"/>
                <c:pt idx="0">
                  <c:v>77731</c:v>
                </c:pt>
                <c:pt idx="1">
                  <c:v>79646</c:v>
                </c:pt>
                <c:pt idx="2">
                  <c:v>60760</c:v>
                </c:pt>
                <c:pt idx="3">
                  <c:v>70312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42-4D84-9C3A-3C10970575E1}"/>
            </c:ext>
          </c:extLst>
        </c:ser>
        <c:ser>
          <c:idx val="3"/>
          <c:order val="3"/>
          <c:tx>
            <c:strRef>
              <c:f>Sheet1!$J$15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Sheet1!$F$16:$F$20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Sheet1!$J$16:$J$20</c:f>
              <c:numCache>
                <c:formatCode>General</c:formatCode>
                <c:ptCount val="4"/>
                <c:pt idx="0">
                  <c:v>89595</c:v>
                </c:pt>
                <c:pt idx="1">
                  <c:v>102065</c:v>
                </c:pt>
                <c:pt idx="2">
                  <c:v>75991</c:v>
                </c:pt>
                <c:pt idx="3">
                  <c:v>82583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42-4D84-9C3A-3C10970575E1}"/>
            </c:ext>
          </c:extLst>
        </c:ser>
        <c:ser>
          <c:idx val="4"/>
          <c:order val="4"/>
          <c:tx>
            <c:strRef>
              <c:f>Sheet1!$K$15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Sheet1!$F$16:$F$20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Sheet1!$K$16:$K$20</c:f>
              <c:numCache>
                <c:formatCode>General</c:formatCode>
                <c:ptCount val="4"/>
                <c:pt idx="0">
                  <c:v>102185</c:v>
                </c:pt>
                <c:pt idx="1">
                  <c:v>112270</c:v>
                </c:pt>
                <c:pt idx="2">
                  <c:v>94147</c:v>
                </c:pt>
                <c:pt idx="3">
                  <c:v>100592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42-4D84-9C3A-3C1097057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089711"/>
        <c:axId val="171098447"/>
      </c:barChart>
      <c:catAx>
        <c:axId val="17108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98447"/>
        <c:crosses val="autoZero"/>
        <c:auto val="1"/>
        <c:lblAlgn val="ctr"/>
        <c:lblOffset val="100"/>
        <c:noMultiLvlLbl val="0"/>
      </c:catAx>
      <c:valAx>
        <c:axId val="171098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8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881236564889E-2"/>
          <c:y val="0.90924603602631859"/>
          <c:w val="0.9"/>
          <c:h val="7.7055333836695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199" y="220843"/>
            <a:ext cx="803365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Data-Driven Storytelling Presentation: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GB" sz="2400" dirty="0"/>
              <a:t>Shifting our sales mix toward more online retailer accounts will drive greater sales growth.</a:t>
            </a:r>
            <a:endParaRPr sz="2400" b="1" u="sng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D4C3B2-5115-41F1-9490-95464982A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86" y="1925785"/>
            <a:ext cx="6232434" cy="3505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 flipH="1" flipV="1">
            <a:off x="-2521132" y="4097727"/>
            <a:ext cx="63947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100"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57200" y="209774"/>
            <a:ext cx="8229600" cy="358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Shifting Our Sales Mix Will Drive Greater Sales Growth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GB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400" dirty="0"/>
              <a:t>• While our overall sales performance has been good, it could be much better.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400" dirty="0"/>
              <a:t>• Closing some very poorly performing accounts would free up sales and marketing resources that would be more profitably invested elsewhere.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400" dirty="0"/>
              <a:t>• Over the last five years, our strongest sales growth has shifted to the online retailer account type.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400" dirty="0"/>
              <a:t>• Investing the freed-up sales and marketing resources into our online retailer accounts would drive the most sales growth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GB" sz="16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Overall, our unit sales growth has been good, with a 5-year CAGR of 21%.</a:t>
            </a:r>
            <a:endParaRPr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D97ED6-2046-45C2-8897-51252498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85" y="3622867"/>
            <a:ext cx="4958430" cy="2973665"/>
          </a:xfrm>
          <a:prstGeom prst="rect">
            <a:avLst/>
          </a:prstGeom>
        </p:spPr>
      </p:pic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156754"/>
            <a:ext cx="8229600" cy="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However, we have some very poorly performing accounts that should be closed, which would free up resources to drive sales growth elsewhere.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BBB43-7E6E-403F-B0F6-5BF5D3FD44F1}"/>
              </a:ext>
            </a:extLst>
          </p:cNvPr>
          <p:cNvSpPr txBox="1"/>
          <p:nvPr/>
        </p:nvSpPr>
        <p:spPr>
          <a:xfrm>
            <a:off x="279218" y="3428999"/>
            <a:ext cx="8407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Shifting our sales resources and our sales mix toward more online retailer accounts would drive greater sales growth.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C1FEC1-23C8-4D8A-A3B2-5040AD9ADF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612323"/>
              </p:ext>
            </p:extLst>
          </p:nvPr>
        </p:nvGraphicFramePr>
        <p:xfrm>
          <a:off x="1503588" y="1089657"/>
          <a:ext cx="5958842" cy="2205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6F03D7D-89C5-400E-8127-1E5B4BCAD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363121"/>
              </p:ext>
            </p:extLst>
          </p:nvPr>
        </p:nvGraphicFramePr>
        <p:xfrm>
          <a:off x="1982481" y="3952218"/>
          <a:ext cx="5254342" cy="2749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354873" y="1334723"/>
            <a:ext cx="7861663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dirty="0"/>
              <a:t>• While our overall sales performance has been good, it could be much better. </a:t>
            </a: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dirty="0"/>
              <a:t>• Closing some very poorly performing accounts would free up sales and marketing resources that would be more profitably invested elsewhere. </a:t>
            </a: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dirty="0"/>
              <a:t>• Over the last five years, our strongest sales growth has shifted to the online retailer account type. </a:t>
            </a: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dirty="0"/>
              <a:t>• Investing the freed-up sales and marketing resources into our online retailer accounts would drive the most sales growth. </a:t>
            </a: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dirty="0"/>
              <a:t>• </a:t>
            </a:r>
            <a:r>
              <a:rPr lang="en-GB" sz="1600" b="1" dirty="0"/>
              <a:t>We recommend closing these underperforming accounts immediately and launching an effort to identify the highest potential online retailer accounts for increased sales and marketing investment.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289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However, we have some very poorly performing accounts that should be closed, which would free up resources to drive sales growth elsewhere.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Abraham George</cp:lastModifiedBy>
  <cp:revision>12</cp:revision>
  <dcterms:created xsi:type="dcterms:W3CDTF">2020-03-26T22:50:15Z</dcterms:created>
  <dcterms:modified xsi:type="dcterms:W3CDTF">2024-05-04T10:39:18Z</dcterms:modified>
</cp:coreProperties>
</file>