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33"/>
    <p:restoredTop sz="94677"/>
  </p:normalViewPr>
  <p:slideViewPr>
    <p:cSldViewPr snapToGrid="0">
      <p:cViewPr varScale="1">
        <p:scale>
          <a:sx n="101" d="100"/>
          <a:sy n="101" d="100"/>
        </p:scale>
        <p:origin x="1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52DE4-667E-AA42-B916-21431D9E56D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701C9-8ED8-7A45-89C8-AEEACDA96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73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01C9-8ED8-7A45-89C8-AEEACDA965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6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6E18D8-FF79-E541-8801-C5474A65D4F2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43E780-F711-714F-AC3A-1B927F745AE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06116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18D8-FF79-E541-8801-C5474A65D4F2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E780-F711-714F-AC3A-1B927F745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18D8-FF79-E541-8801-C5474A65D4F2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E780-F711-714F-AC3A-1B927F745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18D8-FF79-E541-8801-C5474A65D4F2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E780-F711-714F-AC3A-1B927F745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0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6E18D8-FF79-E541-8801-C5474A65D4F2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3E780-F711-714F-AC3A-1B927F745A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02111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18D8-FF79-E541-8801-C5474A65D4F2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E780-F711-714F-AC3A-1B927F745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7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18D8-FF79-E541-8801-C5474A65D4F2}" type="datetimeFigureOut">
              <a:rPr lang="en-US" smtClean="0"/>
              <a:t>5/21/25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E780-F711-714F-AC3A-1B927F745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0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18D8-FF79-E541-8801-C5474A65D4F2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E780-F711-714F-AC3A-1B927F745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0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18D8-FF79-E541-8801-C5474A65D4F2}" type="datetimeFigureOut">
              <a:rPr lang="en-US" smtClean="0"/>
              <a:t>5/21/25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E780-F711-714F-AC3A-1B927F745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9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6E18D8-FF79-E541-8801-C5474A65D4F2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3E780-F711-714F-AC3A-1B927F745A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070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6E18D8-FF79-E541-8801-C5474A65D4F2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3E780-F711-714F-AC3A-1B927F745A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409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36E18D8-FF79-E541-8801-C5474A65D4F2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843E780-F711-714F-AC3A-1B927F745A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465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3B9F-8411-FFF8-7EB7-BE044ED20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000" dirty="0"/>
              <a:t>ANOVA Analysis of Length of Music Before &amp; After Spotify’s Release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C3B99-5318-1B1F-3B43-28E1B4429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D214 – Data Analytics Capstone</a:t>
            </a:r>
          </a:p>
        </p:txBody>
      </p:sp>
    </p:spTree>
    <p:extLst>
      <p:ext uri="{BB962C8B-B14F-4D97-AF65-F5344CB8AC3E}">
        <p14:creationId xmlns:p14="http://schemas.microsoft.com/office/powerpoint/2010/main" val="106332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C56C-6733-D1D3-BE57-7063F602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5500"/>
          </a:xfrm>
        </p:spPr>
        <p:txBody>
          <a:bodyPr/>
          <a:lstStyle/>
          <a:p>
            <a:r>
              <a:rPr lang="en-US" dirty="0"/>
              <a:t>Introduction: RJ Calabio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ADAC3-0A07-5A0C-2C3C-13A87449A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1300"/>
            <a:ext cx="9601200" cy="4356100"/>
          </a:xfrm>
        </p:spPr>
        <p:txBody>
          <a:bodyPr>
            <a:normAutofit/>
          </a:bodyPr>
          <a:lstStyle/>
          <a:p>
            <a:r>
              <a:rPr lang="en-US" sz="3200" dirty="0"/>
              <a:t>BI Analyst / Developer for Fortune 500 Company</a:t>
            </a:r>
          </a:p>
          <a:p>
            <a:r>
              <a:rPr lang="en-US" sz="3200" dirty="0"/>
              <a:t>Current WGU Masters of Data Analytics Graduate Student</a:t>
            </a:r>
          </a:p>
          <a:p>
            <a:r>
              <a:rPr lang="en-US" sz="3200" dirty="0"/>
              <a:t>Alumni of University of California, Irvine. BA in Economics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1026" name="Picture 2" descr="Profile Image">
            <a:extLst>
              <a:ext uri="{FF2B5EF4-FFF2-40B4-BE49-F238E27FC236}">
                <a16:creationId xmlns:a16="http://schemas.microsoft.com/office/drawing/2014/main" id="{F28D2CBD-3C87-E5D1-BB4F-F39CD243E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289" y="3429000"/>
            <a:ext cx="2570162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stern Governors University - Wikipedia">
            <a:extLst>
              <a:ext uri="{FF2B5EF4-FFF2-40B4-BE49-F238E27FC236}">
                <a16:creationId xmlns:a16="http://schemas.microsoft.com/office/drawing/2014/main" id="{9864E433-CD45-50B2-D8AA-53D9FAE46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037" y="4345779"/>
            <a:ext cx="2306640" cy="230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University of California, Irvine - Wikipedia">
            <a:extLst>
              <a:ext uri="{FF2B5EF4-FFF2-40B4-BE49-F238E27FC236}">
                <a16:creationId xmlns:a16="http://schemas.microsoft.com/office/drawing/2014/main" id="{A14161D7-A52D-DA3F-38DB-5FD0F84C38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University of California, Irvine - Wikipedia">
            <a:extLst>
              <a:ext uri="{FF2B5EF4-FFF2-40B4-BE49-F238E27FC236}">
                <a16:creationId xmlns:a16="http://schemas.microsoft.com/office/drawing/2014/main" id="{EAC9AFA2-7D4A-86D6-BFB8-AFCD1C8030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2976563" cy="297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University of California, Irvine - Wikipedia">
            <a:extLst>
              <a:ext uri="{FF2B5EF4-FFF2-40B4-BE49-F238E27FC236}">
                <a16:creationId xmlns:a16="http://schemas.microsoft.com/office/drawing/2014/main" id="{1EE833D0-50E2-FE02-9BD8-980FC6EA4C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B7D38B-D39A-9CBB-3AE6-A7D253D4D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746" y="4386260"/>
            <a:ext cx="2306640" cy="230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2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A31F-F174-D63E-CD39-D8AE67F1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4388"/>
          </a:xfrm>
        </p:spPr>
        <p:txBody>
          <a:bodyPr/>
          <a:lstStyle/>
          <a:p>
            <a:r>
              <a:rPr lang="en-US" dirty="0"/>
              <a:t>The Problem &amp; The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68DC3-98A3-F35E-4B02-F7D42A0A8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0188"/>
            <a:ext cx="9601200" cy="4367212"/>
          </a:xfrm>
        </p:spPr>
        <p:txBody>
          <a:bodyPr/>
          <a:lstStyle/>
          <a:p>
            <a:r>
              <a:rPr lang="en-US" dirty="0"/>
              <a:t>Problem: </a:t>
            </a:r>
          </a:p>
          <a:p>
            <a:pPr lvl="1"/>
            <a:r>
              <a:rPr lang="en-US" dirty="0"/>
              <a:t>We do not know whether or not songs before and after the release of Spotify, have statistically significantly changed in average length</a:t>
            </a:r>
          </a:p>
          <a:p>
            <a:r>
              <a:rPr lang="en-US" dirty="0"/>
              <a:t>Hypothesis:</a:t>
            </a:r>
          </a:p>
          <a:p>
            <a:pPr lvl="1"/>
            <a:r>
              <a:rPr lang="en-US" dirty="0"/>
              <a:t>The length of music has on average been reduced  </a:t>
            </a:r>
          </a:p>
          <a:p>
            <a:r>
              <a:rPr lang="en-US" dirty="0"/>
              <a:t>Null-Hypothesis:</a:t>
            </a:r>
          </a:p>
          <a:p>
            <a:pPr lvl="1"/>
            <a:r>
              <a:rPr lang="en-US" dirty="0"/>
              <a:t>The mean of duration for songs before and after have not statistically significantly changed since the release of Spotify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9F83F-9525-5E44-282E-2C5C12B3B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062" y="4381500"/>
            <a:ext cx="2198688" cy="219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5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69BD0-D784-41A6-BE3A-196CEBD9E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276E-039A-B2CE-E199-2EE53B30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en-US" dirty="0"/>
              <a:t>The Data-Analysis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587AD-97E3-0AB2-B248-2A01AA103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5900"/>
            <a:ext cx="6191573" cy="4381500"/>
          </a:xfrm>
        </p:spPr>
        <p:txBody>
          <a:bodyPr>
            <a:normAutofit/>
          </a:bodyPr>
          <a:lstStyle/>
          <a:p>
            <a:r>
              <a:rPr lang="en-US" sz="3000" dirty="0"/>
              <a:t>Clean Data</a:t>
            </a:r>
          </a:p>
          <a:p>
            <a:r>
              <a:rPr lang="en-US" sz="3000" dirty="0"/>
              <a:t>Exploratory Data Analysis</a:t>
            </a:r>
          </a:p>
          <a:p>
            <a:r>
              <a:rPr lang="en-US" sz="3000" dirty="0"/>
              <a:t>ANOVA Analysis</a:t>
            </a:r>
          </a:p>
          <a:p>
            <a:r>
              <a:rPr lang="en-US" sz="3000" dirty="0"/>
              <a:t>Insights from output of ANOVA</a:t>
            </a:r>
          </a:p>
          <a:p>
            <a:endParaRPr lang="en-US" sz="3000" dirty="0"/>
          </a:p>
        </p:txBody>
      </p:sp>
      <p:pic>
        <p:nvPicPr>
          <p:cNvPr id="4" name="Picture 3" descr="A graph of a number of songs&#10;&#10;AI-generated content may be incorrect.">
            <a:extLst>
              <a:ext uri="{FF2B5EF4-FFF2-40B4-BE49-F238E27FC236}">
                <a16:creationId xmlns:a16="http://schemas.microsoft.com/office/drawing/2014/main" id="{33B22829-E79E-CF94-481D-3793EF335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422" y="325881"/>
            <a:ext cx="4170762" cy="3103119"/>
          </a:xfrm>
          <a:prstGeom prst="rect">
            <a:avLst/>
          </a:prstGeom>
        </p:spPr>
      </p:pic>
      <p:pic>
        <p:nvPicPr>
          <p:cNvPr id="5" name="Picture 4" descr="A graph showing the difference between pre-and-post and release&#10;&#10;AI-generated content may be incorrect.">
            <a:extLst>
              <a:ext uri="{FF2B5EF4-FFF2-40B4-BE49-F238E27FC236}">
                <a16:creationId xmlns:a16="http://schemas.microsoft.com/office/drawing/2014/main" id="{77ADADC2-4107-6478-B180-1BD503F36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420" y="3634784"/>
            <a:ext cx="4170763" cy="3032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55DBF2-15C3-3F02-1129-4B37FE8A3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6811" y="5509260"/>
            <a:ext cx="6191572" cy="690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0916D9-E305-175F-A0EB-DBF0B50018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6811" y="4497479"/>
            <a:ext cx="6266361" cy="66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9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53FCA-34D0-E4FD-C365-F6BE8C32F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6E67-9D8A-9010-1B9B-F9DECEB1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6539"/>
          </a:xfrm>
        </p:spPr>
        <p:txBody>
          <a:bodyPr>
            <a:normAutofit/>
          </a:bodyPr>
          <a:lstStyle/>
          <a:p>
            <a:r>
              <a:rPr lang="en-US" dirty="0"/>
              <a:t>Outline of Findings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17952-8F86-EBD4-F62C-82A389DDA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2339"/>
            <a:ext cx="5385661" cy="4699861"/>
          </a:xfrm>
        </p:spPr>
        <p:txBody>
          <a:bodyPr>
            <a:normAutofit/>
          </a:bodyPr>
          <a:lstStyle/>
          <a:p>
            <a:r>
              <a:rPr lang="en-US" sz="3000" dirty="0"/>
              <a:t>Null hypothesis is proven wrong</a:t>
            </a:r>
          </a:p>
          <a:p>
            <a:r>
              <a:rPr lang="en-US" sz="3000" dirty="0"/>
              <a:t>ANOVA proves with p-value of 16% that the means of before 2008 and during/after 2008 are statistically significantly different</a:t>
            </a:r>
          </a:p>
          <a:p>
            <a:r>
              <a:rPr lang="en-US" sz="3000" dirty="0"/>
              <a:t>Graph shows that there is downward trend, proving original hypothesis correct</a:t>
            </a:r>
          </a:p>
        </p:txBody>
      </p:sp>
      <p:pic>
        <p:nvPicPr>
          <p:cNvPr id="4" name="Picture 3" descr="A graph of blue bars&#10;&#10;AI-generated content may be incorrect.">
            <a:extLst>
              <a:ext uri="{FF2B5EF4-FFF2-40B4-BE49-F238E27FC236}">
                <a16:creationId xmlns:a16="http://schemas.microsoft.com/office/drawing/2014/main" id="{31E424BB-074F-2CCD-33BC-B6E4F3CCD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877" y="1703753"/>
            <a:ext cx="4907441" cy="357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6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D1D60-1269-0885-ACA7-976AC1F62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E611-FB12-E24D-42A5-7842F640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6539"/>
          </a:xfrm>
        </p:spPr>
        <p:txBody>
          <a:bodyPr>
            <a:normAutofit/>
          </a:bodyPr>
          <a:lstStyle/>
          <a:p>
            <a:r>
              <a:rPr lang="en-US" dirty="0"/>
              <a:t>Limitations of Techniques &amp;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C279-C24F-9E31-06D6-BDFB6BCAF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2339"/>
            <a:ext cx="9601200" cy="4395061"/>
          </a:xfrm>
        </p:spPr>
        <p:txBody>
          <a:bodyPr>
            <a:normAutofit/>
          </a:bodyPr>
          <a:lstStyle/>
          <a:p>
            <a:r>
              <a:rPr lang="en-US" sz="3000" dirty="0"/>
              <a:t>Does not prove causation, only correlation</a:t>
            </a:r>
          </a:p>
          <a:p>
            <a:r>
              <a:rPr lang="en-US" sz="3000" dirty="0"/>
              <a:t>Dataset only includes music within Spotify environment, so these results are only applicable to Spotify songs</a:t>
            </a:r>
          </a:p>
          <a:p>
            <a:r>
              <a:rPr lang="en-US" sz="3000" dirty="0"/>
              <a:t>Downward trend continues after Spotify’s release date, so there is no proof that Spotify’s release itself in 2008 caused the reduction in average song duration. It could be a symptom of a larger trend in entertainment or a contributor to this trend though.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4F704-CFE5-434F-25DB-7503D3F7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0" y="459740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4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01E10-6985-52DB-7536-B401E4685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3094-4DD1-024F-8014-F8161F3C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Proposed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ECC6C-AF0C-4C6A-24C9-CA56AC9C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4332"/>
            <a:ext cx="9601200" cy="4333068"/>
          </a:xfrm>
        </p:spPr>
        <p:txBody>
          <a:bodyPr>
            <a:noAutofit/>
          </a:bodyPr>
          <a:lstStyle/>
          <a:p>
            <a:r>
              <a:rPr lang="en-US" sz="3000" dirty="0"/>
              <a:t>Musicians:</a:t>
            </a:r>
          </a:p>
          <a:p>
            <a:pPr lvl="1"/>
            <a:r>
              <a:rPr lang="en-US" sz="3000" dirty="0"/>
              <a:t>Take note of trends to help determine position of art</a:t>
            </a:r>
          </a:p>
          <a:p>
            <a:r>
              <a:rPr lang="en-US" sz="3000" dirty="0"/>
              <a:t>Music production companies and labels</a:t>
            </a:r>
          </a:p>
          <a:p>
            <a:pPr lvl="1"/>
            <a:r>
              <a:rPr lang="en-US" sz="3000" dirty="0"/>
              <a:t>Take note of trend in order to position for consumers better</a:t>
            </a:r>
          </a:p>
          <a:p>
            <a:r>
              <a:rPr lang="en-US" sz="3000" dirty="0"/>
              <a:t>Data Analysts</a:t>
            </a:r>
          </a:p>
          <a:p>
            <a:pPr lvl="1"/>
            <a:r>
              <a:rPr lang="en-US" sz="3000" dirty="0"/>
              <a:t>Use initial study as foundation for further research into this trend. Is this limited to music? What about how genre affects this finding?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38634-B656-82EF-4AB6-44DAE580C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0" y="-457200"/>
            <a:ext cx="406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F33D7-6F95-76FB-3025-6E3A9249A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0586-6D8D-5B05-0E5D-D0E5A444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3034"/>
          </a:xfrm>
        </p:spPr>
        <p:txBody>
          <a:bodyPr/>
          <a:lstStyle/>
          <a:p>
            <a:r>
              <a:rPr lang="en-US" dirty="0"/>
              <a:t>Benefits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1C156-A437-3253-DD40-66B1335AD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8834"/>
            <a:ext cx="9601200" cy="4348566"/>
          </a:xfrm>
        </p:spPr>
        <p:txBody>
          <a:bodyPr>
            <a:noAutofit/>
          </a:bodyPr>
          <a:lstStyle/>
          <a:p>
            <a:r>
              <a:rPr lang="en-US" sz="3000" dirty="0"/>
              <a:t>Musicians</a:t>
            </a:r>
          </a:p>
          <a:p>
            <a:pPr lvl="1"/>
            <a:r>
              <a:rPr lang="en-US" sz="3000" dirty="0"/>
              <a:t>Gives insight into what potential music consumers interests may be moving towards so they can make informed decisions when it comes to their art</a:t>
            </a:r>
          </a:p>
          <a:p>
            <a:r>
              <a:rPr lang="en-US" sz="3000" dirty="0"/>
              <a:t>Music Production Companies</a:t>
            </a:r>
          </a:p>
          <a:p>
            <a:pPr lvl="1"/>
            <a:r>
              <a:rPr lang="en-US" sz="3000" dirty="0"/>
              <a:t>Allows companies to make informed decisions about who to invest into and what type of music to invest into in order to make profit</a:t>
            </a:r>
          </a:p>
          <a:p>
            <a:r>
              <a:rPr lang="en-US" sz="3000" dirty="0"/>
              <a:t>Data Analysts</a:t>
            </a:r>
          </a:p>
          <a:p>
            <a:pPr lvl="1"/>
            <a:r>
              <a:rPr lang="en-US" sz="3000" dirty="0"/>
              <a:t>Creates foundation for further analysis and insight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B0ABF-4416-D161-8B1F-AD0D0D142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623" y="231183"/>
            <a:ext cx="1384354" cy="151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3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2775-67AB-30B6-4E72-0E504FAB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40380-1093-1299-3FA8-7D4C8B06D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Scipy</a:t>
            </a:r>
            <a:r>
              <a:rPr lang="en-US" dirty="0"/>
              <a:t> </a:t>
            </a:r>
            <a:r>
              <a:rPr lang="en-US" dirty="0" err="1"/>
              <a:t>Documention</a:t>
            </a:r>
            <a:r>
              <a:rPr lang="en-US" dirty="0"/>
              <a:t> – </a:t>
            </a:r>
            <a:r>
              <a:rPr lang="en-US" dirty="0" err="1"/>
              <a:t>f_oneway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docs.scipy.org</a:t>
            </a:r>
            <a:r>
              <a:rPr lang="en-US" dirty="0"/>
              <a:t>/doc/</a:t>
            </a:r>
            <a:r>
              <a:rPr lang="en-US" dirty="0" err="1"/>
              <a:t>scipy</a:t>
            </a:r>
            <a:r>
              <a:rPr lang="en-US" dirty="0"/>
              <a:t>/reference/generated/</a:t>
            </a:r>
            <a:r>
              <a:rPr lang="en-US" dirty="0" err="1"/>
              <a:t>scipy.stats.f_oneway.html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327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59</TotalTime>
  <Words>400</Words>
  <Application>Microsoft Macintosh PowerPoint</Application>
  <PresentationFormat>Widescreen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Aptos</vt:lpstr>
      <vt:lpstr>Franklin Gothic Book</vt:lpstr>
      <vt:lpstr>Crop</vt:lpstr>
      <vt:lpstr>ANOVA Analysis of Length of Music Before &amp; After Spotify’s Release </vt:lpstr>
      <vt:lpstr>Introduction: RJ Calabio</vt:lpstr>
      <vt:lpstr>The Problem &amp; The Hypothesis</vt:lpstr>
      <vt:lpstr>The Data-Analysis Process</vt:lpstr>
      <vt:lpstr>Outline of Findings </vt:lpstr>
      <vt:lpstr>Limitations of Techniques &amp; Tools</vt:lpstr>
      <vt:lpstr>Summary of Proposed Actions</vt:lpstr>
      <vt:lpstr>Benefits of The Study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RJ Calabio</dc:creator>
  <cp:lastModifiedBy>RJ Calabio</cp:lastModifiedBy>
  <cp:revision>4</cp:revision>
  <dcterms:created xsi:type="dcterms:W3CDTF">2025-05-22T00:14:59Z</dcterms:created>
  <dcterms:modified xsi:type="dcterms:W3CDTF">2025-05-22T01:52:02Z</dcterms:modified>
</cp:coreProperties>
</file>