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6a02023b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6a02023b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6a02023b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6a02023b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6a02023b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6a02023b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6a02023b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6a02023b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6a02023b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6a02023b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6a02023b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6a02023b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6a02023b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6a02023b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Lotwize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Ryan Jewik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Today the price of a property has never been </a:t>
            </a:r>
            <a:r>
              <a:rPr lang="en"/>
              <a:t>higher</a:t>
            </a:r>
            <a:r>
              <a:rPr lang="en"/>
              <a:t>, making the process of researching and buying a home the scariest it’s ever been. Lotwize wants to make that process a bit easier by providing a tool that can reliably evaluate the value of a property based on statistical home data. This allows the potential buyer to make informed decisions and have confidence that they are getting what they pay for.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72" name="Google Shape;72;p15"/>
          <p:cNvSpPr txBox="1"/>
          <p:nvPr>
            <p:ph idx="2" type="body"/>
          </p:nvPr>
        </p:nvSpPr>
        <p:spPr>
          <a:xfrm>
            <a:off x="4832400" y="1574800"/>
            <a:ext cx="3999900" cy="25716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SzPct val="100000"/>
              <a:buChar char="●"/>
            </a:pPr>
            <a:r>
              <a:rPr lang="en"/>
              <a:t>Initially too many variables (356)</a:t>
            </a:r>
            <a:endParaRPr/>
          </a:p>
          <a:p>
            <a:pPr indent="-310832" lvl="0" marL="457200" rtl="0" algn="l">
              <a:spcBef>
                <a:spcPts val="0"/>
              </a:spcBef>
              <a:spcAft>
                <a:spcPts val="0"/>
              </a:spcAft>
              <a:buSzPct val="100000"/>
              <a:buChar char="●"/>
            </a:pPr>
            <a:r>
              <a:rPr lang="en"/>
              <a:t>Took variables with </a:t>
            </a:r>
            <a:r>
              <a:rPr lang="en"/>
              <a:t>correlation</a:t>
            </a:r>
            <a:r>
              <a:rPr lang="en"/>
              <a:t> above 0.5 or under -0.5 to price</a:t>
            </a:r>
            <a:endParaRPr/>
          </a:p>
          <a:p>
            <a:pPr indent="-310832" lvl="0" marL="457200" rtl="0" algn="l">
              <a:spcBef>
                <a:spcPts val="0"/>
              </a:spcBef>
              <a:spcAft>
                <a:spcPts val="0"/>
              </a:spcAft>
              <a:buSzPct val="100000"/>
              <a:buChar char="●"/>
            </a:pPr>
            <a:r>
              <a:rPr lang="en"/>
              <a:t>Also manually reviewed columns and explored</a:t>
            </a:r>
            <a:endParaRPr/>
          </a:p>
          <a:p>
            <a:pPr indent="-299085" lvl="1" marL="914400" rtl="0" algn="l">
              <a:spcBef>
                <a:spcPts val="0"/>
              </a:spcBef>
              <a:spcAft>
                <a:spcPts val="0"/>
              </a:spcAft>
              <a:buSzPct val="100000"/>
              <a:buChar char="○"/>
            </a:pPr>
            <a:r>
              <a:rPr lang="en"/>
              <a:t>Data types</a:t>
            </a:r>
            <a:endParaRPr/>
          </a:p>
          <a:p>
            <a:pPr indent="-299085" lvl="1" marL="914400" rtl="0" algn="l">
              <a:spcBef>
                <a:spcPts val="0"/>
              </a:spcBef>
              <a:spcAft>
                <a:spcPts val="0"/>
              </a:spcAft>
              <a:buSzPct val="100000"/>
              <a:buChar char="○"/>
            </a:pPr>
            <a:r>
              <a:rPr lang="en"/>
              <a:t>Unique values</a:t>
            </a:r>
            <a:endParaRPr/>
          </a:p>
          <a:p>
            <a:pPr indent="-299085" lvl="1" marL="914400" rtl="0" algn="l">
              <a:spcBef>
                <a:spcPts val="0"/>
              </a:spcBef>
              <a:spcAft>
                <a:spcPts val="0"/>
              </a:spcAft>
              <a:buSzPct val="100000"/>
              <a:buChar char="○"/>
            </a:pPr>
            <a:r>
              <a:rPr lang="en"/>
              <a:t>Counts</a:t>
            </a:r>
            <a:endParaRPr/>
          </a:p>
          <a:p>
            <a:pPr indent="-310832" lvl="0" marL="457200" rtl="0" algn="l">
              <a:spcBef>
                <a:spcPts val="0"/>
              </a:spcBef>
              <a:spcAft>
                <a:spcPts val="0"/>
              </a:spcAft>
              <a:buSzPct val="100000"/>
              <a:buChar char="●"/>
            </a:pPr>
            <a:r>
              <a:rPr lang="en"/>
              <a:t>Added additional variables such as:</a:t>
            </a:r>
            <a:endParaRPr/>
          </a:p>
          <a:p>
            <a:pPr indent="-299085" lvl="1" marL="914400" rtl="0" algn="l">
              <a:spcBef>
                <a:spcPts val="0"/>
              </a:spcBef>
              <a:spcAft>
                <a:spcPts val="0"/>
              </a:spcAft>
              <a:buSzPct val="100000"/>
              <a:buChar char="○"/>
            </a:pPr>
            <a:r>
              <a:rPr lang="en"/>
              <a:t>Bathrooms</a:t>
            </a:r>
            <a:endParaRPr/>
          </a:p>
          <a:p>
            <a:pPr indent="-299085" lvl="1" marL="914400" rtl="0" algn="l">
              <a:spcBef>
                <a:spcPts val="0"/>
              </a:spcBef>
              <a:spcAft>
                <a:spcPts val="0"/>
              </a:spcAft>
              <a:buSzPct val="100000"/>
              <a:buChar char="○"/>
            </a:pPr>
            <a:r>
              <a:rPr lang="en"/>
              <a:t>State</a:t>
            </a:r>
            <a:endParaRPr/>
          </a:p>
          <a:p>
            <a:pPr indent="-299085" lvl="1" marL="914400" rtl="0" algn="l">
              <a:spcBef>
                <a:spcPts val="0"/>
              </a:spcBef>
              <a:spcAft>
                <a:spcPts val="0"/>
              </a:spcAft>
              <a:buSzPct val="100000"/>
              <a:buChar char="○"/>
            </a:pPr>
            <a:r>
              <a:rPr lang="en"/>
              <a:t>Square footage</a:t>
            </a:r>
            <a:endParaRPr/>
          </a:p>
          <a:p>
            <a:pPr indent="-299085" lvl="1" marL="914400" rtl="0" algn="l">
              <a:spcBef>
                <a:spcPts val="0"/>
              </a:spcBef>
              <a:spcAft>
                <a:spcPts val="0"/>
              </a:spcAft>
              <a:buSzPct val="100000"/>
              <a:buChar char="○"/>
            </a:pPr>
            <a:r>
              <a:rPr lang="en"/>
              <a:t>Home type</a:t>
            </a:r>
            <a:endParaRPr/>
          </a:p>
        </p:txBody>
      </p:sp>
      <p:pic>
        <p:nvPicPr>
          <p:cNvPr id="73" name="Google Shape;73;p15"/>
          <p:cNvPicPr preferRelativeResize="0"/>
          <p:nvPr/>
        </p:nvPicPr>
        <p:blipFill>
          <a:blip r:embed="rId3">
            <a:alphaModFix/>
          </a:blip>
          <a:stretch>
            <a:fillRect/>
          </a:stretch>
        </p:blipFill>
        <p:spPr>
          <a:xfrm>
            <a:off x="311701" y="1574800"/>
            <a:ext cx="4246924" cy="2571749"/>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and Selection</a:t>
            </a:r>
            <a:endParaRPr/>
          </a:p>
        </p:txBody>
      </p:sp>
      <p:sp>
        <p:nvSpPr>
          <p:cNvPr id="79" name="Google Shape;79;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80" name="Google Shape;80;p16"/>
          <p:cNvSpPr txBox="1"/>
          <p:nvPr>
            <p:ph idx="2" type="body"/>
          </p:nvPr>
        </p:nvSpPr>
        <p:spPr>
          <a:xfrm>
            <a:off x="4832400" y="1152475"/>
            <a:ext cx="39999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bathroom variables were the same so we removed most of them</a:t>
            </a:r>
            <a:endParaRPr/>
          </a:p>
          <a:p>
            <a:pPr indent="-317500" lvl="0" marL="457200" rtl="0" algn="l">
              <a:spcBef>
                <a:spcPts val="0"/>
              </a:spcBef>
              <a:spcAft>
                <a:spcPts val="0"/>
              </a:spcAft>
              <a:buSzPts val="1400"/>
              <a:buChar char="●"/>
            </a:pPr>
            <a:r>
              <a:rPr lang="en"/>
              <a:t>State was entirely California, no other states included in the data set</a:t>
            </a:r>
            <a:endParaRPr/>
          </a:p>
          <a:p>
            <a:pPr indent="-317500" lvl="0" marL="457200" rtl="0" algn="l">
              <a:spcBef>
                <a:spcPts val="0"/>
              </a:spcBef>
              <a:spcAft>
                <a:spcPts val="0"/>
              </a:spcAft>
              <a:buSzPts val="1400"/>
              <a:buChar char="●"/>
            </a:pPr>
            <a:r>
              <a:rPr lang="en"/>
              <a:t>Other variables like price history were </a:t>
            </a:r>
            <a:r>
              <a:rPr lang="en"/>
              <a:t>collinear</a:t>
            </a:r>
            <a:r>
              <a:rPr lang="en"/>
              <a:t> with price</a:t>
            </a:r>
            <a:endParaRPr/>
          </a:p>
          <a:p>
            <a:pPr indent="-317500" lvl="0" marL="457200" rtl="0" algn="l">
              <a:spcBef>
                <a:spcPts val="0"/>
              </a:spcBef>
              <a:spcAft>
                <a:spcPts val="0"/>
              </a:spcAft>
              <a:buSzPts val="1400"/>
              <a:buChar char="●"/>
            </a:pPr>
            <a:r>
              <a:rPr lang="en"/>
              <a:t>Ratings </a:t>
            </a:r>
            <a:r>
              <a:rPr lang="en"/>
              <a:t>could have</a:t>
            </a:r>
            <a:r>
              <a:rPr lang="en"/>
              <a:t> potentially been categorical however there’s a chance two schools could have the same rating</a:t>
            </a:r>
            <a:endParaRPr/>
          </a:p>
        </p:txBody>
      </p:sp>
      <p:pic>
        <p:nvPicPr>
          <p:cNvPr id="81" name="Google Shape;81;p16"/>
          <p:cNvPicPr preferRelativeResize="0"/>
          <p:nvPr/>
        </p:nvPicPr>
        <p:blipFill>
          <a:blip r:embed="rId3">
            <a:alphaModFix/>
          </a:blip>
          <a:stretch>
            <a:fillRect/>
          </a:stretch>
        </p:blipFill>
        <p:spPr>
          <a:xfrm>
            <a:off x="311701" y="1152475"/>
            <a:ext cx="4438430" cy="3416401"/>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 and Analytics</a:t>
            </a:r>
            <a:endParaRPr/>
          </a:p>
        </p:txBody>
      </p:sp>
      <p:sp>
        <p:nvSpPr>
          <p:cNvPr id="87" name="Google Shape;87;p17"/>
          <p:cNvSpPr txBox="1"/>
          <p:nvPr>
            <p:ph idx="2" type="body"/>
          </p:nvPr>
        </p:nvSpPr>
        <p:spPr>
          <a:xfrm>
            <a:off x="6495875" y="1152475"/>
            <a:ext cx="23364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Other variables regarding price such as Rent Zestimate, nearby home prices, and price history were all highly important</a:t>
            </a:r>
            <a:endParaRPr sz="1200"/>
          </a:p>
          <a:p>
            <a:pPr indent="-304800" lvl="0" marL="457200" rtl="0" algn="l">
              <a:spcBef>
                <a:spcPts val="0"/>
              </a:spcBef>
              <a:spcAft>
                <a:spcPts val="0"/>
              </a:spcAft>
              <a:buSzPts val="1200"/>
              <a:buChar char="●"/>
            </a:pPr>
            <a:r>
              <a:rPr lang="en" sz="1200"/>
              <a:t>Bathrooms and bedrooms proved to not be (relatively) important, likely because a large number of homes </a:t>
            </a:r>
            <a:r>
              <a:rPr lang="en" sz="1200"/>
              <a:t>with</a:t>
            </a:r>
            <a:r>
              <a:rPr lang="en" sz="1200"/>
              <a:t> wide price variances only have 2-3 bathrooms</a:t>
            </a:r>
            <a:endParaRPr sz="1200"/>
          </a:p>
          <a:p>
            <a:pPr indent="-304800" lvl="0" marL="457200" rtl="0" algn="l">
              <a:spcBef>
                <a:spcPts val="0"/>
              </a:spcBef>
              <a:spcAft>
                <a:spcPts val="0"/>
              </a:spcAft>
              <a:buSzPts val="1200"/>
              <a:buChar char="●"/>
            </a:pPr>
            <a:r>
              <a:rPr lang="en" sz="1200"/>
              <a:t>Reduced features to 8 in final model</a:t>
            </a:r>
            <a:endParaRPr sz="1200"/>
          </a:p>
        </p:txBody>
      </p:sp>
      <p:pic>
        <p:nvPicPr>
          <p:cNvPr id="88" name="Google Shape;88;p17"/>
          <p:cNvPicPr preferRelativeResize="0"/>
          <p:nvPr/>
        </p:nvPicPr>
        <p:blipFill>
          <a:blip r:embed="rId3">
            <a:alphaModFix/>
          </a:blip>
          <a:stretch>
            <a:fillRect/>
          </a:stretch>
        </p:blipFill>
        <p:spPr>
          <a:xfrm>
            <a:off x="311700" y="1152475"/>
            <a:ext cx="6002912" cy="3416400"/>
          </a:xfrm>
          <a:prstGeom prst="rect">
            <a:avLst/>
          </a:prstGeom>
          <a:noFill/>
          <a:ln cap="flat" cmpd="sng" w="9525">
            <a:solidFill>
              <a:schemeClr val="accent4"/>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Modeling</a:t>
            </a:r>
            <a:endParaRPr/>
          </a:p>
        </p:txBody>
      </p:sp>
      <p:sp>
        <p:nvSpPr>
          <p:cNvPr id="94" name="Google Shape;94;p18"/>
          <p:cNvSpPr txBox="1"/>
          <p:nvPr>
            <p:ph idx="1" type="body"/>
          </p:nvPr>
        </p:nvSpPr>
        <p:spPr>
          <a:xfrm>
            <a:off x="311700" y="1152475"/>
            <a:ext cx="39999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Gradient Boosting Tree</a:t>
            </a:r>
            <a:endParaRPr sz="1600"/>
          </a:p>
          <a:p>
            <a:pPr indent="-317500" lvl="0" marL="457200" rtl="0" algn="l">
              <a:spcBef>
                <a:spcPts val="1200"/>
              </a:spcBef>
              <a:spcAft>
                <a:spcPts val="0"/>
              </a:spcAft>
              <a:buSzPts val="1400"/>
              <a:buChar char="●"/>
            </a:pPr>
            <a:r>
              <a:rPr lang="en"/>
              <a:t>K-fold cross validation</a:t>
            </a:r>
            <a:endParaRPr/>
          </a:p>
          <a:p>
            <a:pPr indent="-317500" lvl="0" marL="457200" rtl="0" algn="l">
              <a:spcBef>
                <a:spcPts val="0"/>
              </a:spcBef>
              <a:spcAft>
                <a:spcPts val="0"/>
              </a:spcAft>
              <a:buSzPts val="1400"/>
              <a:buChar char="●"/>
            </a:pPr>
            <a:r>
              <a:rPr lang="en"/>
              <a:t>Due to overfitting reduced features</a:t>
            </a:r>
            <a:endParaRPr/>
          </a:p>
          <a:p>
            <a:pPr indent="-317500" lvl="0" marL="457200" rtl="0" algn="l">
              <a:spcBef>
                <a:spcPts val="0"/>
              </a:spcBef>
              <a:spcAft>
                <a:spcPts val="0"/>
              </a:spcAft>
              <a:buSzPts val="1400"/>
              <a:buChar char="●"/>
            </a:pPr>
            <a:r>
              <a:rPr lang="en"/>
              <a:t>Used </a:t>
            </a:r>
            <a:r>
              <a:rPr lang="en"/>
              <a:t>early</a:t>
            </a:r>
            <a:r>
              <a:rPr lang="en"/>
              <a:t> stopping to find optimal hyperparameters</a:t>
            </a:r>
            <a:endParaRPr/>
          </a:p>
          <a:p>
            <a:pPr indent="-317500" lvl="0" marL="457200" rtl="0" algn="l">
              <a:spcBef>
                <a:spcPts val="0"/>
              </a:spcBef>
              <a:spcAft>
                <a:spcPts val="0"/>
              </a:spcAft>
              <a:buSzPts val="1400"/>
              <a:buChar char="●"/>
            </a:pPr>
            <a:r>
              <a:rPr lang="en"/>
              <a:t>Still struggled with overfitting, likely due to features / data</a:t>
            </a:r>
            <a:endParaRPr/>
          </a:p>
        </p:txBody>
      </p:sp>
      <p:sp>
        <p:nvSpPr>
          <p:cNvPr id="95" name="Google Shape;95;p18"/>
          <p:cNvSpPr txBox="1"/>
          <p:nvPr>
            <p:ph idx="2" type="body"/>
          </p:nvPr>
        </p:nvSpPr>
        <p:spPr>
          <a:xfrm>
            <a:off x="4832400" y="1152475"/>
            <a:ext cx="39999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600"/>
              <a:t>Linear/Polynomial Regression</a:t>
            </a:r>
            <a:endParaRPr sz="1600"/>
          </a:p>
          <a:p>
            <a:pPr indent="-317500" lvl="0" marL="457200" rtl="0" algn="l">
              <a:spcBef>
                <a:spcPts val="1200"/>
              </a:spcBef>
              <a:spcAft>
                <a:spcPts val="0"/>
              </a:spcAft>
              <a:buSzPts val="1400"/>
              <a:buChar char="●"/>
            </a:pPr>
            <a:r>
              <a:rPr lang="en"/>
              <a:t>Additional polynomials worsen the results</a:t>
            </a:r>
            <a:endParaRPr/>
          </a:p>
          <a:p>
            <a:pPr indent="-317500" lvl="0" marL="457200" rtl="0" algn="l">
              <a:spcBef>
                <a:spcPts val="0"/>
              </a:spcBef>
              <a:spcAft>
                <a:spcPts val="0"/>
              </a:spcAft>
              <a:buSzPts val="1400"/>
              <a:buChar char="●"/>
            </a:pPr>
            <a:r>
              <a:rPr lang="en"/>
              <a:t>Normal train test split showed good R2 but error values metrics were exceedingly poor</a:t>
            </a:r>
            <a:endParaRPr/>
          </a:p>
          <a:p>
            <a:pPr indent="-317500" lvl="0" marL="457200" rtl="0" algn="l">
              <a:spcBef>
                <a:spcPts val="0"/>
              </a:spcBef>
              <a:spcAft>
                <a:spcPts val="0"/>
              </a:spcAft>
              <a:buSzPts val="1400"/>
              <a:buChar char="●"/>
            </a:pPr>
            <a:r>
              <a:rPr lang="en"/>
              <a:t>K-fold cross validation confirmed that</a:t>
            </a:r>
            <a:endParaRPr/>
          </a:p>
        </p:txBody>
      </p:sp>
      <p:pic>
        <p:nvPicPr>
          <p:cNvPr id="96" name="Google Shape;96;p18"/>
          <p:cNvPicPr preferRelativeResize="0"/>
          <p:nvPr/>
        </p:nvPicPr>
        <p:blipFill>
          <a:blip r:embed="rId3">
            <a:alphaModFix/>
          </a:blip>
          <a:stretch>
            <a:fillRect/>
          </a:stretch>
        </p:blipFill>
        <p:spPr>
          <a:xfrm>
            <a:off x="311693" y="3355100"/>
            <a:ext cx="1956975" cy="1213775"/>
          </a:xfrm>
          <a:prstGeom prst="rect">
            <a:avLst/>
          </a:prstGeom>
          <a:noFill/>
          <a:ln cap="flat" cmpd="sng" w="9525">
            <a:solidFill>
              <a:schemeClr val="accent4"/>
            </a:solidFill>
            <a:prstDash val="solid"/>
            <a:round/>
            <a:headEnd len="sm" w="sm" type="none"/>
            <a:tailEnd len="sm" w="sm" type="none"/>
          </a:ln>
        </p:spPr>
      </p:pic>
      <p:pic>
        <p:nvPicPr>
          <p:cNvPr id="97" name="Google Shape;97;p18"/>
          <p:cNvPicPr preferRelativeResize="0"/>
          <p:nvPr/>
        </p:nvPicPr>
        <p:blipFill>
          <a:blip r:embed="rId4">
            <a:alphaModFix/>
          </a:blip>
          <a:stretch>
            <a:fillRect/>
          </a:stretch>
        </p:blipFill>
        <p:spPr>
          <a:xfrm>
            <a:off x="4832400" y="3470700"/>
            <a:ext cx="1877800" cy="1098175"/>
          </a:xfrm>
          <a:prstGeom prst="rect">
            <a:avLst/>
          </a:prstGeom>
          <a:noFill/>
          <a:ln cap="flat" cmpd="sng" w="9525">
            <a:solidFill>
              <a:schemeClr val="accent4"/>
            </a:solidFill>
            <a:prstDash val="solid"/>
            <a:round/>
            <a:headEnd len="sm" w="sm" type="none"/>
            <a:tailEnd len="sm" w="sm" type="none"/>
          </a:ln>
        </p:spPr>
      </p:pic>
      <p:pic>
        <p:nvPicPr>
          <p:cNvPr id="98" name="Google Shape;98;p18"/>
          <p:cNvPicPr preferRelativeResize="0"/>
          <p:nvPr/>
        </p:nvPicPr>
        <p:blipFill>
          <a:blip r:embed="rId5">
            <a:alphaModFix/>
          </a:blip>
          <a:stretch>
            <a:fillRect/>
          </a:stretch>
        </p:blipFill>
        <p:spPr>
          <a:xfrm>
            <a:off x="6795298" y="3470701"/>
            <a:ext cx="2037003" cy="1098175"/>
          </a:xfrm>
          <a:prstGeom prst="rect">
            <a:avLst/>
          </a:prstGeom>
          <a:noFill/>
          <a:ln cap="flat" cmpd="sng" w="9525">
            <a:solidFill>
              <a:schemeClr val="accent4"/>
            </a:solidFill>
            <a:prstDash val="solid"/>
            <a:round/>
            <a:headEnd len="sm" w="sm" type="none"/>
            <a:tailEnd len="sm" w="sm" type="none"/>
          </a:ln>
        </p:spPr>
      </p:pic>
      <p:sp>
        <p:nvSpPr>
          <p:cNvPr id="99" name="Google Shape;99;p18"/>
          <p:cNvSpPr txBox="1"/>
          <p:nvPr/>
        </p:nvSpPr>
        <p:spPr>
          <a:xfrm>
            <a:off x="4832275" y="3162950"/>
            <a:ext cx="1877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accent3"/>
                </a:solidFill>
                <a:latin typeface="Average"/>
                <a:ea typeface="Average"/>
                <a:cs typeface="Average"/>
                <a:sym typeface="Average"/>
              </a:rPr>
              <a:t>Train Test Split</a:t>
            </a:r>
            <a:endParaRPr sz="800">
              <a:solidFill>
                <a:schemeClr val="accent3"/>
              </a:solidFill>
              <a:latin typeface="Average"/>
              <a:ea typeface="Average"/>
              <a:cs typeface="Average"/>
              <a:sym typeface="Average"/>
            </a:endParaRPr>
          </a:p>
        </p:txBody>
      </p:sp>
      <p:sp>
        <p:nvSpPr>
          <p:cNvPr id="100" name="Google Shape;100;p18"/>
          <p:cNvSpPr txBox="1"/>
          <p:nvPr/>
        </p:nvSpPr>
        <p:spPr>
          <a:xfrm>
            <a:off x="6795300" y="3162950"/>
            <a:ext cx="2037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accent3"/>
                </a:solidFill>
                <a:latin typeface="Average"/>
                <a:ea typeface="Average"/>
                <a:cs typeface="Average"/>
                <a:sym typeface="Average"/>
              </a:rPr>
              <a:t>K-Fold Cross Validation</a:t>
            </a:r>
            <a:endParaRPr sz="800">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Impact</a:t>
            </a:r>
            <a:endParaRPr/>
          </a:p>
        </p:txBody>
      </p:sp>
      <p:sp>
        <p:nvSpPr>
          <p:cNvPr id="106" name="Google Shape;106;p19"/>
          <p:cNvSpPr txBox="1"/>
          <p:nvPr>
            <p:ph idx="1" type="body"/>
          </p:nvPr>
        </p:nvSpPr>
        <p:spPr>
          <a:xfrm>
            <a:off x="311700" y="1152475"/>
            <a:ext cx="85206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In the interest of creating the best possible Automated Valuation Model, features centering around price such as nearby housing prices, tax assessed value, and </a:t>
            </a:r>
            <a:r>
              <a:rPr lang="en"/>
              <a:t>mortgage</a:t>
            </a:r>
            <a:r>
              <a:rPr lang="en"/>
              <a:t> rates have the highest importance in the model. Features that don’t very often and cannot be clustered well due to high variance such as bathroom count, bedroom count, and state don’t bring as much importance to the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12" name="Google Shape;112;p20"/>
          <p:cNvSpPr txBox="1"/>
          <p:nvPr>
            <p:ph idx="1" type="body"/>
          </p:nvPr>
        </p:nvSpPr>
        <p:spPr>
          <a:xfrm>
            <a:off x="311700" y="1152475"/>
            <a:ext cx="8520600" cy="34164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Used </a:t>
            </a:r>
            <a:r>
              <a:rPr lang="en" sz="1400"/>
              <a:t>correlation</a:t>
            </a:r>
            <a:r>
              <a:rPr lang="en" sz="1400"/>
              <a:t> graphs and filtered them to find important variables</a:t>
            </a:r>
            <a:endParaRPr sz="1400"/>
          </a:p>
          <a:p>
            <a:pPr indent="-317500" lvl="0" marL="457200" rtl="0" algn="l">
              <a:spcBef>
                <a:spcPts val="0"/>
              </a:spcBef>
              <a:spcAft>
                <a:spcPts val="0"/>
              </a:spcAft>
              <a:buSzPts val="1400"/>
              <a:buChar char="●"/>
            </a:pPr>
            <a:r>
              <a:rPr lang="en" sz="1400"/>
              <a:t>Did additional manual analysis to pick out more variables that I thought to be potentially important</a:t>
            </a:r>
            <a:endParaRPr sz="1400"/>
          </a:p>
          <a:p>
            <a:pPr indent="-317500" lvl="0" marL="457200" rtl="0" algn="l">
              <a:spcBef>
                <a:spcPts val="0"/>
              </a:spcBef>
              <a:spcAft>
                <a:spcPts val="0"/>
              </a:spcAft>
              <a:buSzPts val="1400"/>
              <a:buChar char="●"/>
            </a:pPr>
            <a:r>
              <a:rPr lang="en" sz="1400"/>
              <a:t>Initially began with polynomial regression, but soon found </a:t>
            </a:r>
            <a:r>
              <a:rPr lang="en" sz="1400"/>
              <a:t>adding</a:t>
            </a:r>
            <a:r>
              <a:rPr lang="en" sz="1400"/>
              <a:t> polynomials made the results significantly worse</a:t>
            </a:r>
            <a:endParaRPr sz="1400"/>
          </a:p>
          <a:p>
            <a:pPr indent="-317500" lvl="0" marL="457200" rtl="0" algn="l">
              <a:spcBef>
                <a:spcPts val="0"/>
              </a:spcBef>
              <a:spcAft>
                <a:spcPts val="0"/>
              </a:spcAft>
              <a:buSzPts val="1400"/>
              <a:buChar char="●"/>
            </a:pPr>
            <a:r>
              <a:rPr lang="en" sz="1400"/>
              <a:t>one hot</a:t>
            </a:r>
            <a:r>
              <a:rPr lang="en" sz="1400"/>
              <a:t> encoded categorical variables and z-scored continuous variables</a:t>
            </a:r>
            <a:endParaRPr sz="1400"/>
          </a:p>
          <a:p>
            <a:pPr indent="-317500" lvl="0" marL="457200" rtl="0" algn="l">
              <a:spcBef>
                <a:spcPts val="0"/>
              </a:spcBef>
              <a:spcAft>
                <a:spcPts val="0"/>
              </a:spcAft>
              <a:buSzPts val="1400"/>
              <a:buChar char="●"/>
            </a:pPr>
            <a:r>
              <a:rPr lang="en" sz="1400"/>
              <a:t>Used MSE, MAE, MAPE, R2 as evaluation metrics</a:t>
            </a:r>
            <a:endParaRPr sz="1400"/>
          </a:p>
          <a:p>
            <a:pPr indent="-317500" lvl="0" marL="457200" rtl="0" algn="l">
              <a:spcBef>
                <a:spcPts val="0"/>
              </a:spcBef>
              <a:spcAft>
                <a:spcPts val="0"/>
              </a:spcAft>
              <a:buSzPts val="1400"/>
              <a:buChar char="●"/>
            </a:pPr>
            <a:r>
              <a:rPr lang="en" sz="1400"/>
              <a:t>In an attempt to resolve overfitting issues with both the linear regression model and the gradient boosting tree, I used K-fold cross validation</a:t>
            </a:r>
            <a:endParaRPr sz="1400"/>
          </a:p>
          <a:p>
            <a:pPr indent="-317500" lvl="0" marL="457200" rtl="0" algn="l">
              <a:spcBef>
                <a:spcPts val="0"/>
              </a:spcBef>
              <a:spcAft>
                <a:spcPts val="0"/>
              </a:spcAft>
              <a:buSzPts val="1400"/>
              <a:buChar char="●"/>
            </a:pPr>
            <a:r>
              <a:rPr lang="en" sz="1400"/>
              <a:t>Used Gradient Boosting Tree next but had similar (but not as drastic) overfitting issues</a:t>
            </a:r>
            <a:endParaRPr sz="1400"/>
          </a:p>
          <a:p>
            <a:pPr indent="-317500" lvl="0" marL="457200" rtl="0" algn="l">
              <a:spcBef>
                <a:spcPts val="0"/>
              </a:spcBef>
              <a:spcAft>
                <a:spcPts val="0"/>
              </a:spcAft>
              <a:buSzPts val="1400"/>
              <a:buChar char="●"/>
            </a:pPr>
            <a:r>
              <a:rPr lang="en" sz="1400"/>
              <a:t>Used early stopping to find optimal hyperparameters and reduce overfitting</a:t>
            </a:r>
            <a:endParaRPr sz="1400"/>
          </a:p>
          <a:p>
            <a:pPr indent="-317500" lvl="0" marL="457200" rtl="0" algn="l">
              <a:spcBef>
                <a:spcPts val="0"/>
              </a:spcBef>
              <a:spcAft>
                <a:spcPts val="0"/>
              </a:spcAft>
              <a:buSzPts val="1400"/>
              <a:buChar char="●"/>
            </a:pPr>
            <a:r>
              <a:rPr lang="en" sz="1400"/>
              <a:t>Used identical metrics to evaluate model</a:t>
            </a:r>
            <a:endParaRPr sz="1400"/>
          </a:p>
          <a:p>
            <a:pPr indent="-317500" lvl="0" marL="457200" rtl="0" algn="l">
              <a:spcBef>
                <a:spcPts val="0"/>
              </a:spcBef>
              <a:spcAft>
                <a:spcPts val="0"/>
              </a:spcAft>
              <a:buSzPts val="1400"/>
              <a:buChar char="●"/>
            </a:pPr>
            <a:r>
              <a:rPr lang="en" sz="1400"/>
              <a:t>Tuned parameters using SHAP values and Feature Importance but it oversimplified the model</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