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0F38-FC50-471D-AE33-B4F8017787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9E47-3853-4466-B37C-A63FAD30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nw.gov.v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692696"/>
            <a:ext cx="7640638" cy="533400"/>
          </a:xfrm>
        </p:spPr>
        <p:txBody>
          <a:bodyPr/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nguyên tắc quản lý hàng hóa Nhập khẩu: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50D109-64E2-4042-B749-8B47A290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475252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cấm: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NĐ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000" u="sng" dirty="0"/>
              <a:t>V</a:t>
            </a:r>
            <a:r>
              <a:rPr lang="vi-V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Vũ khí, đạn dược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Pháo, hàng tiêu dùng đã qua sử dụng( Điện tử, điện lạnh, quần áo...)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Hàng công nghệ thông tin đã qua sử dụng ( máy tính, điện thoại,...)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Xe đạp đã qua sử dụng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Phụ tùng  ô tô đã qua sử dụng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Động vật, thực vật quý hiếm</a:t>
            </a:r>
          </a:p>
          <a:p>
            <a:pPr>
              <a:lnSpc>
                <a:spcPct val="150000"/>
              </a:lnSpc>
              <a:buClrTx/>
              <a:buSzPct val="90000"/>
              <a:buFont typeface="Times New Roman" panose="02020603050405020304" pitchFamily="18" charset="0"/>
              <a:buChar char="⁃"/>
            </a:pPr>
            <a:r>
              <a:rPr lang="vi-VN" sz="2000" dirty="0"/>
              <a:t>Hóa chất độc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...</a:t>
            </a:r>
            <a:endParaRPr lang="en-SG" sz="2000" dirty="0"/>
          </a:p>
          <a:p>
            <a:pPr marL="0" indent="0">
              <a:lnSpc>
                <a:spcPct val="150000"/>
              </a:lnSpc>
              <a:buNone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7 nguyên tắc quản lý hàng hóa Nhập khẩu: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448" y="1163707"/>
            <a:ext cx="8153400" cy="4876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Xin giấy phép: </a:t>
            </a:r>
            <a:r>
              <a:rPr lang="fr-FR" sz="2000" dirty="0"/>
              <a:t>NĐ 69/2018 </a:t>
            </a:r>
            <a:r>
              <a:rPr lang="fr-FR" sz="2000" dirty="0" err="1"/>
              <a:t>và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TT </a:t>
            </a:r>
            <a:r>
              <a:rPr lang="fr-FR" sz="2000" dirty="0" err="1"/>
              <a:t>hướng</a:t>
            </a:r>
            <a:r>
              <a:rPr lang="fr-FR" sz="2000" dirty="0"/>
              <a:t> </a:t>
            </a:r>
            <a:r>
              <a:rPr lang="fr-FR" sz="2000" dirty="0" err="1"/>
              <a:t>dẫn</a:t>
            </a:r>
            <a:endParaRPr lang="vi-VN" sz="2000" dirty="0"/>
          </a:p>
          <a:p>
            <a:pPr marL="0" indent="0">
              <a:buNone/>
            </a:pPr>
            <a:r>
              <a:rPr lang="vi-VN" sz="2000" u="sng" dirty="0"/>
              <a:t>Ví dụ: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</a:t>
            </a:r>
            <a:r>
              <a:rPr lang="vi-VN" sz="2000" dirty="0">
                <a:solidFill>
                  <a:srgbClr val="FF0000"/>
                </a:solidFill>
              </a:rPr>
              <a:t>Rượu</a:t>
            </a:r>
            <a:r>
              <a:rPr lang="vi-VN" sz="2000" dirty="0"/>
              <a:t>, </a:t>
            </a:r>
            <a:r>
              <a:rPr lang="vi-VN" sz="2000" dirty="0">
                <a:solidFill>
                  <a:srgbClr val="7030A0"/>
                </a:solidFill>
              </a:rPr>
              <a:t>hóa chất, tiền chất công nghiệp </a:t>
            </a:r>
            <a:r>
              <a:rPr lang="vi-VN" sz="2000" dirty="0"/>
              <a:t>( Bộ Công Thương)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</a:t>
            </a:r>
            <a:r>
              <a:rPr lang="vi-VN" sz="2000" dirty="0">
                <a:solidFill>
                  <a:srgbClr val="FF0000"/>
                </a:solidFill>
              </a:rPr>
              <a:t>Phân bón, thức ăn chăn nuôi, thuốc thú y </a:t>
            </a:r>
            <a:r>
              <a:rPr lang="vi-VN" sz="2000" dirty="0"/>
              <a:t>( Bộ Nông nghiệp)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</a:t>
            </a:r>
            <a:r>
              <a:rPr lang="vi-VN" sz="2000" dirty="0">
                <a:solidFill>
                  <a:srgbClr val="7030A0"/>
                </a:solidFill>
              </a:rPr>
              <a:t>Máy in, ấn phẩm, sách báo,.. </a:t>
            </a:r>
            <a:r>
              <a:rPr lang="vi-VN" sz="2000" dirty="0"/>
              <a:t>(Bộ Thông tin Truyền thông)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</a:t>
            </a:r>
            <a:r>
              <a:rPr lang="vi-VN" sz="2000" dirty="0">
                <a:solidFill>
                  <a:srgbClr val="7030A0"/>
                </a:solidFill>
              </a:rPr>
              <a:t>Tác phẩm nghệ thuật</a:t>
            </a:r>
            <a:r>
              <a:rPr lang="vi-VN" sz="2000" dirty="0"/>
              <a:t>, máy </a:t>
            </a:r>
            <a:r>
              <a:rPr lang="vi-VN" sz="2000" dirty="0"/>
              <a:t>đồ chơi trúng thưởng ( Bộ VH – TT – DL)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>
                <a:solidFill>
                  <a:srgbClr val="FF0000"/>
                </a:solidFill>
              </a:rPr>
              <a:t>- </a:t>
            </a:r>
            <a:r>
              <a:rPr lang="vi-VN" sz="2000" dirty="0">
                <a:solidFill>
                  <a:srgbClr val="FF0000"/>
                </a:solidFill>
              </a:rPr>
              <a:t>Phế </a:t>
            </a:r>
            <a:r>
              <a:rPr lang="vi-VN" sz="2000" dirty="0">
                <a:solidFill>
                  <a:srgbClr val="FF0000"/>
                </a:solidFill>
              </a:rPr>
              <a:t>liệu rác thải </a:t>
            </a:r>
            <a:r>
              <a:rPr lang="vi-VN" sz="2000" dirty="0"/>
              <a:t>( Bộ TN – MT)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</a:t>
            </a:r>
            <a:r>
              <a:rPr lang="vi-VN" sz="2000" dirty="0">
                <a:solidFill>
                  <a:srgbClr val="7030A0"/>
                </a:solidFill>
              </a:rPr>
              <a:t>Mỹ phẩm</a:t>
            </a:r>
            <a:r>
              <a:rPr lang="vi-VN" sz="2000" dirty="0"/>
              <a:t>, </a:t>
            </a:r>
            <a:r>
              <a:rPr lang="vi-VN" sz="2000" dirty="0">
                <a:solidFill>
                  <a:srgbClr val="FF0000"/>
                </a:solidFill>
              </a:rPr>
              <a:t>thuốc</a:t>
            </a:r>
            <a:r>
              <a:rPr lang="vi-VN" sz="2000" dirty="0">
                <a:solidFill>
                  <a:srgbClr val="7030A0"/>
                </a:solidFill>
              </a:rPr>
              <a:t>, </a:t>
            </a:r>
            <a:r>
              <a:rPr lang="vi-VN" sz="2000" dirty="0">
                <a:solidFill>
                  <a:srgbClr val="7030A0"/>
                </a:solidFill>
              </a:rPr>
              <a:t>thực </a:t>
            </a:r>
            <a:r>
              <a:rPr lang="vi-VN" sz="2000" dirty="0">
                <a:solidFill>
                  <a:srgbClr val="7030A0"/>
                </a:solidFill>
              </a:rPr>
              <a:t>phẩm chức năng, trang thiết bị y tê</a:t>
            </a:r>
            <a:r>
              <a:rPr lang="vi-VN" sz="2000" dirty="0"/>
              <a:t>( Bộ Y tế)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706487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7 nguyên tắc quản lý hàng hóa Nhập khẩu: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247775"/>
            <a:ext cx="8153400" cy="506154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400" dirty="0"/>
              <a:t>  Kiểm dịch: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vi-VN" sz="1400" dirty="0"/>
              <a:t>  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vật</a:t>
            </a:r>
            <a:r>
              <a:rPr lang="en-US" sz="1400" dirty="0"/>
              <a:t> (TT30</a:t>
            </a:r>
            <a:r>
              <a:rPr lang="vi-VN" sz="1400" dirty="0"/>
              <a:t> </a:t>
            </a:r>
            <a:r>
              <a:rPr lang="en-US" sz="1400" dirty="0"/>
              <a:t>+</a:t>
            </a:r>
            <a:r>
              <a:rPr lang="vi-VN" sz="1400" dirty="0"/>
              <a:t> </a:t>
            </a:r>
            <a:r>
              <a:rPr lang="en-US" sz="1400" dirty="0"/>
              <a:t>33/2014/BNN</a:t>
            </a:r>
            <a:r>
              <a:rPr lang="vi-VN" sz="1400" dirty="0"/>
              <a:t> ; </a:t>
            </a:r>
            <a:r>
              <a:rPr lang="vi-VN" sz="1400" cap="all" dirty="0"/>
              <a:t>THÔNG TƯ 11/2021/TT-BNNPTNT </a:t>
            </a:r>
            <a:r>
              <a:rPr lang="en-US" sz="1400" dirty="0"/>
              <a:t>)</a:t>
            </a:r>
            <a:endParaRPr lang="vi-VN" sz="14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vi-VN" sz="1400" i="1" dirty="0"/>
              <a:t>Phytosanitary Certificate</a:t>
            </a:r>
            <a:r>
              <a:rPr lang="en-US" sz="1400" i="1" dirty="0"/>
              <a:t> (</a:t>
            </a:r>
            <a:r>
              <a:rPr lang="en-US" sz="1400" i="1" dirty="0" err="1"/>
              <a:t>Gốc</a:t>
            </a:r>
            <a:r>
              <a:rPr lang="en-US" sz="1400" i="1" dirty="0"/>
              <a:t>)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400" i="1" dirty="0" err="1"/>
              <a:t>Đăng</a:t>
            </a:r>
            <a:r>
              <a:rPr lang="en-US" sz="1400" i="1" dirty="0"/>
              <a:t> </a:t>
            </a:r>
            <a:r>
              <a:rPr lang="en-US" sz="1400" i="1" dirty="0" err="1"/>
              <a:t>ký</a:t>
            </a:r>
            <a:r>
              <a:rPr lang="en-US" sz="1400" i="1" dirty="0"/>
              <a:t> KDTV </a:t>
            </a:r>
            <a:r>
              <a:rPr lang="en-US" sz="1400" i="1" dirty="0" err="1"/>
              <a:t>vùng</a:t>
            </a:r>
            <a:r>
              <a:rPr lang="en-US" sz="1400" i="1" dirty="0"/>
              <a:t> : </a:t>
            </a:r>
            <a:r>
              <a:rPr lang="en-US" sz="1400" i="1" dirty="0">
                <a:hlinkClick r:id="rId2"/>
              </a:rPr>
              <a:t>www.vsnw.gov.vn</a:t>
            </a:r>
            <a:r>
              <a:rPr lang="en-US" sz="1400" i="1" dirty="0"/>
              <a:t>  </a:t>
            </a:r>
            <a:r>
              <a:rPr lang="en-US" sz="1400" i="1" dirty="0" err="1"/>
              <a:t>Sau</a:t>
            </a:r>
            <a:r>
              <a:rPr lang="en-US" sz="1400" i="1" dirty="0"/>
              <a:t> 24h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400" i="1" dirty="0" err="1">
                <a:solidFill>
                  <a:srgbClr val="FF0000"/>
                </a:solidFill>
              </a:rPr>
              <a:t>Lưu</a:t>
            </a:r>
            <a:r>
              <a:rPr lang="en-US" sz="1400" i="1" dirty="0">
                <a:solidFill>
                  <a:srgbClr val="FF0000"/>
                </a:solidFill>
              </a:rPr>
              <a:t> ý : </a:t>
            </a:r>
            <a:r>
              <a:rPr lang="en-US" sz="1400" i="1" dirty="0" err="1">
                <a:solidFill>
                  <a:srgbClr val="FF0000"/>
                </a:solidFill>
              </a:rPr>
              <a:t>Nước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xuất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khẩu</a:t>
            </a:r>
            <a:r>
              <a:rPr lang="en-US" sz="1400" i="1" dirty="0">
                <a:solidFill>
                  <a:srgbClr val="FF0000"/>
                </a:solidFill>
              </a:rPr>
              <a:t> + </a:t>
            </a:r>
            <a:r>
              <a:rPr lang="en-US" sz="1400" i="1" dirty="0" err="1">
                <a:solidFill>
                  <a:srgbClr val="FF0000"/>
                </a:solidFill>
              </a:rPr>
              <a:t>Sản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phẩm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xuất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khẩu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phải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được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cấp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phép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trong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danh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mục</a:t>
            </a:r>
            <a:r>
              <a:rPr lang="en-US" sz="1400" i="1" dirty="0">
                <a:solidFill>
                  <a:srgbClr val="FF0000"/>
                </a:solidFill>
              </a:rPr>
              <a:t> BNN (</a:t>
            </a:r>
            <a:r>
              <a:rPr lang="en-US" sz="1400" i="1" dirty="0" err="1">
                <a:solidFill>
                  <a:srgbClr val="FF0000"/>
                </a:solidFill>
              </a:rPr>
              <a:t>Cục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bảo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vệ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thực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vật</a:t>
            </a:r>
            <a:r>
              <a:rPr lang="en-US" sz="1400" i="1" dirty="0">
                <a:solidFill>
                  <a:srgbClr val="FF0000"/>
                </a:solidFill>
              </a:rPr>
              <a:t>) – </a:t>
            </a:r>
            <a:r>
              <a:rPr lang="en-US" sz="1400" i="1" dirty="0" err="1">
                <a:solidFill>
                  <a:srgbClr val="FF0000"/>
                </a:solidFill>
              </a:rPr>
              <a:t>Giấy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phép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kiểm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dịch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cho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sản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phẩm</a:t>
            </a:r>
            <a:r>
              <a:rPr lang="en-US" sz="1400" i="1" dirty="0">
                <a:solidFill>
                  <a:srgbClr val="FF0000"/>
                </a:solidFill>
              </a:rPr>
              <a:t> : </a:t>
            </a:r>
            <a:r>
              <a:rPr lang="en-US" sz="1400" i="1" dirty="0" err="1">
                <a:solidFill>
                  <a:srgbClr val="FF0000"/>
                </a:solidFill>
              </a:rPr>
              <a:t>Cây</a:t>
            </a:r>
            <a:r>
              <a:rPr lang="en-US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bộ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phận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cây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còn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sống</a:t>
            </a:r>
            <a:r>
              <a:rPr lang="en-US" sz="1400" i="1" dirty="0">
                <a:solidFill>
                  <a:srgbClr val="FF0000"/>
                </a:solidFill>
              </a:rPr>
              <a:t>, </a:t>
            </a:r>
            <a:r>
              <a:rPr lang="en-US" sz="1400" i="1" dirty="0" err="1">
                <a:solidFill>
                  <a:srgbClr val="FF0000"/>
                </a:solidFill>
              </a:rPr>
              <a:t>củ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và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quả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tươi</a:t>
            </a:r>
            <a:r>
              <a:rPr lang="en-US" sz="1400" i="1" dirty="0">
                <a:solidFill>
                  <a:srgbClr val="FF0000"/>
                </a:solidFill>
              </a:rPr>
              <a:t>. </a:t>
            </a:r>
            <a:endParaRPr lang="vi-VN" sz="1400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400" dirty="0"/>
              <a:t> </a:t>
            </a:r>
            <a:r>
              <a:rPr lang="vi-VN" sz="1400" dirty="0"/>
              <a:t>  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vật</a:t>
            </a:r>
            <a:r>
              <a:rPr lang="en-US" sz="1400" dirty="0"/>
              <a:t> (TT</a:t>
            </a:r>
            <a:r>
              <a:rPr lang="vi-VN" sz="1400" dirty="0"/>
              <a:t> </a:t>
            </a:r>
            <a:r>
              <a:rPr lang="en-US" sz="1400" dirty="0"/>
              <a:t>25/2016/BNN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vi-VN" sz="1400" dirty="0"/>
              <a:t>=&gt; </a:t>
            </a:r>
            <a:r>
              <a:rPr lang="vi-VN" sz="1400" i="1" dirty="0"/>
              <a:t>Health Certificate</a:t>
            </a:r>
            <a:r>
              <a:rPr lang="en-US" sz="1400" i="1" dirty="0"/>
              <a:t> (</a:t>
            </a:r>
            <a:r>
              <a:rPr lang="en-US" sz="1400" i="1" dirty="0" err="1"/>
              <a:t>Gốc</a:t>
            </a:r>
            <a:r>
              <a:rPr lang="en-US" sz="1400" i="1" dirty="0"/>
              <a:t>) =&gt; </a:t>
            </a:r>
            <a:r>
              <a:rPr lang="en-US" sz="1400" i="1" dirty="0" err="1"/>
              <a:t>Giấy</a:t>
            </a:r>
            <a:r>
              <a:rPr lang="en-US" sz="1400" i="1" dirty="0"/>
              <a:t> </a:t>
            </a:r>
            <a:r>
              <a:rPr lang="en-US" sz="1400" i="1" dirty="0" err="1"/>
              <a:t>phép</a:t>
            </a:r>
            <a:r>
              <a:rPr lang="en-US" sz="1400" i="1" dirty="0"/>
              <a:t> </a:t>
            </a:r>
            <a:r>
              <a:rPr lang="en-US" sz="1400" i="1" dirty="0" err="1"/>
              <a:t>kiểm</a:t>
            </a:r>
            <a:r>
              <a:rPr lang="en-US" sz="1400" i="1" dirty="0"/>
              <a:t> </a:t>
            </a:r>
            <a:r>
              <a:rPr lang="en-US" sz="1400" i="1" dirty="0" err="1"/>
              <a:t>dịch</a:t>
            </a:r>
            <a:r>
              <a:rPr lang="en-US" sz="1400" i="1" dirty="0"/>
              <a:t>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400" i="1" dirty="0" err="1">
                <a:solidFill>
                  <a:srgbClr val="FF0000"/>
                </a:solidFill>
              </a:rPr>
              <a:t>Lưu</a:t>
            </a:r>
            <a:r>
              <a:rPr lang="en-US" sz="1400" i="1" dirty="0">
                <a:solidFill>
                  <a:srgbClr val="FF0000"/>
                </a:solidFill>
              </a:rPr>
              <a:t> ý : </a:t>
            </a:r>
            <a:r>
              <a:rPr lang="en-US" sz="1400" i="1" dirty="0" err="1">
                <a:solidFill>
                  <a:srgbClr val="FF0000"/>
                </a:solidFill>
              </a:rPr>
              <a:t>Nước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xuất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khẩu</a:t>
            </a:r>
            <a:r>
              <a:rPr lang="en-US" sz="1400" i="1" dirty="0">
                <a:solidFill>
                  <a:srgbClr val="FF0000"/>
                </a:solidFill>
              </a:rPr>
              <a:t> + </a:t>
            </a:r>
            <a:r>
              <a:rPr lang="en-US" sz="1400" i="1" dirty="0" err="1">
                <a:solidFill>
                  <a:srgbClr val="FF0000"/>
                </a:solidFill>
              </a:rPr>
              <a:t>Công</a:t>
            </a:r>
            <a:r>
              <a:rPr lang="en-US" sz="1400" i="1" dirty="0">
                <a:solidFill>
                  <a:srgbClr val="FF0000"/>
                </a:solidFill>
              </a:rPr>
              <a:t> ty </a:t>
            </a:r>
            <a:r>
              <a:rPr lang="en-US" sz="1400" i="1" dirty="0" err="1">
                <a:solidFill>
                  <a:srgbClr val="FF0000"/>
                </a:solidFill>
              </a:rPr>
              <a:t>xk</a:t>
            </a:r>
            <a:r>
              <a:rPr lang="en-US" sz="1400" i="1" dirty="0">
                <a:solidFill>
                  <a:srgbClr val="FF0000"/>
                </a:solidFill>
              </a:rPr>
              <a:t> + </a:t>
            </a:r>
            <a:r>
              <a:rPr lang="en-US" sz="1400" i="1" dirty="0" err="1">
                <a:solidFill>
                  <a:srgbClr val="FF0000"/>
                </a:solidFill>
              </a:rPr>
              <a:t>Sản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phẩm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xuất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khẩu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phải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được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cấp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phép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trong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danh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mục</a:t>
            </a:r>
            <a:r>
              <a:rPr lang="en-US" sz="1400" i="1" dirty="0">
                <a:solidFill>
                  <a:srgbClr val="FF0000"/>
                </a:solidFill>
              </a:rPr>
              <a:t> BNN (</a:t>
            </a:r>
            <a:r>
              <a:rPr lang="en-US" sz="1400" i="1" dirty="0" err="1">
                <a:solidFill>
                  <a:srgbClr val="FF0000"/>
                </a:solidFill>
              </a:rPr>
              <a:t>Cục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thú</a:t>
            </a:r>
            <a:r>
              <a:rPr lang="en-US" sz="1400" i="1" dirty="0">
                <a:solidFill>
                  <a:srgbClr val="FF0000"/>
                </a:solidFill>
              </a:rPr>
              <a:t> y) – </a:t>
            </a:r>
            <a:r>
              <a:rPr lang="en-US" sz="1400" i="1" dirty="0" err="1">
                <a:solidFill>
                  <a:srgbClr val="FF0000"/>
                </a:solidFill>
              </a:rPr>
              <a:t>Giấy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phép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kiểm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dịch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cho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sản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phẩm</a:t>
            </a:r>
            <a:r>
              <a:rPr lang="en-US" sz="1400" i="1" dirty="0">
                <a:solidFill>
                  <a:srgbClr val="FF0000"/>
                </a:solidFill>
              </a:rPr>
              <a:t> : </a:t>
            </a:r>
            <a:r>
              <a:rPr lang="en-US" sz="1400" i="1" dirty="0" err="1">
                <a:solidFill>
                  <a:srgbClr val="FF0000"/>
                </a:solidFill>
              </a:rPr>
              <a:t>thực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phẩm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có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nguồn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gốc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i="1" dirty="0" err="1">
                <a:solidFill>
                  <a:srgbClr val="FF0000"/>
                </a:solidFill>
              </a:rPr>
              <a:t>từ</a:t>
            </a:r>
            <a:r>
              <a:rPr lang="en-US" sz="1400" i="1" dirty="0">
                <a:solidFill>
                  <a:srgbClr val="FF0000"/>
                </a:solidFill>
              </a:rPr>
              <a:t> ĐV. </a:t>
            </a:r>
            <a:endParaRPr lang="vi-VN" sz="14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400" i="1" dirty="0">
                <a:hlinkClick r:id="rId2"/>
              </a:rPr>
              <a:t>www.vsnw.gov.vn </a:t>
            </a:r>
            <a:r>
              <a:rPr lang="en-US" sz="1400" i="1" dirty="0"/>
              <a:t> </a:t>
            </a:r>
            <a:r>
              <a:rPr lang="vi-VN" sz="1400" dirty="0"/>
              <a:t>Sau </a:t>
            </a:r>
            <a:r>
              <a:rPr lang="vi-VN" sz="1400" dirty="0"/>
              <a:t>48h 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/>
              <a:t>Thuỷ</a:t>
            </a:r>
            <a:r>
              <a:rPr lang="en-US" sz="1400" dirty="0"/>
              <a:t> </a:t>
            </a:r>
            <a:r>
              <a:rPr lang="en-US" sz="1400" dirty="0" err="1"/>
              <a:t>sản</a:t>
            </a:r>
            <a:r>
              <a:rPr lang="en-US" sz="1400" dirty="0"/>
              <a:t> (TT</a:t>
            </a:r>
            <a:r>
              <a:rPr lang="vi-VN" sz="1400" dirty="0"/>
              <a:t> </a:t>
            </a:r>
            <a:r>
              <a:rPr lang="en-US" sz="1400" dirty="0"/>
              <a:t>26/2016/BNN)</a:t>
            </a:r>
            <a:endParaRPr lang="vi-V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1400" dirty="0"/>
              <a:t>=&gt; Sau 48h =&gt; </a:t>
            </a:r>
            <a:r>
              <a:rPr lang="vi-VN" sz="1400" i="1" dirty="0"/>
              <a:t>Health Certificate</a:t>
            </a:r>
            <a:endParaRPr lang="vi-VN" sz="14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vi-VN" sz="1400" dirty="0"/>
              <a:t>    </a:t>
            </a:r>
            <a:r>
              <a:rPr lang="en-US" sz="1400" dirty="0"/>
              <a:t>Y </a:t>
            </a:r>
            <a:r>
              <a:rPr lang="en-US" sz="1400" dirty="0" err="1"/>
              <a:t>Tế</a:t>
            </a:r>
            <a:r>
              <a:rPr lang="en-US" sz="1400" dirty="0"/>
              <a:t> (46 /2014/TT-BYT) 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740704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7 nguyên tắc quản lý hàng hóa Nhập khẩu: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484784"/>
            <a:ext cx="8153400" cy="4695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600" dirty="0"/>
              <a:t>Kiểm tra An toàn thực phẩm: </a:t>
            </a:r>
            <a:r>
              <a:rPr lang="pt-BR" sz="1600" dirty="0"/>
              <a:t>: Luật ATTP 55/2010, ND </a:t>
            </a:r>
            <a:r>
              <a:rPr lang="pt-BR" sz="1600" dirty="0"/>
              <a:t>15/2018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i="1" dirty="0"/>
              <a:t>1. </a:t>
            </a:r>
            <a:r>
              <a:rPr lang="vi-VN" sz="1600" i="1" dirty="0"/>
              <a:t>Phụ </a:t>
            </a:r>
            <a:r>
              <a:rPr lang="vi-VN" sz="1600" i="1" dirty="0"/>
              <a:t>gia thực </a:t>
            </a:r>
            <a:r>
              <a:rPr lang="vi-VN" sz="1600" i="1" dirty="0"/>
              <a:t>phẩm</a:t>
            </a:r>
            <a:r>
              <a:rPr lang="en-US" sz="1600" i="1" dirty="0"/>
              <a:t> : </a:t>
            </a:r>
            <a:r>
              <a:rPr lang="en-US" sz="1600" i="1" dirty="0" err="1">
                <a:solidFill>
                  <a:srgbClr val="FF0000"/>
                </a:solidFill>
              </a:rPr>
              <a:t>Tự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công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bố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/>
              <a:t>,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 an </a:t>
            </a:r>
            <a:r>
              <a:rPr lang="en-US" sz="1600" i="1" dirty="0" err="1"/>
              <a:t>toàn</a:t>
            </a:r>
            <a:r>
              <a:rPr lang="en-US" sz="1600" i="1" dirty="0"/>
              <a:t> </a:t>
            </a:r>
            <a:r>
              <a:rPr lang="en-US" sz="1600" i="1" dirty="0" err="1"/>
              <a:t>thực</a:t>
            </a:r>
            <a:r>
              <a:rPr lang="en-US" sz="1600" i="1" dirty="0"/>
              <a:t> </a:t>
            </a:r>
            <a:r>
              <a:rPr lang="en-US" sz="1600" i="1" dirty="0" err="1"/>
              <a:t>phẩm</a:t>
            </a:r>
            <a:r>
              <a:rPr lang="en-US" sz="1600" i="1" dirty="0"/>
              <a:t> (</a:t>
            </a:r>
            <a:r>
              <a:rPr lang="en-US" sz="1600" i="1" dirty="0" err="1"/>
              <a:t>Đăng</a:t>
            </a:r>
            <a:r>
              <a:rPr lang="en-US" sz="1600" i="1" dirty="0"/>
              <a:t> </a:t>
            </a:r>
            <a:r>
              <a:rPr lang="en-US" sz="1600" i="1" dirty="0" err="1"/>
              <a:t>ký</a:t>
            </a:r>
            <a:r>
              <a:rPr lang="en-US" sz="1600" i="1" dirty="0"/>
              <a:t> -&gt; Ra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quả</a:t>
            </a:r>
            <a:r>
              <a:rPr lang="en-US" sz="1600" i="1" dirty="0"/>
              <a:t>) 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2. </a:t>
            </a:r>
            <a:r>
              <a:rPr lang="vi-VN" sz="1600" i="1" dirty="0"/>
              <a:t>Bao </a:t>
            </a:r>
            <a:r>
              <a:rPr lang="vi-VN" sz="1600" i="1" dirty="0"/>
              <a:t>bì chứa thực </a:t>
            </a:r>
            <a:r>
              <a:rPr lang="vi-VN" sz="1600" i="1" dirty="0"/>
              <a:t>phẩm</a:t>
            </a:r>
            <a:r>
              <a:rPr lang="en-US" sz="1600" i="1" dirty="0"/>
              <a:t> :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công</a:t>
            </a:r>
            <a:r>
              <a:rPr lang="en-US" sz="1600" i="1" dirty="0"/>
              <a:t> </a:t>
            </a:r>
            <a:r>
              <a:rPr lang="en-US" sz="1600" i="1" dirty="0" err="1"/>
              <a:t>bố</a:t>
            </a:r>
            <a:r>
              <a:rPr lang="en-US" sz="1600" i="1" dirty="0"/>
              <a:t> ,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 an </a:t>
            </a:r>
            <a:r>
              <a:rPr lang="en-US" sz="1600" i="1" dirty="0" err="1"/>
              <a:t>toàn</a:t>
            </a:r>
            <a:r>
              <a:rPr lang="en-US" sz="1600" i="1" dirty="0"/>
              <a:t> </a:t>
            </a:r>
            <a:r>
              <a:rPr lang="en-US" sz="1600" i="1" dirty="0" err="1"/>
              <a:t>thực</a:t>
            </a:r>
            <a:r>
              <a:rPr lang="en-US" sz="1600" i="1" dirty="0"/>
              <a:t> </a:t>
            </a:r>
            <a:r>
              <a:rPr lang="en-US" sz="1600" i="1" dirty="0" err="1"/>
              <a:t>phẩm</a:t>
            </a:r>
            <a:r>
              <a:rPr lang="en-US" sz="1600" i="1" dirty="0"/>
              <a:t> (</a:t>
            </a:r>
            <a:r>
              <a:rPr lang="en-US" sz="1600" i="1" dirty="0" err="1"/>
              <a:t>Đăng</a:t>
            </a:r>
            <a:r>
              <a:rPr lang="en-US" sz="1600" i="1" dirty="0"/>
              <a:t> </a:t>
            </a:r>
            <a:r>
              <a:rPr lang="en-US" sz="1600" i="1" dirty="0" err="1"/>
              <a:t>ký</a:t>
            </a:r>
            <a:r>
              <a:rPr lang="en-US" sz="1600" i="1" dirty="0"/>
              <a:t> -&gt; Ra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quả</a:t>
            </a:r>
            <a:r>
              <a:rPr lang="en-US" sz="1600" i="1" dirty="0"/>
              <a:t>) 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3. </a:t>
            </a:r>
            <a:r>
              <a:rPr lang="vi-VN" sz="1600" i="1" dirty="0"/>
              <a:t>Thực </a:t>
            </a:r>
            <a:r>
              <a:rPr lang="vi-VN" sz="1600" i="1" dirty="0"/>
              <a:t>phẩm chế biến </a:t>
            </a:r>
            <a:r>
              <a:rPr lang="vi-VN" sz="1600" i="1" dirty="0"/>
              <a:t>thường</a:t>
            </a:r>
            <a:r>
              <a:rPr lang="en-US" sz="1600" i="1" dirty="0"/>
              <a:t> :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công</a:t>
            </a:r>
            <a:r>
              <a:rPr lang="en-US" sz="1600" i="1" dirty="0"/>
              <a:t> </a:t>
            </a:r>
            <a:r>
              <a:rPr lang="en-US" sz="1600" i="1" dirty="0" err="1"/>
              <a:t>bố</a:t>
            </a:r>
            <a:r>
              <a:rPr lang="en-US" sz="1600" i="1" dirty="0"/>
              <a:t> ,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 an </a:t>
            </a:r>
            <a:r>
              <a:rPr lang="en-US" sz="1600" i="1" dirty="0" err="1"/>
              <a:t>toàn</a:t>
            </a:r>
            <a:r>
              <a:rPr lang="en-US" sz="1600" i="1" dirty="0"/>
              <a:t> </a:t>
            </a:r>
            <a:r>
              <a:rPr lang="en-US" sz="1600" i="1" dirty="0" err="1"/>
              <a:t>thực</a:t>
            </a:r>
            <a:r>
              <a:rPr lang="en-US" sz="1600" i="1" dirty="0"/>
              <a:t> </a:t>
            </a:r>
            <a:r>
              <a:rPr lang="en-US" sz="1600" i="1" dirty="0" err="1"/>
              <a:t>phẩm</a:t>
            </a:r>
            <a:r>
              <a:rPr lang="en-US" sz="1600" i="1" dirty="0"/>
              <a:t>. (</a:t>
            </a:r>
            <a:r>
              <a:rPr lang="en-US" sz="1600" i="1" dirty="0" err="1"/>
              <a:t>Đăng</a:t>
            </a:r>
            <a:r>
              <a:rPr lang="en-US" sz="1600" i="1" dirty="0"/>
              <a:t> </a:t>
            </a:r>
            <a:r>
              <a:rPr lang="en-US" sz="1600" i="1" dirty="0" err="1"/>
              <a:t>ký</a:t>
            </a:r>
            <a:r>
              <a:rPr lang="en-US" sz="1600" i="1" dirty="0"/>
              <a:t> -&gt; Ra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quả</a:t>
            </a:r>
            <a:r>
              <a:rPr lang="en-US" sz="1600" i="1" dirty="0"/>
              <a:t>) 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4. </a:t>
            </a:r>
            <a:r>
              <a:rPr lang="vi-VN" sz="1600" i="1" dirty="0"/>
              <a:t>Thực </a:t>
            </a:r>
            <a:r>
              <a:rPr lang="vi-VN" sz="1600" i="1" dirty="0"/>
              <a:t>phẩm chức </a:t>
            </a:r>
            <a:r>
              <a:rPr lang="vi-VN" sz="1600" i="1" dirty="0"/>
              <a:t>năng</a:t>
            </a:r>
            <a:r>
              <a:rPr lang="en-US" sz="1600" i="1" dirty="0"/>
              <a:t> : </a:t>
            </a:r>
            <a:r>
              <a:rPr lang="en-US" sz="1600" i="1" dirty="0" err="1">
                <a:solidFill>
                  <a:srgbClr val="FF0000"/>
                </a:solidFill>
              </a:rPr>
              <a:t>Công</a:t>
            </a:r>
            <a:r>
              <a:rPr lang="en-US" sz="1600" i="1" dirty="0">
                <a:solidFill>
                  <a:srgbClr val="FF0000"/>
                </a:solidFill>
              </a:rPr>
              <a:t> </a:t>
            </a:r>
            <a:r>
              <a:rPr lang="en-US" sz="1600" i="1" dirty="0" err="1">
                <a:solidFill>
                  <a:srgbClr val="FF0000"/>
                </a:solidFill>
              </a:rPr>
              <a:t>bố</a:t>
            </a:r>
            <a:r>
              <a:rPr lang="en-US" sz="1600" i="1" dirty="0"/>
              <a:t>. </a:t>
            </a:r>
            <a:r>
              <a:rPr lang="en-US" sz="1600" i="1" dirty="0" err="1"/>
              <a:t>Không</a:t>
            </a:r>
            <a:r>
              <a:rPr lang="en-US" sz="1600" i="1" dirty="0"/>
              <a:t> </a:t>
            </a:r>
            <a:r>
              <a:rPr lang="en-US" sz="1600" i="1" dirty="0" err="1"/>
              <a:t>cần</a:t>
            </a:r>
            <a:r>
              <a:rPr lang="en-US" sz="1600" i="1" dirty="0"/>
              <a:t>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 ATTP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5. </a:t>
            </a:r>
            <a:r>
              <a:rPr lang="vi-VN" sz="1600" i="1" dirty="0"/>
              <a:t>Thực </a:t>
            </a:r>
            <a:r>
              <a:rPr lang="vi-VN" sz="1600" i="1" dirty="0"/>
              <a:t>phẩm bổ sung cho trẻ 36 tháng </a:t>
            </a:r>
            <a:r>
              <a:rPr lang="vi-VN" sz="1600" i="1" dirty="0"/>
              <a:t>tuổi</a:t>
            </a:r>
            <a:r>
              <a:rPr lang="en-US" sz="1600" i="1" dirty="0"/>
              <a:t> :</a:t>
            </a:r>
            <a:r>
              <a:rPr lang="en-US" sz="1600" i="1" dirty="0" err="1"/>
              <a:t>Công</a:t>
            </a:r>
            <a:r>
              <a:rPr lang="en-US" sz="1600" i="1" dirty="0"/>
              <a:t> </a:t>
            </a:r>
            <a:r>
              <a:rPr lang="en-US" sz="1600" i="1" dirty="0" err="1"/>
              <a:t>bố</a:t>
            </a:r>
            <a:r>
              <a:rPr lang="en-US" sz="1600" i="1" dirty="0"/>
              <a:t>. </a:t>
            </a:r>
            <a:r>
              <a:rPr lang="en-US" sz="1600" i="1" dirty="0" err="1"/>
              <a:t>Không</a:t>
            </a:r>
            <a:r>
              <a:rPr lang="en-US" sz="1600" i="1" dirty="0"/>
              <a:t> </a:t>
            </a:r>
            <a:r>
              <a:rPr lang="en-US" sz="1600" i="1" dirty="0" err="1"/>
              <a:t>cần</a:t>
            </a:r>
            <a:r>
              <a:rPr lang="en-US" sz="1600" i="1" dirty="0"/>
              <a:t>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tra</a:t>
            </a:r>
            <a:r>
              <a:rPr lang="en-US" sz="1600" i="1" dirty="0"/>
              <a:t> ATTP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6. </a:t>
            </a:r>
            <a:r>
              <a:rPr lang="vi-VN" sz="1600" i="1" dirty="0"/>
              <a:t>Thực </a:t>
            </a:r>
            <a:r>
              <a:rPr lang="vi-VN" sz="1600" i="1" dirty="0"/>
              <a:t>phẩm có nguồn gốc từ thực </a:t>
            </a:r>
            <a:r>
              <a:rPr lang="vi-VN" sz="1600" i="1" dirty="0"/>
              <a:t>vật</a:t>
            </a:r>
            <a:r>
              <a:rPr lang="en-US" sz="1600" i="1" dirty="0"/>
              <a:t> : </a:t>
            </a:r>
            <a:r>
              <a:rPr lang="en-US" sz="1600" i="1" dirty="0" err="1"/>
              <a:t>Giấy</a:t>
            </a:r>
            <a:r>
              <a:rPr lang="en-US" sz="1600" i="1" dirty="0"/>
              <a:t> </a:t>
            </a:r>
            <a:r>
              <a:rPr lang="en-US" sz="1600" i="1" dirty="0" err="1"/>
              <a:t>phép</a:t>
            </a:r>
            <a:r>
              <a:rPr lang="en-US" sz="1600" i="1" dirty="0"/>
              <a:t>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KTATTP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7. </a:t>
            </a:r>
            <a:r>
              <a:rPr lang="vi-VN" sz="1600" i="1" dirty="0"/>
              <a:t>Thực </a:t>
            </a:r>
            <a:r>
              <a:rPr lang="vi-VN" sz="1600" i="1" dirty="0"/>
              <a:t>phẩm có nguồn gốc từ động </a:t>
            </a:r>
            <a:r>
              <a:rPr lang="vi-VN" sz="1600" i="1" dirty="0"/>
              <a:t>vật</a:t>
            </a:r>
            <a:r>
              <a:rPr lang="en-US" sz="1600" i="1" dirty="0"/>
              <a:t> : </a:t>
            </a:r>
            <a:r>
              <a:rPr lang="en-US" sz="1600" i="1" dirty="0" err="1"/>
              <a:t>Giấy</a:t>
            </a:r>
            <a:r>
              <a:rPr lang="en-US" sz="1600" i="1" dirty="0"/>
              <a:t> </a:t>
            </a:r>
            <a:r>
              <a:rPr lang="en-US" sz="1600" i="1" dirty="0" err="1"/>
              <a:t>phép</a:t>
            </a:r>
            <a:r>
              <a:rPr lang="en-US" sz="1600" i="1" dirty="0"/>
              <a:t>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KTATTP</a:t>
            </a:r>
            <a:endParaRPr lang="vi-VN" sz="1600" i="1" dirty="0"/>
          </a:p>
          <a:p>
            <a:pPr marL="0" indent="0">
              <a:buNone/>
            </a:pPr>
            <a:r>
              <a:rPr lang="en-US" sz="1600" i="1" dirty="0"/>
              <a:t>8. </a:t>
            </a:r>
            <a:r>
              <a:rPr lang="vi-VN" sz="1600" i="1" dirty="0"/>
              <a:t>Thực </a:t>
            </a:r>
            <a:r>
              <a:rPr lang="vi-VN" sz="1600" i="1" dirty="0"/>
              <a:t>phẩm có nguồn gốc từ thủy </a:t>
            </a:r>
            <a:r>
              <a:rPr lang="vi-VN" sz="1600" i="1" dirty="0"/>
              <a:t>sản</a:t>
            </a:r>
            <a:r>
              <a:rPr lang="en-US" sz="1600" i="1" dirty="0"/>
              <a:t> : </a:t>
            </a:r>
            <a:r>
              <a:rPr lang="en-US" sz="1600" i="1" dirty="0" err="1"/>
              <a:t>Giấy</a:t>
            </a:r>
            <a:r>
              <a:rPr lang="en-US" sz="1600" i="1" dirty="0"/>
              <a:t> </a:t>
            </a:r>
            <a:r>
              <a:rPr lang="en-US" sz="1600" i="1" dirty="0" err="1"/>
              <a:t>phép</a:t>
            </a:r>
            <a:r>
              <a:rPr lang="en-US" sz="1600" i="1" dirty="0"/>
              <a:t>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</a:t>
            </a:r>
            <a:r>
              <a:rPr lang="en-US" sz="1600" i="1" dirty="0" err="1"/>
              <a:t>Kiểm</a:t>
            </a:r>
            <a:r>
              <a:rPr lang="en-US" sz="1600" i="1" dirty="0"/>
              <a:t> </a:t>
            </a:r>
            <a:r>
              <a:rPr lang="en-US" sz="1600" i="1" dirty="0" err="1"/>
              <a:t>dịch</a:t>
            </a:r>
            <a:r>
              <a:rPr lang="en-US" sz="1600" i="1" dirty="0"/>
              <a:t> + KTATTP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61330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7 nguyên tắc quản lý hàng hóa Nhập khẩu: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0"/>
            <a:ext cx="8153400" cy="4695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600" dirty="0"/>
              <a:t>Kiểm tra chất lượng: </a:t>
            </a:r>
            <a:r>
              <a:rPr lang="pt-BR" sz="1600" dirty="0"/>
              <a:t>Luật chất lượng sản phẩm 05/2007, ND132/2008 và các thông tư hướng dẫn</a:t>
            </a:r>
            <a:endParaRPr lang="vi-VN" sz="1600" dirty="0"/>
          </a:p>
          <a:p>
            <a:pPr marL="0" indent="0">
              <a:buNone/>
            </a:pPr>
            <a:r>
              <a:rPr lang="vi-VN" sz="1600" dirty="0"/>
              <a:t>           -  </a:t>
            </a:r>
            <a:r>
              <a:rPr lang="vi-VN" sz="1600" i="1" dirty="0"/>
              <a:t>Kiểm tra trước thông quan</a:t>
            </a:r>
          </a:p>
          <a:p>
            <a:pPr marL="0" indent="0">
              <a:buNone/>
            </a:pPr>
            <a:r>
              <a:rPr lang="vi-VN" sz="1600" i="1" dirty="0"/>
              <a:t>           -  Kiểm tra sau thông quan</a:t>
            </a:r>
            <a:endParaRPr lang="en-SG" sz="1600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600" dirty="0"/>
              <a:t>Riêng: </a:t>
            </a:r>
            <a:r>
              <a:rPr lang="pt-BR" sz="1600" dirty="0"/>
              <a:t>NĐ 69/2018</a:t>
            </a:r>
            <a:r>
              <a:rPr lang="vi-VN" sz="1600" dirty="0"/>
              <a:t>, NĐ 43/2017,</a:t>
            </a:r>
            <a:r>
              <a:rPr lang="pt-BR" sz="1600" dirty="0"/>
              <a:t>thông tư hướng dẫn</a:t>
            </a:r>
            <a:endParaRPr lang="vi-V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1600" u="sng" dirty="0"/>
              <a:t>Ví dụ</a:t>
            </a:r>
            <a:r>
              <a:rPr lang="vi-VN" sz="1600" dirty="0"/>
              <a:t>: </a:t>
            </a:r>
            <a:r>
              <a:rPr lang="vi-VN" sz="1600" dirty="0">
                <a:solidFill>
                  <a:srgbClr val="FF0000"/>
                </a:solidFill>
              </a:rPr>
              <a:t>Ô tô cũ dưới 5 năm</a:t>
            </a:r>
            <a:r>
              <a:rPr lang="vi-VN" sz="1600" dirty="0"/>
              <a:t>, </a:t>
            </a:r>
            <a:r>
              <a:rPr lang="vi-VN" sz="1600" dirty="0">
                <a:solidFill>
                  <a:srgbClr val="FF0000"/>
                </a:solidFill>
              </a:rPr>
              <a:t>máy móc cũ dưới 10 năm</a:t>
            </a:r>
            <a:r>
              <a:rPr lang="vi-VN" sz="1600" dirty="0"/>
              <a:t>,...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Dán</a:t>
            </a:r>
            <a:r>
              <a:rPr lang="en-US" sz="1600" dirty="0"/>
              <a:t> </a:t>
            </a:r>
            <a:r>
              <a:rPr lang="en-US" sz="1600" dirty="0" err="1"/>
              <a:t>nhãn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: </a:t>
            </a:r>
            <a:r>
              <a:rPr lang="en-US" sz="1600" dirty="0"/>
              <a:t>04/2017/QĐ-</a:t>
            </a:r>
            <a:r>
              <a:rPr lang="en-US" sz="1600" dirty="0" err="1"/>
              <a:t>TTg</a:t>
            </a:r>
            <a:r>
              <a:rPr lang="en-US" sz="1600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=&gt; Test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r>
              <a:rPr lang="en-US" sz="1600" dirty="0"/>
              <a:t>,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nộp</a:t>
            </a:r>
            <a:r>
              <a:rPr lang="en-US" sz="1600" dirty="0"/>
              <a:t> </a:t>
            </a:r>
            <a:r>
              <a:rPr lang="en-US" sz="1600" dirty="0" err="1"/>
              <a:t>hồ</a:t>
            </a:r>
            <a:r>
              <a:rPr lang="en-US" sz="1600" dirty="0"/>
              <a:t> </a:t>
            </a:r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. </a:t>
            </a:r>
            <a:endParaRPr lang="en-SG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600" dirty="0"/>
              <a:t>Bình thường: </a:t>
            </a:r>
            <a:r>
              <a:rPr lang="pt-BR" sz="1600" dirty="0"/>
              <a:t>Chỉ nộp </a:t>
            </a:r>
            <a:r>
              <a:rPr lang="pt-BR" sz="1600" i="1" dirty="0"/>
              <a:t>Tờ khai + Invoice + </a:t>
            </a:r>
            <a:r>
              <a:rPr lang="pt-BR" sz="1600" i="1" dirty="0" err="1"/>
              <a:t>packing</a:t>
            </a:r>
            <a:r>
              <a:rPr lang="pt-BR" sz="1600" i="1" dirty="0"/>
              <a:t> </a:t>
            </a:r>
            <a:r>
              <a:rPr lang="pt-BR" sz="1600" i="1" dirty="0" err="1"/>
              <a:t>list</a:t>
            </a:r>
            <a:r>
              <a:rPr lang="pt-BR" sz="1600" i="1" dirty="0"/>
              <a:t> + Bill </a:t>
            </a:r>
            <a:r>
              <a:rPr lang="pt-BR" sz="1600" i="1" dirty="0" err="1"/>
              <a:t>of</a:t>
            </a:r>
            <a:r>
              <a:rPr lang="pt-BR" sz="1600" i="1" dirty="0"/>
              <a:t> </a:t>
            </a:r>
            <a:r>
              <a:rPr lang="pt-BR" sz="1600" i="1" dirty="0" err="1"/>
              <a:t>lading</a:t>
            </a:r>
            <a:r>
              <a:rPr lang="pt-BR" sz="1600" i="1" dirty="0"/>
              <a:t> + CO</a:t>
            </a:r>
            <a:r>
              <a:rPr lang="pt-BR" sz="1600" dirty="0"/>
              <a:t>. </a:t>
            </a:r>
            <a:endParaRPr lang="en-SG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52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7 nguyên tắc quản lý hàng hóa Nhập khẩu:</vt:lpstr>
      <vt:lpstr>7 nguyên tắc quản lý hàng hóa Nhập khẩu:</vt:lpstr>
      <vt:lpstr>7 nguyên tắc quản lý hàng hóa Nhập khẩu:</vt:lpstr>
      <vt:lpstr>7 nguyên tắc quản lý hàng hóa Nhập khẩu:</vt:lpstr>
      <vt:lpstr>7 nguyên tắc quản lý hàng hóa Nhập khẩu: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nguyên tắc quản lý hàng hóa Nhập khẩu:</dc:title>
  <dc:creator>Work-PC</dc:creator>
  <cp:lastModifiedBy>Work-PC</cp:lastModifiedBy>
  <cp:revision>1</cp:revision>
  <dcterms:created xsi:type="dcterms:W3CDTF">2022-04-13T13:08:20Z</dcterms:created>
  <dcterms:modified xsi:type="dcterms:W3CDTF">2022-04-13T13:08:30Z</dcterms:modified>
</cp:coreProperties>
</file>