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66" r:id="rId5"/>
    <p:sldId id="273" r:id="rId6"/>
    <p:sldId id="261" r:id="rId7"/>
    <p:sldId id="271" r:id="rId8"/>
    <p:sldId id="274" r:id="rId9"/>
    <p:sldId id="262" r:id="rId10"/>
    <p:sldId id="267" r:id="rId11"/>
    <p:sldId id="268" r:id="rId12"/>
    <p:sldId id="275" r:id="rId13"/>
    <p:sldId id="263" r:id="rId14"/>
    <p:sldId id="269" r:id="rId15"/>
    <p:sldId id="270" r:id="rId16"/>
    <p:sldId id="264" r:id="rId17"/>
    <p:sldId id="279" r:id="rId18"/>
    <p:sldId id="257" r:id="rId19"/>
    <p:sldId id="258" r:id="rId20"/>
    <p:sldId id="265" r:id="rId21"/>
    <p:sldId id="278" r:id="rId22"/>
    <p:sldId id="272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F87A5-CB38-4E1F-A459-11793779CFEA}" type="datetimeFigureOut">
              <a:rPr lang="en-US" smtClean="0"/>
              <a:t>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26A12-9E33-4234-AAE2-B732A2D29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C5D3-5BFF-411F-847E-1E918340C28F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B26-8F6B-4CA5-96A5-924607C01A93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F06B-14A5-49FE-ABE4-10E3AF341265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33D6-2A50-4E4F-9CBF-C49519087937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7A34-D534-4431-A883-3386AA8FBF89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DC33-1514-4AE3-ADD6-B9B37FDE558F}" type="datetime1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776C-0735-47D1-997F-2FA2823EC8A8}" type="datetime1">
              <a:rPr lang="en-US" smtClean="0"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9DBA-39D8-45A8-82A5-7EB3DA0A8BC4}" type="datetime1">
              <a:rPr lang="en-US" smtClean="0"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D609-E07A-489D-90F1-95B8FEB79F54}" type="datetime1">
              <a:rPr lang="en-US" smtClean="0"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A8DC-C4F0-44FD-BC8F-80285BAD437C}" type="datetime1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54AE-1C08-401F-95FD-B621F0A3FC1C}" type="datetime1">
              <a:rPr lang="en-US" smtClean="0"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6E8E-BF03-407B-B0B3-06A1B9529400}" type="datetime1">
              <a:rPr lang="en-US" smtClean="0"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Cooperative Control and Modeling for Narrow Passage Traversal with an </a:t>
            </a:r>
            <a:r>
              <a:rPr lang="en-US" dirty="0" err="1" smtClean="0"/>
              <a:t>Ornithopter</a:t>
            </a:r>
            <a:r>
              <a:rPr lang="en-US" dirty="0" smtClean="0"/>
              <a:t> MAV and Lightweight Ground Station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516"/>
            <a:ext cx="4038600" cy="3915331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Mutual coordinate plane centered at camera</a:t>
            </a:r>
          </a:p>
          <a:p>
            <a:r>
              <a:rPr lang="en-US" dirty="0" smtClean="0"/>
              <a:t>Camera tracks location of robot</a:t>
            </a:r>
          </a:p>
          <a:p>
            <a:r>
              <a:rPr lang="en-US" dirty="0" smtClean="0"/>
              <a:t>Proper rotation to head towards window computed on ground station</a:t>
            </a:r>
          </a:p>
          <a:p>
            <a:r>
              <a:rPr lang="en-US" dirty="0" smtClean="0"/>
              <a:t>Ground station transmits heading to robot</a:t>
            </a:r>
          </a:p>
          <a:p>
            <a:r>
              <a:rPr lang="en-US" dirty="0" smtClean="0"/>
              <a:t>Robot steers to set heading using on-board controller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Hardware Interaction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8490"/>
            <a:ext cx="8229600" cy="30822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8" y="1600200"/>
            <a:ext cx="3910864" cy="452596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article filter used to find most likely robot location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Motion model: Gaussian centered around each particle position with ε-random uniform sampling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Emission model: motion tracking via background subtraction</a:t>
            </a:r>
          </a:p>
          <a:p>
            <a:r>
              <a:rPr lang="en-US" dirty="0" smtClean="0">
                <a:latin typeface="Cambria Math"/>
                <a:ea typeface="Cambria Math"/>
              </a:rPr>
              <a:t>Boundary of window selected manually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Control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743"/>
            <a:ext cx="8229600" cy="33748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318338" y="5095820"/>
                <a:ext cx="1146431" cy="914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4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sz="140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1400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338" y="5095820"/>
                <a:ext cx="1146431" cy="9144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48680" y="5095820"/>
                <a:ext cx="2170546" cy="914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𝑅𝑠</m:t>
                          </m:r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5095820"/>
                <a:ext cx="217054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3464769" y="5553020"/>
            <a:ext cx="108391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7212" y="301573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12" y="3015734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295586" y="2209800"/>
                <a:ext cx="4338367" cy="9144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𝑝𝑖𝑥𝑒𝑙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𝑤𝑖𝑑𝑡h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ysClr val="windowText" lastClr="000000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𝑣𝑖𝑒𝑤𝑖𝑛𝑔</m:t>
                                  </m:r>
                                  <m: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𝑎𝑛𝑔𝑙𝑒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𝑣𝑖𝑒𝑤𝑖𝑛𝑔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𝑎𝑛𝑔𝑙𝑒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𝑝𝑖𝑥𝑒𝑙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𝑤𝑖𝑑𝑡h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86" y="2209800"/>
                <a:ext cx="4338367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019986" y="2209800"/>
            <a:ext cx="1676399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Proportional-Integral-Derivative Controller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451" y="3733800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Camera Latency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15200" y="3733800"/>
            <a:ext cx="1447799" cy="838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Transmission Latency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Arrow Connector 27"/>
          <p:cNvCxnSpPr>
            <a:stCxn id="16" idx="2"/>
            <a:endCxn id="5" idx="3"/>
          </p:cNvCxnSpPr>
          <p:nvPr/>
        </p:nvCxnSpPr>
        <p:spPr>
          <a:xfrm rot="5400000">
            <a:off x="6888653" y="4402573"/>
            <a:ext cx="981020" cy="131987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>
            <a:off x="5633953" y="2667000"/>
            <a:ext cx="38603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/>
          <p:cNvCxnSpPr>
            <a:stCxn id="4" idx="1"/>
            <a:endCxn id="15" idx="2"/>
          </p:cNvCxnSpPr>
          <p:nvPr/>
        </p:nvCxnSpPr>
        <p:spPr>
          <a:xfrm rot="10800000">
            <a:off x="891352" y="4572000"/>
            <a:ext cx="1426987" cy="98102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7"/>
          <p:cNvCxnSpPr>
            <a:stCxn id="15" idx="0"/>
            <a:endCxn id="9" idx="1"/>
          </p:cNvCxnSpPr>
          <p:nvPr/>
        </p:nvCxnSpPr>
        <p:spPr>
          <a:xfrm rot="5400000" flipH="1" flipV="1">
            <a:off x="560068" y="2998283"/>
            <a:ext cx="1066800" cy="40423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7"/>
          <p:cNvCxnSpPr>
            <a:stCxn id="12" idx="3"/>
            <a:endCxn id="16" idx="0"/>
          </p:cNvCxnSpPr>
          <p:nvPr/>
        </p:nvCxnSpPr>
        <p:spPr>
          <a:xfrm>
            <a:off x="7696385" y="2667000"/>
            <a:ext cx="342715" cy="106680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8039099" y="2939534"/>
                <a:ext cx="481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099" y="2939534"/>
                <a:ext cx="48154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840492" y="5553020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92" y="5553020"/>
                <a:ext cx="37414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417776" y="5581877"/>
                <a:ext cx="588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76" y="5581877"/>
                <a:ext cx="588366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645846" y="2293122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46" y="2293122"/>
                <a:ext cx="37414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8054569" y="4911154"/>
                <a:ext cx="481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69" y="4911154"/>
                <a:ext cx="48154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Determine reachable sets for successful window navigation</a:t>
            </a:r>
          </a:p>
          <a:p>
            <a:pPr lvl="2"/>
            <a:r>
              <a:rPr lang="en-US" dirty="0" smtClean="0"/>
              <a:t>Geometrically and in simulation</a:t>
            </a:r>
          </a:p>
          <a:p>
            <a:pPr lvl="1"/>
            <a:r>
              <a:rPr lang="en-US" dirty="0" smtClean="0"/>
              <a:t>Monte Carlo simulation to determine probability of success for given start location</a:t>
            </a:r>
          </a:p>
          <a:p>
            <a:pPr lvl="2"/>
            <a:r>
              <a:rPr lang="en-US" dirty="0" smtClean="0"/>
              <a:t>Each point in 10cm grid, simulate 40 trials of randomly sampled headings from -90</a:t>
            </a:r>
            <a:r>
              <a:rPr lang="en-US" dirty="0" smtClean="0">
                <a:latin typeface="Cambria Math"/>
                <a:ea typeface="Cambria Math"/>
              </a:rPr>
              <a:t>° </a:t>
            </a:r>
            <a:r>
              <a:rPr lang="en-US" dirty="0" smtClean="0">
                <a:ea typeface="Cambria Math"/>
              </a:rPr>
              <a:t>to +90</a:t>
            </a:r>
            <a:r>
              <a:rPr lang="en-US" dirty="0" smtClean="0">
                <a:latin typeface="Cambria Math"/>
                <a:ea typeface="Cambria Math"/>
              </a:rPr>
              <a:t>°</a:t>
            </a:r>
          </a:p>
          <a:p>
            <a:r>
              <a:rPr lang="en-US" dirty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eal-world</a:t>
            </a:r>
          </a:p>
          <a:p>
            <a:pPr lvl="1"/>
            <a:r>
              <a:rPr lang="en-US" dirty="0" smtClean="0"/>
              <a:t>20 trials starting in front of the window, facing direction of window plane</a:t>
            </a:r>
          </a:p>
          <a:p>
            <a:pPr lvl="1"/>
            <a:r>
              <a:rPr lang="en-US" dirty="0" smtClean="0"/>
              <a:t>60 trials in a 5cm starting grid along edges of view space, facing direction of window plane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Predicted Feasible Regions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4511180" cy="4525963"/>
          </a:xfr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06432"/>
            <a:ext cx="4511180" cy="44754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4511180" cy="4525963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20" y="1600200"/>
            <a:ext cx="4511180" cy="45259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/>
              <a:t>System Identification</a:t>
            </a:r>
          </a:p>
          <a:p>
            <a:r>
              <a:rPr lang="en-US" dirty="0" smtClean="0"/>
              <a:t>Model Verification</a:t>
            </a:r>
          </a:p>
          <a:p>
            <a:pPr lvl="1"/>
            <a:r>
              <a:rPr lang="en-US" dirty="0" smtClean="0"/>
              <a:t>Simulation result</a:t>
            </a:r>
          </a:p>
          <a:p>
            <a:pPr lvl="1"/>
            <a:r>
              <a:rPr lang="en-US" dirty="0" smtClean="0"/>
              <a:t>Experimental verification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accurate predictor of chance of success at a given start point</a:t>
            </a:r>
          </a:p>
          <a:p>
            <a:pPr lvl="1"/>
            <a:r>
              <a:rPr lang="en-US" dirty="0" smtClean="0"/>
              <a:t>Low computational cost</a:t>
            </a:r>
          </a:p>
          <a:p>
            <a:pPr lvl="1"/>
            <a:r>
              <a:rPr lang="en-US" dirty="0" smtClean="0"/>
              <a:t>Could be used to determine point to begin control to ensure success</a:t>
            </a:r>
            <a:endParaRPr lang="en-US" dirty="0" smtClean="0"/>
          </a:p>
          <a:p>
            <a:r>
              <a:rPr lang="en-US" dirty="0" smtClean="0"/>
              <a:t>A single camera is not sufficient to reliably guide the robot to the goal</a:t>
            </a:r>
          </a:p>
          <a:p>
            <a:pPr lvl="1"/>
            <a:r>
              <a:rPr lang="en-US" dirty="0" smtClean="0"/>
              <a:t>Lack information abou</a:t>
            </a:r>
            <a:r>
              <a:rPr lang="en-US" dirty="0" smtClean="0"/>
              <a:t>t the complete pose of the robot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</a:t>
            </a:r>
            <a:r>
              <a:rPr lang="en-US" dirty="0" smtClean="0"/>
              <a:t>about VLR and multi-view localization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robotics platforms can be limited in capabilities at small </a:t>
            </a:r>
            <a:r>
              <a:rPr lang="en-US" dirty="0" smtClean="0"/>
              <a:t>scales</a:t>
            </a:r>
          </a:p>
          <a:p>
            <a:pPr lvl="1"/>
            <a:r>
              <a:rPr lang="en-US" dirty="0" smtClean="0"/>
              <a:t>Power, size, weight constraints</a:t>
            </a:r>
            <a:endParaRPr lang="en-US" dirty="0" smtClean="0"/>
          </a:p>
          <a:p>
            <a:r>
              <a:rPr lang="en-US" dirty="0" smtClean="0"/>
              <a:t>Cooperation between these systems can allow for completion of objectives that are infeasible for the robots </a:t>
            </a:r>
            <a:r>
              <a:rPr lang="en-US" dirty="0" smtClean="0"/>
              <a:t>individually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Demonstrate the feasibility of cooperation between limited mobile robots to </a:t>
            </a:r>
            <a:r>
              <a:rPr lang="en-US" dirty="0" smtClean="0"/>
              <a:t>navigate to a </a:t>
            </a:r>
            <a:r>
              <a:rPr lang="en-US" dirty="0" smtClean="0"/>
              <a:t>common </a:t>
            </a:r>
            <a:r>
              <a:rPr lang="en-US" dirty="0" smtClean="0"/>
              <a:t>goal</a:t>
            </a:r>
          </a:p>
          <a:p>
            <a:r>
              <a:rPr lang="en-US" dirty="0" smtClean="0"/>
              <a:t>Develop a tracking platform that could be used on a small-scale mobile robot</a:t>
            </a:r>
            <a:endParaRPr lang="en-US" dirty="0" smtClean="0"/>
          </a:p>
          <a:p>
            <a:r>
              <a:rPr lang="en-US" dirty="0" smtClean="0"/>
              <a:t>Develop a model to predict successful navigation</a:t>
            </a:r>
          </a:p>
          <a:p>
            <a:pPr lvl="1"/>
            <a:r>
              <a:rPr lang="en-US" dirty="0" smtClean="0"/>
              <a:t>Achieve simplified model of complex behavior of flapping-winged MAV</a:t>
            </a:r>
          </a:p>
          <a:p>
            <a:pPr lvl="2"/>
            <a:r>
              <a:rPr lang="en-US" dirty="0" smtClean="0"/>
              <a:t>Difficult nonlinear dynamics</a:t>
            </a:r>
          </a:p>
          <a:p>
            <a:pPr lvl="2"/>
            <a:r>
              <a:rPr lang="en-US" dirty="0" smtClean="0"/>
              <a:t>Noisy sensing from flapping movements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 Platform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33" b="-16933"/>
          <a:stretch>
            <a:fillRect/>
          </a:stretch>
        </p:blipFill>
        <p:spPr>
          <a:xfrm>
            <a:off x="1981200" y="3505200"/>
            <a:ext cx="3203901" cy="359053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Built around </a:t>
            </a:r>
            <a:r>
              <a:rPr lang="en-US" dirty="0" err="1" smtClean="0"/>
              <a:t>Silverlit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-Bird RC flyer power train</a:t>
            </a:r>
          </a:p>
          <a:p>
            <a:r>
              <a:rPr lang="en-US" dirty="0" smtClean="0"/>
              <a:t>Tail </a:t>
            </a:r>
            <a:r>
              <a:rPr lang="en-US" dirty="0" smtClean="0"/>
              <a:t>propeller </a:t>
            </a:r>
            <a:r>
              <a:rPr lang="en-US" dirty="0" smtClean="0"/>
              <a:t>and servo-controlled elevator for yaw and pitch control</a:t>
            </a:r>
          </a:p>
          <a:p>
            <a:r>
              <a:rPr lang="en-US" dirty="0" err="1" smtClean="0"/>
              <a:t>ImageProc</a:t>
            </a:r>
            <a:r>
              <a:rPr lang="en-US" dirty="0" smtClean="0"/>
              <a:t> 2.4 controller</a:t>
            </a:r>
          </a:p>
          <a:p>
            <a:pPr lvl="1"/>
            <a:r>
              <a:rPr lang="en-US" dirty="0" smtClean="0"/>
              <a:t>40 MIPS microprocessor</a:t>
            </a:r>
          </a:p>
          <a:p>
            <a:pPr lvl="1"/>
            <a:r>
              <a:rPr lang="en-US" dirty="0" smtClean="0"/>
              <a:t>6 DOF IMU</a:t>
            </a:r>
          </a:p>
          <a:p>
            <a:pPr lvl="1"/>
            <a:r>
              <a:rPr lang="en-US" dirty="0" smtClean="0"/>
              <a:t>IEEE 820.15.4 radio</a:t>
            </a:r>
          </a:p>
          <a:p>
            <a:pPr lvl="1"/>
            <a:r>
              <a:rPr lang="en-US" dirty="0" smtClean="0"/>
              <a:t>Motor drivers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14710"/>
            <a:ext cx="339526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 Platform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ARM-based </a:t>
            </a:r>
            <a:r>
              <a:rPr lang="en-US" dirty="0" err="1" smtClean="0"/>
              <a:t>BeagleBoard</a:t>
            </a:r>
            <a:endParaRPr lang="en-US" dirty="0" smtClean="0"/>
          </a:p>
          <a:p>
            <a:pPr lvl="1"/>
            <a:r>
              <a:rPr lang="en-US" dirty="0" smtClean="0"/>
              <a:t>OMAP 3530 processor</a:t>
            </a:r>
          </a:p>
          <a:p>
            <a:pPr lvl="1"/>
            <a:r>
              <a:rPr lang="en-US" dirty="0" smtClean="0"/>
              <a:t>128MB RAM</a:t>
            </a:r>
          </a:p>
          <a:p>
            <a:pPr lvl="1"/>
            <a:r>
              <a:rPr lang="en-US" dirty="0" smtClean="0"/>
              <a:t>Consumes 1W power during our experiments</a:t>
            </a:r>
          </a:p>
          <a:p>
            <a:pPr lvl="1"/>
            <a:r>
              <a:rPr lang="en-US" dirty="0" smtClean="0"/>
              <a:t>37</a:t>
            </a:r>
            <a:r>
              <a:rPr lang="en-US" dirty="0" smtClean="0"/>
              <a:t>g</a:t>
            </a:r>
            <a:endParaRPr lang="en-US" dirty="0" smtClean="0"/>
          </a:p>
          <a:p>
            <a:r>
              <a:rPr lang="en-US" dirty="0" smtClean="0"/>
              <a:t>Off-the-shelf USB web </a:t>
            </a:r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63</a:t>
            </a:r>
            <a:r>
              <a:rPr lang="en-US" dirty="0" smtClean="0">
                <a:latin typeface="Cambria Math"/>
                <a:ea typeface="Cambria Math"/>
              </a:rPr>
              <a:t>° viewing triangle</a:t>
            </a:r>
            <a:endParaRPr lang="en-US" dirty="0" smtClean="0"/>
          </a:p>
          <a:p>
            <a:r>
              <a:rPr lang="en-US" dirty="0" smtClean="0"/>
              <a:t>Communicates with IEEE 802.15.4 USB radio module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Hardware</a:t>
            </a:r>
          </a:p>
          <a:p>
            <a:r>
              <a:rPr lang="en-US" dirty="0" smtClean="0"/>
              <a:t>Cooperative System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 Identification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Model Verification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Simulation result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 verification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607</Words>
  <Application>Microsoft Office PowerPoint</Application>
  <PresentationFormat>On-screen Show (4:3)</PresentationFormat>
  <Paragraphs>163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Cooperative Control and Modeling for Narrow Passage Traversal with an Ornithopter MAV and Lightweight Ground Station</vt:lpstr>
      <vt:lpstr>Outline</vt:lpstr>
      <vt:lpstr>Outline</vt:lpstr>
      <vt:lpstr>Motivation</vt:lpstr>
      <vt:lpstr>Goal</vt:lpstr>
      <vt:lpstr>Outline</vt:lpstr>
      <vt:lpstr>MAV Platform</vt:lpstr>
      <vt:lpstr>Ground Station Platform</vt:lpstr>
      <vt:lpstr>Outline</vt:lpstr>
      <vt:lpstr>Experimental Setup</vt:lpstr>
      <vt:lpstr>Top Level Hardware Interaction</vt:lpstr>
      <vt:lpstr>Tracking</vt:lpstr>
      <vt:lpstr>Outline</vt:lpstr>
      <vt:lpstr>Software Control Loop</vt:lpstr>
      <vt:lpstr>System Model</vt:lpstr>
      <vt:lpstr>Outline</vt:lpstr>
      <vt:lpstr>Experiments</vt:lpstr>
      <vt:lpstr>Model Predicted Feasible Regions</vt:lpstr>
      <vt:lpstr>Experimental Results</vt:lpstr>
      <vt:lpstr>Outline</vt:lpstr>
      <vt:lpstr>Conclusions</vt:lpstr>
      <vt:lpstr>Future Work</vt:lpstr>
      <vt:lpstr>Acknowledgements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Control and Modeling for Narrow Passage Traversal with an Ornithopter MAV and Lightweight Ground Station</dc:title>
  <dc:creator>Cameron</dc:creator>
  <cp:lastModifiedBy>Cameron</cp:lastModifiedBy>
  <cp:revision>54</cp:revision>
  <dcterms:created xsi:type="dcterms:W3CDTF">2006-08-16T00:00:00Z</dcterms:created>
  <dcterms:modified xsi:type="dcterms:W3CDTF">2013-04-11T23:55:44Z</dcterms:modified>
</cp:coreProperties>
</file>