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80" r:id="rId5"/>
    <p:sldId id="266" r:id="rId6"/>
    <p:sldId id="273" r:id="rId7"/>
    <p:sldId id="267" r:id="rId8"/>
    <p:sldId id="261" r:id="rId9"/>
    <p:sldId id="271" r:id="rId10"/>
    <p:sldId id="274" r:id="rId11"/>
    <p:sldId id="268" r:id="rId12"/>
    <p:sldId id="262" r:id="rId13"/>
    <p:sldId id="275" r:id="rId14"/>
    <p:sldId id="269" r:id="rId15"/>
    <p:sldId id="263" r:id="rId16"/>
    <p:sldId id="270" r:id="rId17"/>
    <p:sldId id="299" r:id="rId18"/>
    <p:sldId id="300" r:id="rId19"/>
    <p:sldId id="301" r:id="rId20"/>
    <p:sldId id="264" r:id="rId21"/>
    <p:sldId id="294" r:id="rId22"/>
    <p:sldId id="289" r:id="rId23"/>
    <p:sldId id="290" r:id="rId24"/>
    <p:sldId id="291" r:id="rId25"/>
    <p:sldId id="292" r:id="rId26"/>
    <p:sldId id="282" r:id="rId27"/>
    <p:sldId id="258" r:id="rId28"/>
    <p:sldId id="293" r:id="rId29"/>
    <p:sldId id="288" r:id="rId30"/>
    <p:sldId id="265" r:id="rId31"/>
    <p:sldId id="278" r:id="rId32"/>
    <p:sldId id="272" r:id="rId33"/>
    <p:sldId id="276" r:id="rId34"/>
    <p:sldId id="277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75812" autoAdjust="0"/>
  </p:normalViewPr>
  <p:slideViewPr>
    <p:cSldViewPr>
      <p:cViewPr varScale="1">
        <p:scale>
          <a:sx n="60" d="100"/>
          <a:sy n="60" d="100"/>
        </p:scale>
        <p:origin x="-8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86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F87A5-CB38-4E1F-A459-11793779CFEA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26A12-9E33-4234-AAE2-B732A2D2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Names,</a:t>
            </a:r>
            <a:r>
              <a:rPr lang="en-US" baseline="0" dirty="0" smtClean="0"/>
              <a:t> affiliations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Larger font,</a:t>
            </a:r>
            <a:r>
              <a:rPr lang="en-US" baseline="0" dirty="0" smtClean="0"/>
              <a:t> legend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Larger font,</a:t>
            </a:r>
            <a:r>
              <a:rPr lang="en-US" baseline="0" dirty="0" smtClean="0"/>
              <a:t> legend, percentages on bottom,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Get rid of scales, just have scale bar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Label a trajectory, camera location, window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0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VLR, </a:t>
            </a:r>
            <a:r>
              <a:rPr lang="en-US" smtClean="0"/>
              <a:t>remove</a:t>
            </a:r>
            <a:r>
              <a:rPr lang="en-US" baseline="0" smtClean="0"/>
              <a:t> slide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8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Sans serif font</a:t>
            </a:r>
            <a:r>
              <a:rPr lang="en-US" baseline="0" dirty="0" smtClean="0"/>
              <a:t>, use same font as 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key, larger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key, larger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key, larger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key, larger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window,</a:t>
            </a:r>
            <a:r>
              <a:rPr lang="en-US" baseline="0" dirty="0" smtClean="0"/>
              <a:t>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Larger font,</a:t>
            </a:r>
            <a:r>
              <a:rPr lang="en-US" baseline="0" dirty="0" smtClean="0"/>
              <a:t> legend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5D3-5BFF-411F-847E-1E918340C28F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B26-8F6B-4CA5-96A5-924607C01A93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F06B-14A5-49FE-ABE4-10E3AF341265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33D6-2A50-4E4F-9CBF-C49519087937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7A34-D534-4431-A883-3386AA8FBF89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DC33-1514-4AE3-ADD6-B9B37FDE558F}" type="datetime1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776C-0735-47D1-997F-2FA2823EC8A8}" type="datetime1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DBA-39D8-45A8-82A5-7EB3DA0A8BC4}" type="datetime1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D609-E07A-489D-90F1-95B8FEB79F54}" type="datetime1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A8DC-C4F0-44FD-BC8F-80285BAD437C}" type="datetime1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54AE-1C08-401F-95FD-B621F0A3FC1C}" type="datetime1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6E8E-BF03-407B-B0B3-06A1B9529400}" type="datetime1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</a:t>
            </a:r>
            <a:br>
              <a:rPr lang="en-US" dirty="0" smtClean="0"/>
            </a:br>
            <a:r>
              <a:rPr lang="en-US" dirty="0" smtClean="0"/>
              <a:t>*with 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 Platform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ARM-based </a:t>
            </a:r>
            <a:r>
              <a:rPr lang="en-US" dirty="0" err="1" smtClean="0"/>
              <a:t>BeagleBoard</a:t>
            </a:r>
            <a:endParaRPr lang="en-US" dirty="0" smtClean="0"/>
          </a:p>
          <a:p>
            <a:pPr lvl="1"/>
            <a:r>
              <a:rPr lang="en-US" dirty="0" smtClean="0"/>
              <a:t>OMAP 3530 processor</a:t>
            </a:r>
          </a:p>
          <a:p>
            <a:pPr lvl="1"/>
            <a:r>
              <a:rPr lang="en-US" dirty="0" smtClean="0"/>
              <a:t>128MB RAM</a:t>
            </a:r>
          </a:p>
          <a:p>
            <a:pPr lvl="1"/>
            <a:r>
              <a:rPr lang="en-US" dirty="0" smtClean="0"/>
              <a:t>Consumes 1W power during our experiments</a:t>
            </a:r>
          </a:p>
          <a:p>
            <a:r>
              <a:rPr lang="en-US" dirty="0" smtClean="0"/>
              <a:t>Off-the-shelf USB web camera</a:t>
            </a:r>
          </a:p>
          <a:p>
            <a:pPr lvl="1"/>
            <a:r>
              <a:rPr lang="en-US" dirty="0" smtClean="0"/>
              <a:t>63</a:t>
            </a:r>
            <a:r>
              <a:rPr lang="en-US" dirty="0" smtClean="0">
                <a:latin typeface="Cambria Math"/>
                <a:ea typeface="Cambria Math"/>
              </a:rPr>
              <a:t>° viewing triangle</a:t>
            </a:r>
            <a:endParaRPr lang="en-US" dirty="0" smtClean="0"/>
          </a:p>
          <a:p>
            <a:r>
              <a:rPr lang="en-US" dirty="0" smtClean="0"/>
              <a:t>Communicates with IEEE 802.15.4 USB radio module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Hardware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8229600" cy="30822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2881"/>
            <a:ext cx="20574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81415"/>
            <a:ext cx="2317402" cy="18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8" y="1600200"/>
            <a:ext cx="3910864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article filter used to find most likely robot location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Motion model: Gaussian centered around each particle position with ε-random uniform sampling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Emission model: motion tracking via background subtraction</a:t>
            </a:r>
          </a:p>
          <a:p>
            <a:r>
              <a:rPr lang="en-US" dirty="0" smtClean="0">
                <a:latin typeface="Cambria Math"/>
                <a:ea typeface="Cambria Math"/>
              </a:rPr>
              <a:t>Boundary of window selected manually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Control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737169" cy="355730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851013" y="2355331"/>
                <a:ext cx="112745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𝒙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solidFill>
                                  <a:sysClr val="windowText" lastClr="000000"/>
                                </a:solidFill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ysClr val="windowText" lastClr="000000"/>
                                </a:solidFill>
                              </a:rPr>
                              <m:t>𝒗</m:t>
                            </m:r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𝐬</m:t>
                                </m:r>
                                <m:r>
                                  <a:rPr lang="en-US" sz="1600" b="1" i="0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𝐢𝐧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  <a:ea typeface="Cambria Math"/>
                                  </a:rPr>
                                  <m:t>𝜽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𝒚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solidFill>
                                  <a:sysClr val="windowText" lastClr="000000"/>
                                </a:solidFill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ysClr val="windowText" lastClr="000000"/>
                                </a:solidFill>
                              </a:rPr>
                              <m:t>𝒗</m:t>
                            </m:r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𝐜</m:t>
                                </m:r>
                                <m:r>
                                  <a:rPr lang="en-US" sz="1600" b="1" i="0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𝐨𝐬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  <a:ea typeface="Cambria Math"/>
                                  </a:rPr>
                                  <m:t>𝜽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13" y="2355331"/>
                <a:ext cx="1127451" cy="748269"/>
              </a:xfrm>
              <a:prstGeom prst="rect">
                <a:avLst/>
              </a:prstGeom>
              <a:blipFill rotWithShape="1">
                <a:blip r:embed="rId3"/>
                <a:stretch>
                  <a:fillRect l="-15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199" y="2355331"/>
                <a:ext cx="181497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𝜽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𝒔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𝑲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𝑹𝒔</m:t>
                          </m:r>
                        </m:den>
                      </m:f>
                      <m:sSub>
                        <m:sSub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𝒅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2355331"/>
                <a:ext cx="1814971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606170" y="2729466"/>
            <a:ext cx="2448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8600" y="2155277"/>
                <a:ext cx="2263074" cy="11581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𝒖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𝒘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US" sz="1600" b="1" i="1" smtClean="0">
                                  <a:solidFill>
                                    <a:sysClr val="windowText" lastClr="000000"/>
                                  </a:solidFill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ea typeface="Cambria Math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𝒘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×</m:t>
                      </m:r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𝒙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55277"/>
                <a:ext cx="2263074" cy="11581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PID Controller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Camera Latency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1567" y="2355333"/>
            <a:ext cx="1359783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Transmission Latency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511350" y="2729466"/>
            <a:ext cx="27984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491674" y="2729466"/>
            <a:ext cx="273435" cy="49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762890" cy="1268013"/>
          </a:xfrm>
          <a:prstGeom prst="bentConnector3">
            <a:avLst>
              <a:gd name="adj1" fmla="val -177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228601" y="2734369"/>
            <a:ext cx="1539175" cy="1263111"/>
          </a:xfrm>
          <a:prstGeom prst="bentConnector3">
            <a:avLst>
              <a:gd name="adj1" fmla="val 11075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2739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641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dirty="0" smtClean="0">
                              <a:ea typeface="Cambria Math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548894" y="2369080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94" y="2369080"/>
                <a:ext cx="35939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a typeface="Cambria Math"/>
                        </a:rPr>
                        <m:t>𝒙</m:t>
                      </m:r>
                      <m:r>
                        <a:rPr lang="en-US" sz="1600" b="1" i="1" smtClean="0">
                          <a:ea typeface="Cambria Math"/>
                        </a:rPr>
                        <m:t>,</m:t>
                      </m:r>
                      <m:r>
                        <a:rPr lang="en-US" sz="1600" b="1" i="1" smtClean="0"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49061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438267" y="2370062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67" y="2370062"/>
                <a:ext cx="36420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574416" y="1524000"/>
            <a:ext cx="3569584" cy="21336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0" y="2036800"/>
            <a:ext cx="4018216" cy="29924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a typeface="Cambria Math"/>
                        </a:rPr>
                        <m:t>𝒙</m:t>
                      </m:r>
                      <m:r>
                        <a:rPr lang="en-US" sz="1600" b="1" i="1" smtClean="0">
                          <a:ea typeface="Cambria Math"/>
                        </a:rPr>
                        <m:t>,</m:t>
                      </m:r>
                      <m:r>
                        <a:rPr lang="en-US" sz="1600" b="1" i="1" smtClean="0"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Ground Station</a:t>
            </a:r>
            <a:endParaRPr 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b="1" baseline="30000" dirty="0" smtClean="0"/>
              <a:t>2</a:t>
            </a:r>
            <a:r>
              <a:rPr lang="en-US" b="1" dirty="0" smtClean="0"/>
              <a:t>Bird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9544" y="4416707"/>
            <a:ext cx="4735856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x,y</a:t>
            </a:r>
            <a:r>
              <a:rPr lang="en-US" b="1" dirty="0" smtClean="0"/>
              <a:t> – H</a:t>
            </a:r>
            <a:r>
              <a:rPr lang="en-US" b="1" baseline="30000" dirty="0" smtClean="0"/>
              <a:t>2</a:t>
            </a:r>
            <a:r>
              <a:rPr lang="en-US" b="1" dirty="0" smtClean="0"/>
              <a:t>Bird location in camera frame in pixels</a:t>
            </a:r>
          </a:p>
          <a:p>
            <a:r>
              <a:rPr lang="en-US" b="1" i="1" dirty="0" smtClean="0"/>
              <a:t>v</a:t>
            </a:r>
            <a:r>
              <a:rPr lang="en-US" b="1" dirty="0" smtClean="0"/>
              <a:t> – H</a:t>
            </a:r>
            <a:r>
              <a:rPr lang="en-US" b="1" baseline="30000" dirty="0" smtClean="0"/>
              <a:t>2</a:t>
            </a:r>
            <a:r>
              <a:rPr lang="en-US" b="1" dirty="0" smtClean="0"/>
              <a:t>Bird forward velocity</a:t>
            </a:r>
          </a:p>
          <a:p>
            <a:r>
              <a:rPr lang="en-US" b="1" dirty="0" smtClean="0">
                <a:ea typeface="Cambria Math"/>
              </a:rPr>
              <a:t>𝛳 – </a:t>
            </a:r>
            <a:r>
              <a:rPr lang="en-US" b="1" dirty="0" smtClean="0"/>
              <a:t>H</a:t>
            </a:r>
            <a:r>
              <a:rPr lang="en-US" b="1" baseline="30000" dirty="0" smtClean="0"/>
              <a:t>2</a:t>
            </a:r>
            <a:r>
              <a:rPr lang="en-US" b="1" dirty="0" smtClean="0"/>
              <a:t>Bird heading</a:t>
            </a:r>
          </a:p>
          <a:p>
            <a:r>
              <a:rPr lang="en-US" b="1" dirty="0" smtClean="0">
                <a:ea typeface="Cambria Math"/>
              </a:rPr>
              <a:t>𝛳</a:t>
            </a:r>
            <a:r>
              <a:rPr lang="en-US" b="1" baseline="-25000" dirty="0" smtClean="0">
                <a:ea typeface="Cambria Math"/>
              </a:rPr>
              <a:t>d</a:t>
            </a:r>
            <a:r>
              <a:rPr lang="en-US" b="1" dirty="0" smtClean="0">
                <a:ea typeface="Cambria Math"/>
              </a:rPr>
              <a:t> </a:t>
            </a:r>
            <a:r>
              <a:rPr lang="en-US" b="1" dirty="0">
                <a:ea typeface="Cambria Math"/>
              </a:rPr>
              <a:t>– </a:t>
            </a:r>
            <a:r>
              <a:rPr lang="en-US" b="1" dirty="0" smtClean="0">
                <a:ea typeface="Cambria Math"/>
              </a:rPr>
              <a:t>desired </a:t>
            </a:r>
            <a:r>
              <a:rPr lang="en-US" b="1" dirty="0" smtClean="0"/>
              <a:t>H</a:t>
            </a:r>
            <a:r>
              <a:rPr lang="en-US" b="1" baseline="30000" dirty="0" smtClean="0"/>
              <a:t>2</a:t>
            </a:r>
            <a:r>
              <a:rPr lang="en-US" b="1" dirty="0" smtClean="0"/>
              <a:t>Bird heading</a:t>
            </a:r>
          </a:p>
          <a:p>
            <a:r>
              <a:rPr lang="en-US" b="1" i="1" dirty="0" smtClean="0"/>
              <a:t>u</a:t>
            </a:r>
            <a:r>
              <a:rPr lang="en-US" b="1" dirty="0" smtClean="0"/>
              <a:t> – geometrically computed heading input</a:t>
            </a:r>
          </a:p>
          <a:p>
            <a:r>
              <a:rPr lang="en-US" b="1" dirty="0" smtClean="0">
                <a:ea typeface="Cambria Math"/>
              </a:rPr>
              <a:t>𝜙 – viewing angle of camera</a:t>
            </a:r>
          </a:p>
          <a:p>
            <a:r>
              <a:rPr lang="en-US" b="1" i="1" dirty="0" smtClean="0"/>
              <a:t>w</a:t>
            </a:r>
            <a:r>
              <a:rPr lang="en-US" b="1" dirty="0"/>
              <a:t> </a:t>
            </a:r>
            <a:r>
              <a:rPr lang="en-US" b="1" dirty="0" smtClean="0"/>
              <a:t>– width of camera frame in pixels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851013" y="2355331"/>
                <a:ext cx="112745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𝒙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solidFill>
                                  <a:sysClr val="windowText" lastClr="000000"/>
                                </a:solidFill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ysClr val="windowText" lastClr="000000"/>
                                </a:solidFill>
                              </a:rPr>
                              <m:t>𝒗</m:t>
                            </m:r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𝐬</m:t>
                                </m:r>
                                <m:r>
                                  <a:rPr lang="en-US" sz="1600" b="1" i="0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𝐢𝐧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  <a:ea typeface="Cambria Math"/>
                                  </a:rPr>
                                  <m:t>𝜽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𝒚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solidFill>
                                  <a:sysClr val="windowText" lastClr="000000"/>
                                </a:solidFill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ysClr val="windowText" lastClr="000000"/>
                                </a:solidFill>
                              </a:rPr>
                              <m:t>𝒗</m:t>
                            </m:r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𝐜</m:t>
                                </m:r>
                                <m:r>
                                  <a:rPr lang="en-US" sz="1600" b="1" i="0" smtClean="0">
                                    <a:solidFill>
                                      <a:sysClr val="windowText" lastClr="000000"/>
                                    </a:solidFill>
                                  </a:rPr>
                                  <m:t>𝐨𝐬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solidFill>
                                      <a:sysClr val="windowText" lastClr="000000"/>
                                    </a:solidFill>
                                    <a:ea typeface="Cambria Math"/>
                                  </a:rPr>
                                  <m:t>𝜽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13" y="2355331"/>
                <a:ext cx="1127451" cy="748269"/>
              </a:xfrm>
              <a:prstGeom prst="rect">
                <a:avLst/>
              </a:prstGeom>
              <a:blipFill rotWithShape="1">
                <a:blip r:embed="rId3"/>
                <a:stretch>
                  <a:fillRect l="-15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199" y="2355331"/>
                <a:ext cx="181497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𝜽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𝒔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𝑲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𝑹𝒔</m:t>
                          </m:r>
                        </m:den>
                      </m:f>
                      <m:sSub>
                        <m:sSub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𝒅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2355331"/>
                <a:ext cx="1814971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606170" y="2729466"/>
            <a:ext cx="2448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8600" y="2155277"/>
                <a:ext cx="2263074" cy="11581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𝒖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𝒘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US" sz="1600" b="1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a typeface="Cambria Math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600" b="1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𝒘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×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𝒙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55277"/>
                <a:ext cx="2263074" cy="11581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PID Controller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Camera Latency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1567" y="2355333"/>
            <a:ext cx="1359783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Transmission Latency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511350" y="2729466"/>
            <a:ext cx="27984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491674" y="2729466"/>
            <a:ext cx="273435" cy="49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762890" cy="1268013"/>
          </a:xfrm>
          <a:prstGeom prst="bentConnector3">
            <a:avLst>
              <a:gd name="adj1" fmla="val -1778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228601" y="2734369"/>
            <a:ext cx="1539175" cy="1263111"/>
          </a:xfrm>
          <a:prstGeom prst="bentConnector3">
            <a:avLst>
              <a:gd name="adj1" fmla="val 110755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2739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6410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6410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548894" y="2369080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94" y="2369080"/>
                <a:ext cx="35939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4906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49061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438267" y="2370062"/>
                <a:ext cx="3642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67" y="2370062"/>
                <a:ext cx="36420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574416" y="1524000"/>
            <a:ext cx="3569584" cy="21336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0" y="2036800"/>
            <a:ext cx="4018216" cy="2992400"/>
          </a:xfrm>
          <a:prstGeom prst="rect">
            <a:avLst/>
          </a:prstGeom>
          <a:noFill/>
          <a:ln w="444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4906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49061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39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Ground Station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b="1" baseline="30000" dirty="0" smtClean="0"/>
              <a:t>2</a:t>
            </a:r>
            <a:r>
              <a:rPr lang="en-US" b="1" dirty="0" smtClean="0"/>
              <a:t>Bird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7" y="2762405"/>
            <a:ext cx="4849244" cy="38539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8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851013" y="2355331"/>
                <a:ext cx="112745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𝒙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rPr>
                              <m:t>𝒗</m:t>
                            </m:r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𝐬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𝐢𝐧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ea typeface="Cambria Math"/>
                                  </a:rPr>
                                  <m:t>𝜽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𝒚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rPr>
                              <m:t>𝒗</m:t>
                            </m:r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𝐜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𝐨𝐬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ea typeface="Cambria Math"/>
                                  </a:rPr>
                                  <m:t>𝜽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13" y="2355331"/>
                <a:ext cx="1127451" cy="748269"/>
              </a:xfrm>
              <a:prstGeom prst="rect">
                <a:avLst/>
              </a:prstGeom>
              <a:blipFill rotWithShape="1">
                <a:blip r:embed="rId3"/>
                <a:stretch>
                  <a:fillRect l="-1571"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199" y="2355331"/>
                <a:ext cx="181497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𝜽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𝒔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𝑲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𝑹𝒔</m:t>
                          </m:r>
                        </m:den>
                      </m:f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𝒅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2355331"/>
                <a:ext cx="1814971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606170" y="2729466"/>
            <a:ext cx="24484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8600" y="2155277"/>
                <a:ext cx="2263074" cy="11581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𝒖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𝒘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US" sz="1600" b="1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b="1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ea typeface="Cambria Math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600" b="1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𝒘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×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𝒙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55277"/>
                <a:ext cx="2263074" cy="11581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PID Controller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Camera Latency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1567" y="2355333"/>
            <a:ext cx="1359783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Transmission Latency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511350" y="2729466"/>
            <a:ext cx="27984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491674" y="2729466"/>
            <a:ext cx="273435" cy="490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762890" cy="1268013"/>
          </a:xfrm>
          <a:prstGeom prst="bentConnector3">
            <a:avLst>
              <a:gd name="adj1" fmla="val -1778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228601" y="2734369"/>
            <a:ext cx="1539175" cy="1263111"/>
          </a:xfrm>
          <a:prstGeom prst="bentConnector3">
            <a:avLst>
              <a:gd name="adj1" fmla="val 110755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2739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641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dirty="0" smtClean="0">
                              <a:ea typeface="Cambria Math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548894" y="2369080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94" y="2369080"/>
                <a:ext cx="35939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49061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438267" y="2370062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67" y="2370062"/>
                <a:ext cx="36420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574416" y="1524000"/>
            <a:ext cx="3569584" cy="2133600"/>
          </a:xfrm>
          <a:prstGeom prst="rect">
            <a:avLst/>
          </a:prstGeom>
          <a:noFill/>
          <a:ln w="444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0" y="2036800"/>
            <a:ext cx="4018216" cy="2992400"/>
          </a:xfrm>
          <a:prstGeom prst="rect">
            <a:avLst/>
          </a:prstGeom>
          <a:noFill/>
          <a:ln w="444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Ground Station</a:t>
            </a:r>
            <a:endParaRPr 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b="1" baseline="300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Bird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Content Placeholder 5"/>
          <p:cNvSpPr>
            <a:spLocks noGrp="1"/>
          </p:cNvSpPr>
          <p:nvPr>
            <p:ph sz="half" idx="4294967295"/>
          </p:nvPr>
        </p:nvSpPr>
        <p:spPr>
          <a:xfrm>
            <a:off x="4277256" y="3276600"/>
            <a:ext cx="4504724" cy="3420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/>
              <a:t>Transmission latency</a:t>
            </a:r>
          </a:p>
          <a:p>
            <a:pPr lvl="1"/>
            <a:r>
              <a:rPr lang="en-US" sz="2000" dirty="0" smtClean="0"/>
              <a:t>Ping robot from ground station and measure round-trip time</a:t>
            </a:r>
          </a:p>
          <a:p>
            <a:r>
              <a:rPr lang="en-US" sz="2000" dirty="0" smtClean="0"/>
              <a:t>Camera latency</a:t>
            </a:r>
          </a:p>
          <a:p>
            <a:pPr lvl="1"/>
            <a:r>
              <a:rPr lang="en-US" sz="2000" dirty="0" smtClean="0"/>
              <a:t>Point camera at black screen that transitions to white</a:t>
            </a:r>
          </a:p>
          <a:p>
            <a:pPr lvl="1"/>
            <a:r>
              <a:rPr lang="en-US" sz="2000" dirty="0" smtClean="0"/>
              <a:t>Measure time between when screen changes and when camera detects the change</a:t>
            </a:r>
          </a:p>
        </p:txBody>
      </p:sp>
    </p:spTree>
    <p:extLst>
      <p:ext uri="{BB962C8B-B14F-4D97-AF65-F5344CB8AC3E}">
        <p14:creationId xmlns:p14="http://schemas.microsoft.com/office/powerpoint/2010/main" val="2498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851013" y="2355331"/>
                <a:ext cx="112745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𝒙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rPr>
                              <m:t>𝒗</m:t>
                            </m:r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𝐬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𝐢𝐧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ea typeface="Cambria Math"/>
                                  </a:rPr>
                                  <m:t>𝜽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𝒚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6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rPr>
                              <m:t>=</m:t>
                            </m:r>
                            <m:r>
                              <a:rPr lang="en-US" sz="1600" b="1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</a:rPr>
                              <m:t>𝒗</m:t>
                            </m:r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brk m:alnAt="7"/>
                                  </m:rPr>
                                  <a:rPr lang="en-US" sz="1600" b="1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𝐜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</a:rPr>
                                  <m:t>𝐨𝐬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ea typeface="Cambria Math"/>
                                  </a:rPr>
                                  <m:t>𝜽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13" y="2355331"/>
                <a:ext cx="1127451" cy="748269"/>
              </a:xfrm>
              <a:prstGeom prst="rect">
                <a:avLst/>
              </a:prstGeom>
              <a:blipFill rotWithShape="1">
                <a:blip r:embed="rId3"/>
                <a:stretch>
                  <a:fillRect l="-1571"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199" y="2355331"/>
                <a:ext cx="181497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𝜽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𝒔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𝑲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𝑹𝒔</m:t>
                          </m:r>
                        </m:den>
                      </m:f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𝒅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9" y="2355331"/>
                <a:ext cx="1814971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606170" y="2729466"/>
            <a:ext cx="24484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8600" y="2155277"/>
                <a:ext cx="2263074" cy="115818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𝒖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𝒘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𝒅</m:t>
                          </m:r>
                          <m:func>
                            <m:funcPr>
                              <m:ctrlPr>
                                <a:rPr lang="en-US" sz="1600" b="1" i="1" smtClean="0">
                                  <a:solidFill>
                                    <a:sysClr val="windowText" lastClr="000000"/>
                                  </a:solidFill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1600" b="1" i="0" smtClean="0">
                                  <a:solidFill>
                                    <a:sysClr val="windowText" lastClr="000000"/>
                                  </a:solidFill>
                                  <a:ea typeface="Cambria Math"/>
                                </a:rPr>
                                <m:t>𝐭𝐚𝐧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solidFill>
                                        <a:sysClr val="windowText" lastClr="000000"/>
                                      </a:solidFill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𝒘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×</m:t>
                      </m:r>
                      <m:r>
                        <a:rPr lang="en-US" sz="1600" b="1" i="1" smtClean="0">
                          <a:solidFill>
                            <a:sysClr val="windowText" lastClr="000000"/>
                          </a:solidFill>
                          <a:ea typeface="Cambria Math"/>
                        </a:rPr>
                        <m:t>𝒙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ysClr val="windowText" lastClr="000000"/>
                              </a:solidFill>
                              <a:ea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55277"/>
                <a:ext cx="2263074" cy="11581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</a:rPr>
              <a:t>PID Controller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Camera Latency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1567" y="2355333"/>
            <a:ext cx="1359783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</a:rPr>
              <a:t>Transmission Latency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511350" y="2729466"/>
            <a:ext cx="279849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491674" y="2729466"/>
            <a:ext cx="273435" cy="49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762890" cy="1268013"/>
          </a:xfrm>
          <a:prstGeom prst="bentConnector3">
            <a:avLst>
              <a:gd name="adj1" fmla="val -1778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228601" y="2734369"/>
            <a:ext cx="1539175" cy="1263111"/>
          </a:xfrm>
          <a:prstGeom prst="bentConnector3">
            <a:avLst>
              <a:gd name="adj1" fmla="val 110755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27395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641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a typeface="Cambria Math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548894" y="2369080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94" y="2369080"/>
                <a:ext cx="35939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49061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438267" y="2370062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67" y="2370062"/>
                <a:ext cx="36420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574416" y="1524000"/>
            <a:ext cx="3569584" cy="2133600"/>
          </a:xfrm>
          <a:prstGeom prst="rect">
            <a:avLst/>
          </a:prstGeom>
          <a:noFill/>
          <a:ln w="444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0" y="2036800"/>
            <a:ext cx="4018216" cy="29924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en-US" sz="16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Ground Station</a:t>
            </a:r>
            <a:endParaRPr 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b="1" baseline="300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Bird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Content Placeholder 5"/>
          <p:cNvSpPr>
            <a:spLocks noGrp="1"/>
          </p:cNvSpPr>
          <p:nvPr>
            <p:ph sz="half" idx="4294967295"/>
          </p:nvPr>
        </p:nvSpPr>
        <p:spPr>
          <a:xfrm>
            <a:off x="4301259" y="4127694"/>
            <a:ext cx="4504724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/>
              <a:t>Control input </a:t>
            </a:r>
            <a:r>
              <a:rPr lang="en-US" sz="2000" i="1" dirty="0" smtClean="0"/>
              <a:t>u</a:t>
            </a:r>
            <a:r>
              <a:rPr lang="en-US" sz="2000" dirty="0" smtClean="0"/>
              <a:t> determined geometrically</a:t>
            </a:r>
          </a:p>
          <a:p>
            <a:r>
              <a:rPr lang="en-US" sz="2000" dirty="0" smtClean="0"/>
              <a:t>PID controller parameters determined experimentally</a:t>
            </a:r>
          </a:p>
        </p:txBody>
      </p:sp>
    </p:spTree>
    <p:extLst>
      <p:ext uri="{BB962C8B-B14F-4D97-AF65-F5344CB8AC3E}">
        <p14:creationId xmlns:p14="http://schemas.microsoft.com/office/powerpoint/2010/main" val="2498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/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Determine reachable sets for successful window navigation</a:t>
            </a:r>
          </a:p>
          <a:p>
            <a:pPr lvl="2"/>
            <a:r>
              <a:rPr lang="en-US" dirty="0" smtClean="0"/>
              <a:t>Geometrically and in simulation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Monte Carlo simulation to determine probability of success for given start location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Each point in 10cm grid, simulate 40 trials of randomly sampled headings from -90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mbria Math"/>
                <a:ea typeface="Cambria Math"/>
              </a:rPr>
              <a:t>°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ea typeface="Cambria Math"/>
              </a:rPr>
              <a:t>to +90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mbria Math"/>
                <a:ea typeface="Cambria Math"/>
              </a:rPr>
              <a:t>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88" y="1371600"/>
            <a:ext cx="4896901" cy="51713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88" y="1371600"/>
            <a:ext cx="4896902" cy="51713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80" y="1374480"/>
            <a:ext cx="4875917" cy="51655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72199"/>
            <a:ext cx="5148678" cy="49701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Cambria Math"/>
              </a:rPr>
              <a:t>Real-world</a:t>
            </a:r>
          </a:p>
          <a:p>
            <a:pPr lvl="1"/>
            <a:r>
              <a:rPr lang="en-US" dirty="0" smtClean="0"/>
              <a:t>20 trials starting in front of the camera, facing direction of window plane</a:t>
            </a:r>
          </a:p>
          <a:p>
            <a:pPr lvl="1"/>
            <a:r>
              <a:rPr lang="en-US" dirty="0" smtClean="0"/>
              <a:t>60 trials in a 5cm starting grid along edges of view space, facing direction of window plane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2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Determine reachable sets for successful window navigation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Geometrically and in simulation</a:t>
            </a:r>
          </a:p>
          <a:p>
            <a:pPr lvl="1"/>
            <a:r>
              <a:rPr lang="en-US" dirty="0" smtClean="0"/>
              <a:t>Monte Carlo simulation to determine probability of success for given start location</a:t>
            </a:r>
          </a:p>
          <a:p>
            <a:pPr lvl="2"/>
            <a:r>
              <a:rPr lang="en-US" dirty="0" smtClean="0"/>
              <a:t>Each point in 10cm grid, simulate 40 trials of randomly sampled headings from -90</a:t>
            </a:r>
            <a:r>
              <a:rPr lang="en-US" dirty="0" smtClean="0">
                <a:latin typeface="Cambria Math"/>
                <a:ea typeface="Cambria Math"/>
              </a:rPr>
              <a:t>° </a:t>
            </a:r>
            <a:r>
              <a:rPr lang="en-US" dirty="0" smtClean="0">
                <a:ea typeface="Cambria Math"/>
              </a:rPr>
              <a:t>to +90</a:t>
            </a:r>
            <a:r>
              <a:rPr lang="en-US" dirty="0" smtClean="0">
                <a:latin typeface="Cambria Math"/>
                <a:ea typeface="Cambria Math"/>
              </a:rPr>
              <a:t>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Results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79" cy="4525962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accurate predictor of chance of success at a given start point</a:t>
            </a:r>
          </a:p>
          <a:p>
            <a:pPr lvl="1"/>
            <a:r>
              <a:rPr lang="en-US" dirty="0" smtClean="0"/>
              <a:t>Low computational cost</a:t>
            </a:r>
          </a:p>
          <a:p>
            <a:pPr lvl="1"/>
            <a:r>
              <a:rPr lang="en-US" dirty="0" smtClean="0"/>
              <a:t>Could be used to determine point to begin control to ensure success</a:t>
            </a:r>
          </a:p>
          <a:p>
            <a:r>
              <a:rPr lang="en-US" dirty="0" smtClean="0"/>
              <a:t>Monocular tracking and control is viable</a:t>
            </a:r>
          </a:p>
          <a:p>
            <a:pPr lvl="1"/>
            <a:r>
              <a:rPr lang="en-US" dirty="0" smtClean="0"/>
              <a:t>Lack information about the complete pose of the robot</a:t>
            </a:r>
          </a:p>
          <a:p>
            <a:pPr lvl="1"/>
            <a:r>
              <a:rPr lang="en-US" dirty="0" smtClean="0"/>
              <a:t>With some modeling can determine regions of high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VLR and multi-view localization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Want to guide flapping-winged MAV through a window</a:t>
            </a:r>
          </a:p>
          <a:p>
            <a:r>
              <a:rPr lang="en-US" dirty="0" smtClean="0"/>
              <a:t>MAV requires lightweight electronics</a:t>
            </a:r>
          </a:p>
          <a:p>
            <a:pPr lvl="1"/>
            <a:r>
              <a:rPr lang="en-US" dirty="0" smtClean="0"/>
              <a:t>No visual sensing</a:t>
            </a:r>
          </a:p>
          <a:p>
            <a:r>
              <a:rPr lang="en-US" dirty="0" smtClean="0"/>
              <a:t>Ground station uses camera to track location of MAV</a:t>
            </a:r>
          </a:p>
          <a:p>
            <a:pPr lvl="1"/>
            <a:r>
              <a:rPr lang="en-US" dirty="0" smtClean="0"/>
              <a:t>Sends headings to MAV to guide it to the window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516"/>
            <a:ext cx="4038600" cy="3915331"/>
          </a:xfrm>
        </p:spPr>
      </p:pic>
    </p:spTree>
    <p:extLst>
      <p:ext uri="{BB962C8B-B14F-4D97-AF65-F5344CB8AC3E}">
        <p14:creationId xmlns:p14="http://schemas.microsoft.com/office/powerpoint/2010/main" val="2196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limited in capabilities at small scales</a:t>
            </a:r>
          </a:p>
          <a:p>
            <a:pPr lvl="1"/>
            <a:r>
              <a:rPr lang="en-US" dirty="0" smtClean="0"/>
              <a:t>Power, size, weight constraints</a:t>
            </a:r>
          </a:p>
          <a:p>
            <a:r>
              <a:rPr lang="en-US" dirty="0" smtClean="0"/>
              <a:t>Cooperation between these systems allows for completion of objectives that are infeasible for the robots individually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Demonstrate feasibility of cooperation between limited mobile robots to navigate to a common goal</a:t>
            </a:r>
          </a:p>
          <a:p>
            <a:r>
              <a:rPr lang="en-US" dirty="0" smtClean="0"/>
              <a:t>Develop a tracking platform that could be used on a small-scale mobile robot</a:t>
            </a:r>
          </a:p>
          <a:p>
            <a:r>
              <a:rPr lang="en-US" dirty="0" smtClean="0"/>
              <a:t>Develop a model to predict successful navigation</a:t>
            </a:r>
          </a:p>
          <a:p>
            <a:pPr lvl="1"/>
            <a:r>
              <a:rPr lang="en-US" dirty="0" smtClean="0"/>
              <a:t>Achieve simplified model of complex behavior of flapping-winged MAV</a:t>
            </a:r>
          </a:p>
          <a:p>
            <a:pPr lvl="2"/>
            <a:r>
              <a:rPr lang="en-US" dirty="0" smtClean="0"/>
              <a:t>Difficult nonlinear dynamics</a:t>
            </a:r>
          </a:p>
          <a:p>
            <a:pPr lvl="2"/>
            <a:r>
              <a:rPr lang="en-US" dirty="0" smtClean="0"/>
              <a:t>Noisy sensing from flapping movements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516"/>
            <a:ext cx="4038600" cy="391533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hared global ref frame between camera and robot</a:t>
            </a:r>
          </a:p>
          <a:p>
            <a:r>
              <a:rPr lang="en-US" dirty="0" smtClean="0"/>
              <a:t>Camera tracks location of robot</a:t>
            </a:r>
          </a:p>
          <a:p>
            <a:r>
              <a:rPr lang="en-US" dirty="0"/>
              <a:t>G</a:t>
            </a:r>
            <a:r>
              <a:rPr lang="en-US" dirty="0" smtClean="0"/>
              <a:t>round station computes heading required to reach window</a:t>
            </a:r>
          </a:p>
          <a:p>
            <a:r>
              <a:rPr lang="en-US" dirty="0" smtClean="0"/>
              <a:t>Ground station transmits desired heading to robot</a:t>
            </a:r>
          </a:p>
          <a:p>
            <a:r>
              <a:rPr lang="en-US" dirty="0" smtClean="0"/>
              <a:t>Robot steers to desired heading using on-board controller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33" b="-16933"/>
          <a:stretch>
            <a:fillRect/>
          </a:stretch>
        </p:blipFill>
        <p:spPr>
          <a:xfrm>
            <a:off x="76200" y="852942"/>
            <a:ext cx="3203901" cy="359053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 around </a:t>
            </a:r>
            <a:r>
              <a:rPr lang="en-US" dirty="0" err="1" smtClean="0"/>
              <a:t>Silverlit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-Bird RC flyer power train</a:t>
            </a:r>
          </a:p>
          <a:p>
            <a:r>
              <a:rPr lang="en-US" dirty="0" smtClean="0"/>
              <a:t>Tail propeller and servo-controlled elevator for yaw and pitch control</a:t>
            </a:r>
          </a:p>
          <a:p>
            <a:r>
              <a:rPr lang="en-US" dirty="0" err="1" smtClean="0"/>
              <a:t>ImageProc</a:t>
            </a:r>
            <a:r>
              <a:rPr lang="en-US" dirty="0" smtClean="0"/>
              <a:t> 2.4 controller</a:t>
            </a:r>
          </a:p>
          <a:p>
            <a:pPr lvl="1"/>
            <a:r>
              <a:rPr lang="en-US" dirty="0" smtClean="0"/>
              <a:t>40 MIPS microprocessor</a:t>
            </a:r>
          </a:p>
          <a:p>
            <a:pPr lvl="1"/>
            <a:r>
              <a:rPr lang="en-US" dirty="0" smtClean="0"/>
              <a:t>6 DOF IMU</a:t>
            </a:r>
          </a:p>
          <a:p>
            <a:pPr lvl="1"/>
            <a:r>
              <a:rPr lang="en-US" dirty="0" smtClean="0"/>
              <a:t>IEEE 820.15.4 radio</a:t>
            </a:r>
          </a:p>
          <a:p>
            <a:pPr lvl="1"/>
            <a:r>
              <a:rPr lang="en-US" dirty="0" smtClean="0"/>
              <a:t>Motor drivers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55533"/>
            <a:ext cx="339526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1132</Words>
  <Application>Microsoft Office PowerPoint</Application>
  <PresentationFormat>On-screen Show (4:3)</PresentationFormat>
  <Paragraphs>283</Paragraphs>
  <Slides>35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Cooperative Control and Modeling for Narrow Passage Traversal  *with an Ornithopter MAV and Lightweight Ground Station</vt:lpstr>
      <vt:lpstr>Outline</vt:lpstr>
      <vt:lpstr>Outline</vt:lpstr>
      <vt:lpstr>Scenario</vt:lpstr>
      <vt:lpstr>Motivation</vt:lpstr>
      <vt:lpstr>Goal</vt:lpstr>
      <vt:lpstr>Experimental Setup</vt:lpstr>
      <vt:lpstr>Outline</vt:lpstr>
      <vt:lpstr>MAV Platform</vt:lpstr>
      <vt:lpstr>Ground Station Platform</vt:lpstr>
      <vt:lpstr>Top Level Hardware Interaction</vt:lpstr>
      <vt:lpstr>Outline</vt:lpstr>
      <vt:lpstr>Tracking</vt:lpstr>
      <vt:lpstr>Software Control Loop</vt:lpstr>
      <vt:lpstr>Outline</vt:lpstr>
      <vt:lpstr>System Model</vt:lpstr>
      <vt:lpstr>System Model</vt:lpstr>
      <vt:lpstr>System Model</vt:lpstr>
      <vt:lpstr>System Model</vt:lpstr>
      <vt:lpstr>Outline</vt:lpstr>
      <vt:lpstr>Experiments</vt:lpstr>
      <vt:lpstr>Model Predicted Feasible Regions</vt:lpstr>
      <vt:lpstr>Model Predicted Feasible Regions</vt:lpstr>
      <vt:lpstr>Model Predicted Feasible Regions</vt:lpstr>
      <vt:lpstr>Model Predicted Feasible Regions</vt:lpstr>
      <vt:lpstr>Experiments</vt:lpstr>
      <vt:lpstr>Experimental Results</vt:lpstr>
      <vt:lpstr>Experiments</vt:lpstr>
      <vt:lpstr>Monte Carlo Results</vt:lpstr>
      <vt:lpstr>Outline</vt:lpstr>
      <vt:lpstr>Conclusions</vt:lpstr>
      <vt:lpstr>Future Work</vt:lpstr>
      <vt:lpstr>Acknowledgements</vt:lpstr>
      <vt:lpstr>References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</cp:lastModifiedBy>
  <cp:revision>103</cp:revision>
  <dcterms:created xsi:type="dcterms:W3CDTF">2006-08-16T00:00:00Z</dcterms:created>
  <dcterms:modified xsi:type="dcterms:W3CDTF">2013-04-19T00:07:39Z</dcterms:modified>
</cp:coreProperties>
</file>