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60" r:id="rId4"/>
    <p:sldId id="280" r:id="rId5"/>
    <p:sldId id="266" r:id="rId6"/>
    <p:sldId id="273" r:id="rId7"/>
    <p:sldId id="267" r:id="rId8"/>
    <p:sldId id="261" r:id="rId9"/>
    <p:sldId id="271" r:id="rId10"/>
    <p:sldId id="274" r:id="rId11"/>
    <p:sldId id="268" r:id="rId12"/>
    <p:sldId id="262" r:id="rId13"/>
    <p:sldId id="275" r:id="rId14"/>
    <p:sldId id="269" r:id="rId15"/>
    <p:sldId id="263" r:id="rId16"/>
    <p:sldId id="270" r:id="rId17"/>
    <p:sldId id="281" r:id="rId18"/>
    <p:sldId id="264" r:id="rId19"/>
    <p:sldId id="279" r:id="rId20"/>
    <p:sldId id="289" r:id="rId21"/>
    <p:sldId id="290" r:id="rId22"/>
    <p:sldId id="291" r:id="rId23"/>
    <p:sldId id="292" r:id="rId24"/>
    <p:sldId id="282" r:id="rId25"/>
    <p:sldId id="258" r:id="rId26"/>
    <p:sldId id="288" r:id="rId27"/>
    <p:sldId id="265" r:id="rId28"/>
    <p:sldId id="278" r:id="rId29"/>
    <p:sldId id="272" r:id="rId30"/>
    <p:sldId id="276" r:id="rId31"/>
    <p:sldId id="277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643" autoAdjust="0"/>
  </p:normalViewPr>
  <p:slideViewPr>
    <p:cSldViewPr>
      <p:cViewPr varScale="1">
        <p:scale>
          <a:sx n="77" d="100"/>
          <a:sy n="77" d="100"/>
        </p:scale>
        <p:origin x="-39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86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F87A5-CB38-4E1F-A459-11793779CFEA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26A12-9E33-4234-AAE2-B732A2D29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4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layout,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26A12-9E33-4234-AAE2-B732A2D29B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26A12-9E33-4234-AAE2-B732A2D29B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3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26A12-9E33-4234-AAE2-B732A2D29B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3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C5D3-5BFF-411F-847E-1E918340C28F}" type="datetime1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1B26-8F6B-4CA5-96A5-924607C01A93}" type="datetime1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F06B-14A5-49FE-ABE4-10E3AF341265}" type="datetime1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33D6-2A50-4E4F-9CBF-C49519087937}" type="datetime1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7A34-D534-4431-A883-3386AA8FBF89}" type="datetime1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DC33-1514-4AE3-ADD6-B9B37FDE558F}" type="datetime1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776C-0735-47D1-997F-2FA2823EC8A8}" type="datetime1">
              <a:rPr lang="en-US" smtClean="0"/>
              <a:t>4/12/2013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9DBA-39D8-45A8-82A5-7EB3DA0A8BC4}" type="datetime1">
              <a:rPr lang="en-US" smtClean="0"/>
              <a:t>4/12/2013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D609-E07A-489D-90F1-95B8FEB79F54}" type="datetime1">
              <a:rPr lang="en-US" smtClean="0"/>
              <a:t>4/12/2013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A8DC-C4F0-44FD-BC8F-80285BAD437C}" type="datetime1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54AE-1C08-401F-95FD-B621F0A3FC1C}" type="datetime1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6E8E-BF03-407B-B0B3-06A1B9529400}" type="datetime1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Cooperative Control and Modeling for Narrow Passage Traversal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*</a:t>
            </a:r>
            <a:r>
              <a:rPr lang="en-US" dirty="0" smtClean="0"/>
              <a:t>with </a:t>
            </a:r>
            <a:r>
              <a:rPr lang="en-US" dirty="0" smtClean="0"/>
              <a:t>an </a:t>
            </a:r>
            <a:r>
              <a:rPr lang="en-US" dirty="0" err="1" smtClean="0"/>
              <a:t>Ornithopter</a:t>
            </a:r>
            <a:r>
              <a:rPr lang="en-US" dirty="0" smtClean="0"/>
              <a:t> MAV and Lightweight Ground Station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Station Platform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3881"/>
            <a:ext cx="4038600" cy="40386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ARM-based </a:t>
            </a:r>
            <a:r>
              <a:rPr lang="en-US" dirty="0" err="1" smtClean="0"/>
              <a:t>BeagleBoard</a:t>
            </a:r>
            <a:endParaRPr lang="en-US" dirty="0" smtClean="0"/>
          </a:p>
          <a:p>
            <a:pPr lvl="1"/>
            <a:r>
              <a:rPr lang="en-US" dirty="0" smtClean="0"/>
              <a:t>OMAP 3530 processor</a:t>
            </a:r>
          </a:p>
          <a:p>
            <a:pPr lvl="1"/>
            <a:r>
              <a:rPr lang="en-US" dirty="0" smtClean="0"/>
              <a:t>128MB RAM</a:t>
            </a:r>
          </a:p>
          <a:p>
            <a:pPr lvl="1"/>
            <a:r>
              <a:rPr lang="en-US" dirty="0" smtClean="0"/>
              <a:t>Consumes 1W power during our </a:t>
            </a:r>
            <a:r>
              <a:rPr lang="en-US" dirty="0" smtClean="0"/>
              <a:t>experiments</a:t>
            </a:r>
            <a:endParaRPr lang="en-US" dirty="0" smtClean="0"/>
          </a:p>
          <a:p>
            <a:r>
              <a:rPr lang="en-US" dirty="0" smtClean="0"/>
              <a:t>Off-the-shelf USB web camera</a:t>
            </a:r>
          </a:p>
          <a:p>
            <a:pPr lvl="1"/>
            <a:r>
              <a:rPr lang="en-US" dirty="0" smtClean="0"/>
              <a:t>63</a:t>
            </a:r>
            <a:r>
              <a:rPr lang="en-US" dirty="0" smtClean="0">
                <a:latin typeface="Cambria Math"/>
                <a:ea typeface="Cambria Math"/>
              </a:rPr>
              <a:t>° viewing triangle</a:t>
            </a:r>
            <a:endParaRPr lang="en-US" dirty="0" smtClean="0"/>
          </a:p>
          <a:p>
            <a:r>
              <a:rPr lang="en-US" dirty="0" smtClean="0"/>
              <a:t>Communicates with IEEE 802.15.4 USB radio module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Hardware Interaction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429000"/>
            <a:ext cx="8229600" cy="308229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62881"/>
            <a:ext cx="2057400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581415"/>
            <a:ext cx="2317402" cy="18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/>
              <a:t>Algorithms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68" y="1600200"/>
            <a:ext cx="3910864" cy="4525963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article filter used to find most likely robot location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Motion model: Gaussian centered around each particle position with ε-random uniform sampling 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Emission model: motion tracking via background subtraction</a:t>
            </a:r>
          </a:p>
          <a:p>
            <a:r>
              <a:rPr lang="en-US" dirty="0" smtClean="0">
                <a:latin typeface="Cambria Math"/>
                <a:ea typeface="Cambria Math"/>
              </a:rPr>
              <a:t>Boundary of window selected manually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Control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5743"/>
            <a:ext cx="8229600" cy="337487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/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787949" y="2355331"/>
                <a:ext cx="994031" cy="7482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20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sz="1200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1200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2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in</m:t>
                                </m:r>
                              </m:fName>
                              <m:e>
                                <m:r>
                                  <a:rPr lang="en-US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sz="1200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1200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2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os</m:t>
                                </m:r>
                              </m:fName>
                              <m:e>
                                <m:r>
                                  <a:rPr lang="en-US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949" y="2355331"/>
                <a:ext cx="994031" cy="7482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791200" y="2355331"/>
                <a:ext cx="1540199" cy="7482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𝐾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1+</m:t>
                          </m:r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𝑅𝑠</m:t>
                          </m:r>
                        </m:den>
                      </m:f>
                      <m:sSub>
                        <m:sSubPr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355331"/>
                <a:ext cx="1540199" cy="748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7331399" y="2729466"/>
            <a:ext cx="45655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73028" y="2634734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8" y="2634734"/>
                <a:ext cx="3741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60150" y="2355333"/>
                <a:ext cx="1980954" cy="74826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∅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0" y="2355333"/>
                <a:ext cx="1980954" cy="74826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765109" y="2355332"/>
            <a:ext cx="1112508" cy="7482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PID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Controller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67775" y="3578379"/>
            <a:ext cx="1447799" cy="838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Camera Latenc</a:t>
            </a:r>
            <a:r>
              <a:rPr lang="en-US" sz="1400" dirty="0" smtClean="0">
                <a:solidFill>
                  <a:sysClr val="windowText" lastClr="000000"/>
                </a:solidFill>
              </a:rPr>
              <a:t>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14632" y="2355333"/>
            <a:ext cx="1143000" cy="748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Transmission Latency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Straight Arrow Connector 27"/>
          <p:cNvCxnSpPr>
            <a:stCxn id="16" idx="3"/>
            <a:endCxn id="5" idx="1"/>
          </p:cNvCxnSpPr>
          <p:nvPr/>
        </p:nvCxnSpPr>
        <p:spPr>
          <a:xfrm flipV="1">
            <a:off x="5357632" y="2729466"/>
            <a:ext cx="433568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2" idx="1"/>
          </p:cNvCxnSpPr>
          <p:nvPr/>
        </p:nvCxnSpPr>
        <p:spPr>
          <a:xfrm flipV="1">
            <a:off x="2341104" y="2729466"/>
            <a:ext cx="424005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7"/>
          <p:cNvCxnSpPr>
            <a:stCxn id="4" idx="3"/>
            <a:endCxn id="15" idx="3"/>
          </p:cNvCxnSpPr>
          <p:nvPr/>
        </p:nvCxnSpPr>
        <p:spPr>
          <a:xfrm flipH="1">
            <a:off x="3215574" y="2729466"/>
            <a:ext cx="5566406" cy="1268013"/>
          </a:xfrm>
          <a:prstGeom prst="bentConnector3">
            <a:avLst>
              <a:gd name="adj1" fmla="val -41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7"/>
          <p:cNvCxnSpPr>
            <a:stCxn id="15" idx="1"/>
            <a:endCxn id="9" idx="1"/>
          </p:cNvCxnSpPr>
          <p:nvPr/>
        </p:nvCxnSpPr>
        <p:spPr>
          <a:xfrm rot="10800000">
            <a:off x="360151" y="2729467"/>
            <a:ext cx="1407625" cy="1268012"/>
          </a:xfrm>
          <a:prstGeom prst="bentConnector3">
            <a:avLst>
              <a:gd name="adj1" fmla="val 11624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7"/>
          <p:cNvCxnSpPr>
            <a:stCxn id="12" idx="3"/>
            <a:endCxn id="16" idx="1"/>
          </p:cNvCxnSpPr>
          <p:nvPr/>
        </p:nvCxnSpPr>
        <p:spPr>
          <a:xfrm>
            <a:off x="3877617" y="2729466"/>
            <a:ext cx="33701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4545361" y="1985999"/>
                <a:ext cx="481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61" y="1985999"/>
                <a:ext cx="48154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379942" y="2355331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942" y="2355331"/>
                <a:ext cx="37414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6906717" y="4005088"/>
                <a:ext cx="588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717" y="4005088"/>
                <a:ext cx="588366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2390969" y="2275466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969" y="2275466"/>
                <a:ext cx="37414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5486400" y="1524000"/>
            <a:ext cx="3429000" cy="2133600"/>
          </a:xfrm>
          <a:prstGeom prst="rect">
            <a:avLst/>
          </a:prstGeom>
          <a:noFill/>
          <a:ln w="444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64282" y="2036800"/>
            <a:ext cx="3953934" cy="2992400"/>
          </a:xfrm>
          <a:prstGeom prst="rect">
            <a:avLst/>
          </a:prstGeom>
          <a:noFill/>
          <a:ln w="444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/>
              <p:cNvSpPr txBox="1"/>
              <p:nvPr/>
            </p:nvSpPr>
            <p:spPr>
              <a:xfrm>
                <a:off x="728314" y="3972822"/>
                <a:ext cx="588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14" y="3972822"/>
                <a:ext cx="588366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TextBox 193"/>
          <p:cNvSpPr txBox="1"/>
          <p:nvPr/>
        </p:nvSpPr>
        <p:spPr>
          <a:xfrm>
            <a:off x="1236701" y="4572000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6808773" y="1616667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30000" dirty="0" smtClean="0"/>
              <a:t>2</a:t>
            </a:r>
            <a:r>
              <a:rPr lang="en-US" dirty="0" smtClean="0"/>
              <a:t>Bird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1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/>
              <a:t>Model Verification</a:t>
            </a:r>
          </a:p>
          <a:p>
            <a:pPr lvl="1"/>
            <a:r>
              <a:rPr lang="en-US" dirty="0" smtClean="0"/>
              <a:t>Simulation result</a:t>
            </a:r>
          </a:p>
          <a:p>
            <a:pPr lvl="1"/>
            <a:r>
              <a:rPr lang="en-US" dirty="0" smtClean="0"/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Determine reachable sets for successful window navigation</a:t>
            </a:r>
          </a:p>
          <a:p>
            <a:pPr lvl="2"/>
            <a:r>
              <a:rPr lang="en-US" dirty="0" smtClean="0"/>
              <a:t>Geometrically and in simulation</a:t>
            </a:r>
          </a:p>
          <a:p>
            <a:pPr lvl="1"/>
            <a:r>
              <a:rPr lang="en-US" dirty="0" smtClean="0"/>
              <a:t>Monte Carlo simulation to determine probability of success for given start location</a:t>
            </a:r>
          </a:p>
          <a:p>
            <a:pPr lvl="2"/>
            <a:r>
              <a:rPr lang="en-US" dirty="0" smtClean="0"/>
              <a:t>Each point in 10cm grid, simulate 40 trials of randomly sampled headings from -90</a:t>
            </a:r>
            <a:r>
              <a:rPr lang="en-US" dirty="0" smtClean="0">
                <a:latin typeface="Cambria Math"/>
                <a:ea typeface="Cambria Math"/>
              </a:rPr>
              <a:t>° </a:t>
            </a:r>
            <a:r>
              <a:rPr lang="en-US" dirty="0" smtClean="0">
                <a:ea typeface="Cambria Math"/>
              </a:rPr>
              <a:t>to +90</a:t>
            </a:r>
            <a:r>
              <a:rPr lang="en-US" dirty="0" smtClean="0">
                <a:latin typeface="Cambria Math"/>
                <a:ea typeface="Cambria Math"/>
              </a:rPr>
              <a:t>°</a:t>
            </a:r>
            <a:endParaRPr lang="en-US" dirty="0" smtClean="0">
              <a:latin typeface="Cambria Math"/>
              <a:ea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6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Cooperative System</a:t>
            </a:r>
          </a:p>
          <a:p>
            <a:r>
              <a:rPr lang="en-US" dirty="0" smtClean="0"/>
              <a:t>System Identification</a:t>
            </a:r>
          </a:p>
          <a:p>
            <a:r>
              <a:rPr lang="en-US" dirty="0" smtClean="0"/>
              <a:t>Model Verification</a:t>
            </a:r>
          </a:p>
          <a:p>
            <a:pPr lvl="1"/>
            <a:r>
              <a:rPr lang="en-US" dirty="0" smtClean="0"/>
              <a:t>Simulation result</a:t>
            </a:r>
          </a:p>
          <a:p>
            <a:pPr lvl="1"/>
            <a:r>
              <a:rPr lang="en-US" dirty="0" smtClean="0"/>
              <a:t>Experimental verification</a:t>
            </a:r>
          </a:p>
          <a:p>
            <a:r>
              <a:rPr lang="en-US" dirty="0" smtClean="0"/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Predicted Feasible Regions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71600"/>
            <a:ext cx="5148678" cy="51713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Predicted Feasible Regions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71600"/>
            <a:ext cx="5148678" cy="517131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Predicted Feasible Regions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74480"/>
            <a:ext cx="5148678" cy="51655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Predicted Feasible Regions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74480"/>
            <a:ext cx="5148678" cy="51655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Cambria Math"/>
              </a:rPr>
              <a:t>Real-world</a:t>
            </a:r>
            <a:endParaRPr lang="en-US" dirty="0" smtClean="0">
              <a:ea typeface="Cambria Math"/>
            </a:endParaRPr>
          </a:p>
          <a:p>
            <a:pPr lvl="1"/>
            <a:r>
              <a:rPr lang="en-US" dirty="0" smtClean="0"/>
              <a:t>20 trials starting in front of the </a:t>
            </a:r>
            <a:r>
              <a:rPr lang="en-US" dirty="0" smtClean="0"/>
              <a:t>camera</a:t>
            </a:r>
            <a:r>
              <a:rPr lang="en-US" dirty="0" smtClean="0"/>
              <a:t>, </a:t>
            </a:r>
            <a:r>
              <a:rPr lang="en-US" dirty="0" smtClean="0"/>
              <a:t>facing direction of window plane</a:t>
            </a:r>
          </a:p>
          <a:p>
            <a:pPr lvl="1"/>
            <a:r>
              <a:rPr lang="en-US" dirty="0" smtClean="0"/>
              <a:t>60 trials in a 5cm starting grid along edges of view space, facing direction of window plane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4511180" cy="4525963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820" y="1600200"/>
            <a:ext cx="4511180" cy="45259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Results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199"/>
            <a:ext cx="4511180" cy="4525962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006432"/>
            <a:ext cx="4511180" cy="44754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/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 accurate predictor of chance of success at a given start point</a:t>
            </a:r>
          </a:p>
          <a:p>
            <a:pPr lvl="1"/>
            <a:r>
              <a:rPr lang="en-US" dirty="0" smtClean="0"/>
              <a:t>Low computational cost</a:t>
            </a:r>
          </a:p>
          <a:p>
            <a:pPr lvl="1"/>
            <a:r>
              <a:rPr lang="en-US" dirty="0" smtClean="0"/>
              <a:t>Could be used to determine point to begin control to ensure success</a:t>
            </a:r>
          </a:p>
          <a:p>
            <a:r>
              <a:rPr lang="en-US" dirty="0" smtClean="0"/>
              <a:t>A single camera is not sufficient to reliably guide the robot to the goal</a:t>
            </a:r>
          </a:p>
          <a:p>
            <a:pPr lvl="1"/>
            <a:r>
              <a:rPr lang="en-US" dirty="0" smtClean="0"/>
              <a:t>Lack information about the complete pose of the robot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about VLR and multi-view localization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0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Want to guide flapping-winged MAV through a window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1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516"/>
            <a:ext cx="4038600" cy="3915331"/>
          </a:xfrm>
        </p:spPr>
      </p:pic>
    </p:spTree>
    <p:extLst>
      <p:ext uri="{BB962C8B-B14F-4D97-AF65-F5344CB8AC3E}">
        <p14:creationId xmlns:p14="http://schemas.microsoft.com/office/powerpoint/2010/main" val="2196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robotics platforms can be limited in capabilities at small scales</a:t>
            </a:r>
          </a:p>
          <a:p>
            <a:pPr lvl="1"/>
            <a:r>
              <a:rPr lang="en-US" dirty="0" smtClean="0"/>
              <a:t>Power, size, weight constraints</a:t>
            </a:r>
          </a:p>
          <a:p>
            <a:r>
              <a:rPr lang="en-US" dirty="0" smtClean="0"/>
              <a:t>Cooperation between these systems can allow for completion of objectives that are infeasible for the robots individually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Demonstrate the feasibility of cooperation between limited mobile robots to navigate to a common goal</a:t>
            </a:r>
          </a:p>
          <a:p>
            <a:r>
              <a:rPr lang="en-US" dirty="0" smtClean="0"/>
              <a:t>Develop a tracking platform that could be used on a small-scale mobile robot</a:t>
            </a:r>
          </a:p>
          <a:p>
            <a:r>
              <a:rPr lang="en-US" dirty="0" smtClean="0"/>
              <a:t>Develop a model to predict successful navigation</a:t>
            </a:r>
          </a:p>
          <a:p>
            <a:pPr lvl="1"/>
            <a:r>
              <a:rPr lang="en-US" dirty="0" smtClean="0"/>
              <a:t>Achieve simplified model of complex behavior of flapping-winged MAV</a:t>
            </a:r>
          </a:p>
          <a:p>
            <a:pPr lvl="2"/>
            <a:r>
              <a:rPr lang="en-US" dirty="0" smtClean="0"/>
              <a:t>Difficult nonlinear dynamics</a:t>
            </a:r>
          </a:p>
          <a:p>
            <a:pPr lvl="2"/>
            <a:r>
              <a:rPr lang="en-US" dirty="0" smtClean="0"/>
              <a:t>Noisy sensing from flapping movements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4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516"/>
            <a:ext cx="4038600" cy="3915331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hared global ref frame between camera and robot</a:t>
            </a:r>
            <a:endParaRPr lang="en-US" dirty="0" smtClean="0"/>
          </a:p>
          <a:p>
            <a:r>
              <a:rPr lang="en-US" dirty="0" smtClean="0"/>
              <a:t>Camera tracks location of robot</a:t>
            </a:r>
          </a:p>
          <a:p>
            <a:r>
              <a:rPr lang="en-US" dirty="0"/>
              <a:t>G</a:t>
            </a:r>
            <a:r>
              <a:rPr lang="en-US" dirty="0" smtClean="0"/>
              <a:t>round station computes heading required to reach window</a:t>
            </a:r>
            <a:endParaRPr lang="en-US" dirty="0" smtClean="0"/>
          </a:p>
          <a:p>
            <a:r>
              <a:rPr lang="en-US" dirty="0" smtClean="0"/>
              <a:t>Ground station transmits </a:t>
            </a:r>
            <a:r>
              <a:rPr lang="en-US" dirty="0" smtClean="0"/>
              <a:t>desired heading </a:t>
            </a:r>
            <a:r>
              <a:rPr lang="en-US" dirty="0" smtClean="0"/>
              <a:t>to robot</a:t>
            </a:r>
          </a:p>
          <a:p>
            <a:r>
              <a:rPr lang="en-US" dirty="0" smtClean="0"/>
              <a:t>Robot steers to </a:t>
            </a:r>
            <a:r>
              <a:rPr lang="en-US" dirty="0" smtClean="0"/>
              <a:t>desired </a:t>
            </a:r>
            <a:r>
              <a:rPr lang="en-US" dirty="0" smtClean="0"/>
              <a:t>heading using on-board controller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 Platform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933" b="-16933"/>
          <a:stretch>
            <a:fillRect/>
          </a:stretch>
        </p:blipFill>
        <p:spPr>
          <a:xfrm>
            <a:off x="76200" y="852942"/>
            <a:ext cx="3203901" cy="3590536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505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Built around </a:t>
            </a:r>
            <a:r>
              <a:rPr lang="en-US" dirty="0" err="1" smtClean="0"/>
              <a:t>Silverlit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-Bird RC flyer power train</a:t>
            </a:r>
          </a:p>
          <a:p>
            <a:r>
              <a:rPr lang="en-US" dirty="0" smtClean="0"/>
              <a:t>Tail propeller and servo-controlled elevator for yaw and pitch control</a:t>
            </a:r>
          </a:p>
          <a:p>
            <a:r>
              <a:rPr lang="en-US" dirty="0" err="1" smtClean="0"/>
              <a:t>ImageProc</a:t>
            </a:r>
            <a:r>
              <a:rPr lang="en-US" dirty="0" smtClean="0"/>
              <a:t> 2.4 controller</a:t>
            </a:r>
          </a:p>
          <a:p>
            <a:pPr lvl="1"/>
            <a:r>
              <a:rPr lang="en-US" dirty="0" smtClean="0"/>
              <a:t>40 MIPS microprocessor</a:t>
            </a:r>
          </a:p>
          <a:p>
            <a:pPr lvl="1"/>
            <a:r>
              <a:rPr lang="en-US" dirty="0" smtClean="0"/>
              <a:t>6 DOF IMU</a:t>
            </a:r>
          </a:p>
          <a:p>
            <a:pPr lvl="1"/>
            <a:r>
              <a:rPr lang="en-US" dirty="0" smtClean="0"/>
              <a:t>IEEE 820.15.4 radio</a:t>
            </a:r>
          </a:p>
          <a:p>
            <a:pPr lvl="1"/>
            <a:r>
              <a:rPr lang="en-US" dirty="0" smtClean="0"/>
              <a:t>Motor drivers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055533"/>
            <a:ext cx="339526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637</Words>
  <Application>Microsoft Office PowerPoint</Application>
  <PresentationFormat>On-screen Show (4:3)</PresentationFormat>
  <Paragraphs>186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Cooperative Control and Modeling for Narrow Passage Traversal  *with an Ornithopter MAV and Lightweight Ground Station</vt:lpstr>
      <vt:lpstr>Outline</vt:lpstr>
      <vt:lpstr>Outline</vt:lpstr>
      <vt:lpstr>Scenario</vt:lpstr>
      <vt:lpstr>Motivation</vt:lpstr>
      <vt:lpstr>Goal</vt:lpstr>
      <vt:lpstr>Experimental Setup</vt:lpstr>
      <vt:lpstr>Outline</vt:lpstr>
      <vt:lpstr>MAV Platform</vt:lpstr>
      <vt:lpstr>Ground Station Platform</vt:lpstr>
      <vt:lpstr>Top Level Hardware Interaction</vt:lpstr>
      <vt:lpstr>Outline</vt:lpstr>
      <vt:lpstr>Tracking</vt:lpstr>
      <vt:lpstr>Software Control Loop</vt:lpstr>
      <vt:lpstr>Outline</vt:lpstr>
      <vt:lpstr>System Model</vt:lpstr>
      <vt:lpstr>ID Methods</vt:lpstr>
      <vt:lpstr>Outline</vt:lpstr>
      <vt:lpstr>Experiments</vt:lpstr>
      <vt:lpstr>Model Predicted Feasible Regions</vt:lpstr>
      <vt:lpstr>Model Predicted Feasible Regions</vt:lpstr>
      <vt:lpstr>Model Predicted Feasible Regions</vt:lpstr>
      <vt:lpstr>Model Predicted Feasible Regions</vt:lpstr>
      <vt:lpstr>Experiments</vt:lpstr>
      <vt:lpstr>Experimental Results</vt:lpstr>
      <vt:lpstr>Monte Carlo Results</vt:lpstr>
      <vt:lpstr>Outline</vt:lpstr>
      <vt:lpstr>Conclusions</vt:lpstr>
      <vt:lpstr>Future Work</vt:lpstr>
      <vt:lpstr>Acknowledgements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Control and Modeling for Narrow Passage Traversal with an Ornithopter MAV and Lightweight Ground Station</dc:title>
  <dc:creator>Cameron</dc:creator>
  <cp:lastModifiedBy>Cameron</cp:lastModifiedBy>
  <cp:revision>75</cp:revision>
  <dcterms:created xsi:type="dcterms:W3CDTF">2006-08-16T00:00:00Z</dcterms:created>
  <dcterms:modified xsi:type="dcterms:W3CDTF">2013-04-12T23:58:46Z</dcterms:modified>
</cp:coreProperties>
</file>