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8"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599EB0-A074-4284-8DB2-41AF8D93BB25}"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B18F-BD29-40A8-8252-926EA06406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99EB0-A074-4284-8DB2-41AF8D93BB25}"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B18F-BD29-40A8-8252-926EA06406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A599EB0-A074-4284-8DB2-41AF8D93BB25}"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B18F-BD29-40A8-8252-926EA06406A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599EB0-A074-4284-8DB2-41AF8D93BB25}"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B18F-BD29-40A8-8252-926EA06406A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99EB0-A074-4284-8DB2-41AF8D93BB25}"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7B18F-BD29-40A8-8252-926EA06406A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A599EB0-A074-4284-8DB2-41AF8D93BB25}"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B18F-BD29-40A8-8252-926EA06406A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599EB0-A074-4284-8DB2-41AF8D93BB25}"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7B18F-BD29-40A8-8252-926EA06406A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599EB0-A074-4284-8DB2-41AF8D93BB25}"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7B18F-BD29-40A8-8252-926EA06406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A599EB0-A074-4284-8DB2-41AF8D93BB25}"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7B18F-BD29-40A8-8252-926EA06406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A599EB0-A074-4284-8DB2-41AF8D93BB25}"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B18F-BD29-40A8-8252-926EA06406A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99EB0-A074-4284-8DB2-41AF8D93BB25}"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7B18F-BD29-40A8-8252-926EA06406A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A599EB0-A074-4284-8DB2-41AF8D93BB25}" type="datetimeFigureOut">
              <a:rPr lang="en-US" smtClean="0"/>
              <a:t>9/16/2021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EE7B18F-BD29-40A8-8252-926EA06406A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023" y="76200"/>
            <a:ext cx="8140370" cy="1446550"/>
          </a:xfrm>
          <a:prstGeom prst="rect">
            <a:avLst/>
          </a:prstGeom>
          <a:noFill/>
        </p:spPr>
        <p:txBody>
          <a:bodyPr wrap="none" rtlCol="0">
            <a:spAutoFit/>
          </a:bodyPr>
          <a:lstStyle/>
          <a:p>
            <a:pPr algn="ctr"/>
            <a:r>
              <a:rPr lang="en-US" sz="4800" dirty="0" smtClean="0"/>
              <a:t>Energy Usage at Camp </a:t>
            </a:r>
            <a:r>
              <a:rPr lang="en-US" sz="4800" dirty="0" err="1" smtClean="0"/>
              <a:t>Bullis</a:t>
            </a:r>
            <a:r>
              <a:rPr lang="en-US" sz="4800" dirty="0" smtClean="0"/>
              <a:t>, TX</a:t>
            </a:r>
            <a:endParaRPr lang="en-US" sz="4800" dirty="0"/>
          </a:p>
          <a:p>
            <a:pPr algn="ctr"/>
            <a:r>
              <a:rPr lang="en-US" sz="4000" dirty="0" smtClean="0"/>
              <a:t>Comparing FY19 to FY20 Usage</a:t>
            </a:r>
            <a:endParaRPr lang="en-US" sz="4000" dirty="0"/>
          </a:p>
        </p:txBody>
      </p:sp>
      <p:sp>
        <p:nvSpPr>
          <p:cNvPr id="6" name="TextBox 5"/>
          <p:cNvSpPr txBox="1"/>
          <p:nvPr/>
        </p:nvSpPr>
        <p:spPr>
          <a:xfrm>
            <a:off x="2667000" y="4724400"/>
            <a:ext cx="6311215" cy="2123658"/>
          </a:xfrm>
          <a:prstGeom prst="rect">
            <a:avLst/>
          </a:prstGeom>
          <a:noFill/>
        </p:spPr>
        <p:txBody>
          <a:bodyPr wrap="none" rtlCol="0">
            <a:spAutoFit/>
          </a:bodyPr>
          <a:lstStyle/>
          <a:p>
            <a:pPr algn="r"/>
            <a:r>
              <a:rPr lang="en-US" sz="2000" dirty="0" smtClean="0"/>
              <a:t>Ryan J. </a:t>
            </a:r>
            <a:r>
              <a:rPr lang="en-US" sz="2000" dirty="0" err="1" smtClean="0"/>
              <a:t>Ussery</a:t>
            </a:r>
            <a:endParaRPr lang="en-US" dirty="0" smtClean="0"/>
          </a:p>
          <a:p>
            <a:pPr algn="r"/>
            <a:r>
              <a:rPr lang="en-US" sz="1600" dirty="0" smtClean="0"/>
              <a:t>Resource Efficiency Manager – Contract</a:t>
            </a:r>
          </a:p>
          <a:p>
            <a:pPr algn="r"/>
            <a:r>
              <a:rPr lang="en-US" sz="1600" dirty="0" smtClean="0"/>
              <a:t>802d Civil Engineering Squadron</a:t>
            </a:r>
          </a:p>
          <a:p>
            <a:pPr algn="r"/>
            <a:r>
              <a:rPr lang="en-US" sz="1600" dirty="0" smtClean="0"/>
              <a:t>Certified Energy Manager, Association of Energy Engineers</a:t>
            </a:r>
          </a:p>
          <a:p>
            <a:pPr algn="r"/>
            <a:r>
              <a:rPr lang="en-US" sz="1600" dirty="0" smtClean="0"/>
              <a:t>Accredited Texas Energy Manager, Texas Energy Managers Association</a:t>
            </a:r>
          </a:p>
          <a:p>
            <a:pPr algn="r"/>
            <a:r>
              <a:rPr lang="en-US" sz="1600" dirty="0" smtClean="0"/>
              <a:t>B.S. Agricultural Economics, Texas A&amp;M University</a:t>
            </a:r>
          </a:p>
          <a:p>
            <a:pPr algn="r"/>
            <a:r>
              <a:rPr lang="en-US" sz="1600" dirty="0" smtClean="0"/>
              <a:t>M.S. Management, Troy University</a:t>
            </a:r>
          </a:p>
          <a:p>
            <a:pPr algn="r"/>
            <a:r>
              <a:rPr lang="en-US" sz="1600" dirty="0" smtClean="0"/>
              <a:t>U.S. Army, Retired</a:t>
            </a:r>
            <a:endParaRPr lang="en-US" sz="1600"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6685" y="5546150"/>
            <a:ext cx="1093788" cy="111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7" descr="Certified Energy Manager | Association of Energy Engineer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Certified Energy Manager | Association of Energy Engineer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 y="5638800"/>
            <a:ext cx="14255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1351946" y="1554525"/>
            <a:ext cx="6496654" cy="3625763"/>
            <a:chOff x="1317625" y="1554525"/>
            <a:chExt cx="6496654" cy="3625763"/>
          </a:xfrm>
        </p:grpSpPr>
        <p:pic>
          <p:nvPicPr>
            <p:cNvPr id="1037" name="Picture 1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127" t="11160" r="10440" b="7159"/>
            <a:stretch/>
          </p:blipFill>
          <p:spPr bwMode="auto">
            <a:xfrm>
              <a:off x="5356225" y="1614806"/>
              <a:ext cx="245805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descr="TSHA | Bexar Count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7625" y="1554525"/>
              <a:ext cx="3378732" cy="362576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flipV="1">
              <a:off x="2841625" y="1614806"/>
              <a:ext cx="2514600" cy="21399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41625" y="2438400"/>
              <a:ext cx="2590800" cy="9290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236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07886"/>
          </a:xfrm>
          <a:prstGeom prst="rect">
            <a:avLst/>
          </a:prstGeom>
        </p:spPr>
        <p:txBody>
          <a:bodyPr>
            <a:spAutoFit/>
          </a:bodyPr>
          <a:lstStyle/>
          <a:p>
            <a:pPr algn="ctr"/>
            <a:r>
              <a:rPr lang="en-US" sz="4000" dirty="0" smtClean="0"/>
              <a:t>Introduction</a:t>
            </a:r>
            <a:endParaRPr lang="en-US" sz="4000" dirty="0"/>
          </a:p>
        </p:txBody>
      </p:sp>
      <p:sp>
        <p:nvSpPr>
          <p:cNvPr id="5" name="TextBox 4"/>
          <p:cNvSpPr txBox="1"/>
          <p:nvPr/>
        </p:nvSpPr>
        <p:spPr>
          <a:xfrm>
            <a:off x="370638" y="2105085"/>
            <a:ext cx="8305800" cy="4524315"/>
          </a:xfrm>
          <a:prstGeom prst="rect">
            <a:avLst/>
          </a:prstGeom>
          <a:noFill/>
        </p:spPr>
        <p:txBody>
          <a:bodyPr wrap="square" rtlCol="0">
            <a:spAutoFit/>
          </a:bodyPr>
          <a:lstStyle/>
          <a:p>
            <a:r>
              <a:rPr lang="en-US" dirty="0" smtClean="0"/>
              <a:t>This project is part of the current contract between Amaze Technology and Joint Base San Antonio (JBSA) to provide Resource Efficiency Managers in order to find Energy Savings Opportunities.</a:t>
            </a:r>
          </a:p>
          <a:p>
            <a:endParaRPr lang="en-US" dirty="0"/>
          </a:p>
          <a:p>
            <a:r>
              <a:rPr lang="en-US" dirty="0" smtClean="0"/>
              <a:t>Part of finding Energy Savings Opportunities is to calculate how much energy is being used and compare it to previous usage to establish a baseline.  The baseline usage is then used to compare future usage against to track usage and identify facilities or areas where there are significant differences between months in different years.</a:t>
            </a:r>
          </a:p>
          <a:p>
            <a:endParaRPr lang="en-US" dirty="0"/>
          </a:p>
          <a:p>
            <a:r>
              <a:rPr lang="en-US" dirty="0" smtClean="0"/>
              <a:t>Camp </a:t>
            </a:r>
            <a:r>
              <a:rPr lang="en-US" dirty="0" err="1" smtClean="0"/>
              <a:t>Bullis</a:t>
            </a:r>
            <a:r>
              <a:rPr lang="en-US" dirty="0" smtClean="0"/>
              <a:t> was chosen to establish an initial baseline due to the least number of energy accounts as a proof of concept.  The baseline process for Camp </a:t>
            </a:r>
            <a:r>
              <a:rPr lang="en-US" dirty="0" err="1" smtClean="0"/>
              <a:t>Bullis</a:t>
            </a:r>
            <a:r>
              <a:rPr lang="en-US" dirty="0" smtClean="0"/>
              <a:t> may be expanded to other facilities with individual metering.</a:t>
            </a:r>
          </a:p>
          <a:p>
            <a:endParaRPr lang="en-US" dirty="0"/>
          </a:p>
          <a:p>
            <a:r>
              <a:rPr lang="en-US" dirty="0" smtClean="0"/>
              <a:t>Currently, the Energy Section of the 802d Civil Engineering </a:t>
            </a:r>
          </a:p>
          <a:p>
            <a:r>
              <a:rPr lang="en-US" dirty="0" smtClean="0"/>
              <a:t>Squadron tracks usage at installation level and not at facility level.  </a:t>
            </a:r>
          </a:p>
        </p:txBody>
      </p:sp>
      <p:pic>
        <p:nvPicPr>
          <p:cNvPr id="7" name="Picture 2" descr="Amaze Technologies L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2108520" cy="62246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802 Civil Engineer Squadron (AETC) &amp;gt; Air Force Historical Research Agency &amp;gt;  Displ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321" y="5615912"/>
            <a:ext cx="1066800" cy="122115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oint Base San Antonio | Military Wiki | Fand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872950"/>
            <a:ext cx="1229562" cy="121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96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07886"/>
          </a:xfrm>
          <a:prstGeom prst="rect">
            <a:avLst/>
          </a:prstGeom>
        </p:spPr>
        <p:txBody>
          <a:bodyPr>
            <a:spAutoFit/>
          </a:bodyPr>
          <a:lstStyle/>
          <a:p>
            <a:pPr algn="ctr"/>
            <a:r>
              <a:rPr lang="en-US" sz="4000" dirty="0" smtClean="0"/>
              <a:t>Background</a:t>
            </a:r>
            <a:endParaRPr lang="en-US" sz="4000" dirty="0"/>
          </a:p>
        </p:txBody>
      </p:sp>
      <p:sp>
        <p:nvSpPr>
          <p:cNvPr id="5" name="TextBox 4"/>
          <p:cNvSpPr txBox="1"/>
          <p:nvPr/>
        </p:nvSpPr>
        <p:spPr>
          <a:xfrm>
            <a:off x="370638" y="1524000"/>
            <a:ext cx="8305800" cy="5632311"/>
          </a:xfrm>
          <a:prstGeom prst="rect">
            <a:avLst/>
          </a:prstGeom>
          <a:noFill/>
        </p:spPr>
        <p:txBody>
          <a:bodyPr wrap="square" rtlCol="0">
            <a:spAutoFit/>
          </a:bodyPr>
          <a:lstStyle/>
          <a:p>
            <a:r>
              <a:rPr lang="en-US" dirty="0" smtClean="0"/>
              <a:t>Camp </a:t>
            </a:r>
            <a:r>
              <a:rPr lang="en-US" dirty="0" err="1" smtClean="0"/>
              <a:t>Bullis</a:t>
            </a:r>
            <a:r>
              <a:rPr lang="en-US" dirty="0" smtClean="0"/>
              <a:t> Military Training Reservation is part of JBSA in Texas.  It is largely used for field exercise training for U.S. Army Medical Corps trainees and readiness for all branches and service components.</a:t>
            </a:r>
          </a:p>
          <a:p>
            <a:endParaRPr lang="en-US" dirty="0"/>
          </a:p>
          <a:p>
            <a:r>
              <a:rPr lang="en-US" dirty="0" smtClean="0"/>
              <a:t>Historically, the Department of Defense did not build in individual meters at the facility level and paid for the commodity at a master meter.  </a:t>
            </a:r>
          </a:p>
          <a:p>
            <a:endParaRPr lang="en-US" dirty="0"/>
          </a:p>
          <a:p>
            <a:r>
              <a:rPr lang="en-US" dirty="0" smtClean="0"/>
              <a:t>The Department of Defense started to privatize the utility infrastructure at military installations to include water, electricity and natural gas.  </a:t>
            </a:r>
            <a:endParaRPr lang="en-US" dirty="0"/>
          </a:p>
          <a:p>
            <a:endParaRPr lang="en-US" dirty="0" smtClean="0"/>
          </a:p>
          <a:p>
            <a:r>
              <a:rPr lang="en-US" dirty="0" smtClean="0"/>
              <a:t>City Public Service (CPS Energy) is the municipality owned utility company of the City of San Antonio, Texas.  CPS Energy received the Utility Privatization contract for Fort Sam Houston and Camp </a:t>
            </a:r>
            <a:r>
              <a:rPr lang="en-US" dirty="0" err="1" smtClean="0"/>
              <a:t>Bullis</a:t>
            </a:r>
            <a:r>
              <a:rPr lang="en-US" dirty="0" smtClean="0"/>
              <a:t> in 2003 through the General Services Administration that included individual meters at facilities.  </a:t>
            </a:r>
          </a:p>
          <a:p>
            <a:endParaRPr lang="en-US" dirty="0"/>
          </a:p>
          <a:p>
            <a:r>
              <a:rPr lang="en-US" dirty="0" smtClean="0"/>
              <a:t>The rest of JBSA, including Lackland Air Force Base and Randolph Air Force Base, received their Utility Privatization contract with CPS Energy through the Defense Logistics Agency in 2017 that did not include individual meters at facilities.</a:t>
            </a:r>
          </a:p>
          <a:p>
            <a:endParaRPr lang="en-US" dirty="0"/>
          </a:p>
          <a:p>
            <a:endParaRPr lang="en-US" dirty="0" smtClean="0"/>
          </a:p>
        </p:txBody>
      </p:sp>
    </p:spTree>
    <p:extLst>
      <p:ext uri="{BB962C8B-B14F-4D97-AF65-F5344CB8AC3E}">
        <p14:creationId xmlns:p14="http://schemas.microsoft.com/office/powerpoint/2010/main" val="890001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69441"/>
          </a:xfrm>
          <a:prstGeom prst="rect">
            <a:avLst/>
          </a:prstGeom>
        </p:spPr>
        <p:txBody>
          <a:bodyPr>
            <a:spAutoFit/>
          </a:bodyPr>
          <a:lstStyle/>
          <a:p>
            <a:pPr algn="ctr"/>
            <a:r>
              <a:rPr lang="en-US" sz="4400" dirty="0" smtClean="0"/>
              <a:t>Methods</a:t>
            </a:r>
            <a:endParaRPr lang="en-US" sz="4400" dirty="0"/>
          </a:p>
        </p:txBody>
      </p:sp>
      <p:sp>
        <p:nvSpPr>
          <p:cNvPr id="3" name="TextBox 2"/>
          <p:cNvSpPr txBox="1"/>
          <p:nvPr/>
        </p:nvSpPr>
        <p:spPr>
          <a:xfrm>
            <a:off x="370638" y="1655088"/>
            <a:ext cx="8305800" cy="1200329"/>
          </a:xfrm>
          <a:prstGeom prst="rect">
            <a:avLst/>
          </a:prstGeom>
          <a:noFill/>
        </p:spPr>
        <p:txBody>
          <a:bodyPr wrap="square" rtlCol="0">
            <a:spAutoFit/>
          </a:bodyPr>
          <a:lstStyle/>
          <a:p>
            <a:r>
              <a:rPr lang="en-US" dirty="0" smtClean="0"/>
              <a:t>The data for this presentation was gathered from CPS Energy billing for individual meters on Camp </a:t>
            </a:r>
            <a:r>
              <a:rPr lang="en-US" dirty="0" err="1" smtClean="0"/>
              <a:t>Bullis</a:t>
            </a:r>
            <a:r>
              <a:rPr lang="en-US" dirty="0" smtClean="0"/>
              <a:t>.  CPS Energy sends multiple bills for Fort Sam Houston and Camp </a:t>
            </a:r>
            <a:r>
              <a:rPr lang="en-US" dirty="0" err="1" smtClean="0"/>
              <a:t>Bullis</a:t>
            </a:r>
            <a:r>
              <a:rPr lang="en-US" dirty="0" smtClean="0"/>
              <a:t> energy usage per month.   Camp </a:t>
            </a:r>
            <a:r>
              <a:rPr lang="en-US" dirty="0" err="1" smtClean="0"/>
              <a:t>Bullis</a:t>
            </a:r>
            <a:r>
              <a:rPr lang="en-US" dirty="0" smtClean="0"/>
              <a:t> energy bills are delivered electronically with between one and five bills to capture the 223 accounts.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4582961"/>
            <a:ext cx="3937000" cy="1996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4847272"/>
            <a:ext cx="3733800" cy="1477328"/>
          </a:xfrm>
          <a:prstGeom prst="rect">
            <a:avLst/>
          </a:prstGeom>
          <a:noFill/>
        </p:spPr>
        <p:txBody>
          <a:bodyPr wrap="square" rtlCol="0">
            <a:spAutoFit/>
          </a:bodyPr>
          <a:lstStyle/>
          <a:p>
            <a:r>
              <a:rPr lang="en-US" dirty="0" smtClean="0"/>
              <a:t>The energy bills contain a blue pin feature that allows the billing data to download into Comma Separated Variable files that can be opened with Microsoft Excel.</a:t>
            </a:r>
          </a:p>
        </p:txBody>
      </p:sp>
      <p:sp>
        <p:nvSpPr>
          <p:cNvPr id="4" name="Right Arrow 3"/>
          <p:cNvSpPr/>
          <p:nvPr/>
        </p:nvSpPr>
        <p:spPr>
          <a:xfrm rot="1025447">
            <a:off x="4012981" y="6068897"/>
            <a:ext cx="923483" cy="309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6324600"/>
            <a:ext cx="381000" cy="255177"/>
          </a:xfrm>
          <a:prstGeom prst="ellipse">
            <a:avLst/>
          </a:prstGeom>
          <a:solidFill>
            <a:srgbClr val="31B6F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15" y="3552825"/>
            <a:ext cx="165417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627620"/>
            <a:ext cx="1409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14400" y="3227306"/>
            <a:ext cx="1439818" cy="338554"/>
          </a:xfrm>
          <a:prstGeom prst="rect">
            <a:avLst/>
          </a:prstGeom>
          <a:noFill/>
        </p:spPr>
        <p:txBody>
          <a:bodyPr wrap="none" rtlCol="0">
            <a:spAutoFit/>
          </a:bodyPr>
          <a:lstStyle/>
          <a:p>
            <a:r>
              <a:rPr lang="en-US" sz="1600" dirty="0" smtClean="0"/>
              <a:t>FY 19, October</a:t>
            </a:r>
            <a:endParaRPr lang="en-US" sz="1600" dirty="0"/>
          </a:p>
        </p:txBody>
      </p:sp>
      <p:sp>
        <p:nvSpPr>
          <p:cNvPr id="11" name="TextBox 10"/>
          <p:cNvSpPr txBox="1"/>
          <p:nvPr/>
        </p:nvSpPr>
        <p:spPr>
          <a:xfrm>
            <a:off x="5886450" y="3291204"/>
            <a:ext cx="1686680" cy="338554"/>
          </a:xfrm>
          <a:prstGeom prst="rect">
            <a:avLst/>
          </a:prstGeom>
          <a:noFill/>
        </p:spPr>
        <p:txBody>
          <a:bodyPr wrap="none" rtlCol="0">
            <a:spAutoFit/>
          </a:bodyPr>
          <a:lstStyle/>
          <a:p>
            <a:r>
              <a:rPr lang="en-US" sz="1600" dirty="0" smtClean="0"/>
              <a:t>FY 19, September</a:t>
            </a:r>
            <a:endParaRPr lang="en-US" sz="1600" dirty="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6182" y="3333291"/>
            <a:ext cx="1638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588582" y="2994737"/>
            <a:ext cx="1135247" cy="338554"/>
          </a:xfrm>
          <a:prstGeom prst="rect">
            <a:avLst/>
          </a:prstGeom>
          <a:noFill/>
        </p:spPr>
        <p:txBody>
          <a:bodyPr wrap="none" rtlCol="0">
            <a:spAutoFit/>
          </a:bodyPr>
          <a:lstStyle/>
          <a:p>
            <a:r>
              <a:rPr lang="en-US" sz="1600" dirty="0" smtClean="0"/>
              <a:t>FY 19, June</a:t>
            </a:r>
            <a:endParaRPr lang="en-US" sz="1600" dirty="0"/>
          </a:p>
        </p:txBody>
      </p:sp>
    </p:spTree>
    <p:extLst>
      <p:ext uri="{BB962C8B-B14F-4D97-AF65-F5344CB8AC3E}">
        <p14:creationId xmlns:p14="http://schemas.microsoft.com/office/powerpoint/2010/main" val="1940970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69441"/>
          </a:xfrm>
          <a:prstGeom prst="rect">
            <a:avLst/>
          </a:prstGeom>
        </p:spPr>
        <p:txBody>
          <a:bodyPr>
            <a:spAutoFit/>
          </a:bodyPr>
          <a:lstStyle/>
          <a:p>
            <a:pPr algn="ctr"/>
            <a:r>
              <a:rPr lang="en-US" sz="4400" dirty="0" smtClean="0"/>
              <a:t>Methods</a:t>
            </a:r>
            <a:endParaRPr lang="en-US" sz="4400" dirty="0"/>
          </a:p>
        </p:txBody>
      </p:sp>
      <p:sp>
        <p:nvSpPr>
          <p:cNvPr id="3" name="TextBox 2"/>
          <p:cNvSpPr txBox="1"/>
          <p:nvPr/>
        </p:nvSpPr>
        <p:spPr>
          <a:xfrm>
            <a:off x="370638" y="1655088"/>
            <a:ext cx="8305800" cy="5078313"/>
          </a:xfrm>
          <a:prstGeom prst="rect">
            <a:avLst/>
          </a:prstGeom>
          <a:noFill/>
        </p:spPr>
        <p:txBody>
          <a:bodyPr wrap="square" rtlCol="0">
            <a:spAutoFit/>
          </a:bodyPr>
          <a:lstStyle/>
          <a:p>
            <a:r>
              <a:rPr lang="en-US" dirty="0" smtClean="0"/>
              <a:t>The multiple bills for one month were consolidated into single files per month for the period of FY19 and FY20.  The data set yielded over 10,600 data points to compare facility usage between the same months in FY19 and FY20 by identifying differences in Kilowatt Demand and Kilowatt Hour Usage.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Major differences were graphed and noted for further research through facility, equipment and usage audits.  Physical audits may reveal deficiencies in building envelope, equipment inefficiency in operation or settings, and changes in facility usage or user behaviors.</a:t>
            </a:r>
          </a:p>
          <a:p>
            <a:endParaRPr lang="en-US" dirty="0"/>
          </a:p>
          <a:p>
            <a:endParaRPr lang="en-US" dirty="0" smtClean="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219200" y="2895600"/>
            <a:ext cx="396705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112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07886"/>
          </a:xfrm>
          <a:prstGeom prst="rect">
            <a:avLst/>
          </a:prstGeom>
        </p:spPr>
        <p:txBody>
          <a:bodyPr>
            <a:spAutoFit/>
          </a:bodyPr>
          <a:lstStyle/>
          <a:p>
            <a:pPr algn="ctr"/>
            <a:r>
              <a:rPr lang="en-US" sz="4000" dirty="0" smtClean="0"/>
              <a:t>Results</a:t>
            </a:r>
            <a:endParaRPr lang="en-US" sz="4000" dirty="0"/>
          </a:p>
        </p:txBody>
      </p:sp>
    </p:spTree>
    <p:extLst>
      <p:ext uri="{BB962C8B-B14F-4D97-AF65-F5344CB8AC3E}">
        <p14:creationId xmlns:p14="http://schemas.microsoft.com/office/powerpoint/2010/main" val="2250112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07886"/>
          </a:xfrm>
          <a:prstGeom prst="rect">
            <a:avLst/>
          </a:prstGeom>
        </p:spPr>
        <p:txBody>
          <a:bodyPr>
            <a:spAutoFit/>
          </a:bodyPr>
          <a:lstStyle/>
          <a:p>
            <a:pPr algn="ctr"/>
            <a:r>
              <a:rPr lang="en-US" sz="4000" dirty="0" smtClean="0"/>
              <a:t>Summary</a:t>
            </a:r>
            <a:endParaRPr lang="en-US" sz="4000" dirty="0"/>
          </a:p>
        </p:txBody>
      </p:sp>
    </p:spTree>
    <p:extLst>
      <p:ext uri="{BB962C8B-B14F-4D97-AF65-F5344CB8AC3E}">
        <p14:creationId xmlns:p14="http://schemas.microsoft.com/office/powerpoint/2010/main" val="2250112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07886"/>
          </a:xfrm>
          <a:prstGeom prst="rect">
            <a:avLst/>
          </a:prstGeom>
        </p:spPr>
        <p:txBody>
          <a:bodyPr>
            <a:spAutoFit/>
          </a:bodyPr>
          <a:lstStyle/>
          <a:p>
            <a:pPr algn="ctr"/>
            <a:r>
              <a:rPr lang="en-US" sz="4000" dirty="0" smtClean="0"/>
              <a:t>Conclusions</a:t>
            </a:r>
            <a:endParaRPr lang="en-US" sz="4000" dirty="0"/>
          </a:p>
        </p:txBody>
      </p:sp>
    </p:spTree>
    <p:extLst>
      <p:ext uri="{BB962C8B-B14F-4D97-AF65-F5344CB8AC3E}">
        <p14:creationId xmlns:p14="http://schemas.microsoft.com/office/powerpoint/2010/main" val="2250112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228600"/>
            <a:ext cx="4572000" cy="707886"/>
          </a:xfrm>
          <a:prstGeom prst="rect">
            <a:avLst/>
          </a:prstGeom>
        </p:spPr>
        <p:txBody>
          <a:bodyPr>
            <a:spAutoFit/>
          </a:bodyPr>
          <a:lstStyle/>
          <a:p>
            <a:pPr algn="ctr"/>
            <a:r>
              <a:rPr lang="en-US" sz="4000" dirty="0" smtClean="0"/>
              <a:t>Questions</a:t>
            </a:r>
            <a:endParaRPr lang="en-US" sz="4000" dirty="0"/>
          </a:p>
        </p:txBody>
      </p:sp>
      <p:sp>
        <p:nvSpPr>
          <p:cNvPr id="3" name="Rectangle 2"/>
          <p:cNvSpPr/>
          <p:nvPr/>
        </p:nvSpPr>
        <p:spPr>
          <a:xfrm>
            <a:off x="3048000" y="1981200"/>
            <a:ext cx="3124200" cy="3770263"/>
          </a:xfrm>
          <a:prstGeom prst="rect">
            <a:avLst/>
          </a:prstGeom>
          <a:noFill/>
        </p:spPr>
        <p:txBody>
          <a:bodyPr wrap="square" lIns="91440" tIns="45720" rIns="91440" bIns="45720">
            <a:spAutoFit/>
          </a:bodyPr>
          <a:lstStyle/>
          <a:p>
            <a:pPr algn="ctr"/>
            <a:r>
              <a:rPr lang="en-US" sz="239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US" sz="239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250112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739</TotalTime>
  <Words>581</Words>
  <Application>Microsoft Office PowerPoint</Application>
  <PresentationFormat>On-screen Show (4:3)</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Default</cp:lastModifiedBy>
  <cp:revision>15</cp:revision>
  <dcterms:created xsi:type="dcterms:W3CDTF">2021-09-16T12:04:52Z</dcterms:created>
  <dcterms:modified xsi:type="dcterms:W3CDTF">2021-09-17T00:23:52Z</dcterms:modified>
</cp:coreProperties>
</file>