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Wenham" userId="8e0056e2a85cac87" providerId="LiveId" clId="{8DD6319C-8EAA-40F9-8429-A22848E752EA}"/>
    <pc:docChg chg="undo custSel modSld">
      <pc:chgData name="Ryan Wenham" userId="8e0056e2a85cac87" providerId="LiveId" clId="{8DD6319C-8EAA-40F9-8429-A22848E752EA}" dt="2020-01-23T01:36:32.022" v="190"/>
      <pc:docMkLst>
        <pc:docMk/>
      </pc:docMkLst>
      <pc:sldChg chg="modSp">
        <pc:chgData name="Ryan Wenham" userId="8e0056e2a85cac87" providerId="LiveId" clId="{8DD6319C-8EAA-40F9-8429-A22848E752EA}" dt="2020-01-23T01:32:13.846" v="1" actId="20577"/>
        <pc:sldMkLst>
          <pc:docMk/>
          <pc:sldMk cId="3935604414" sldId="257"/>
        </pc:sldMkLst>
        <pc:spChg chg="mod">
          <ac:chgData name="Ryan Wenham" userId="8e0056e2a85cac87" providerId="LiveId" clId="{8DD6319C-8EAA-40F9-8429-A22848E752EA}" dt="2020-01-23T01:32:13.846" v="1" actId="20577"/>
          <ac:spMkLst>
            <pc:docMk/>
            <pc:sldMk cId="3935604414" sldId="257"/>
            <ac:spMk id="3" creationId="{A5532DD6-B041-43FF-B128-D4127F62A092}"/>
          </ac:spMkLst>
        </pc:spChg>
      </pc:sldChg>
      <pc:sldChg chg="modSp">
        <pc:chgData name="Ryan Wenham" userId="8e0056e2a85cac87" providerId="LiveId" clId="{8DD6319C-8EAA-40F9-8429-A22848E752EA}" dt="2020-01-23T01:32:30.147" v="5" actId="20577"/>
        <pc:sldMkLst>
          <pc:docMk/>
          <pc:sldMk cId="2759005334" sldId="258"/>
        </pc:sldMkLst>
        <pc:spChg chg="mod">
          <ac:chgData name="Ryan Wenham" userId="8e0056e2a85cac87" providerId="LiveId" clId="{8DD6319C-8EAA-40F9-8429-A22848E752EA}" dt="2020-01-23T01:32:30.147" v="5" actId="20577"/>
          <ac:spMkLst>
            <pc:docMk/>
            <pc:sldMk cId="2759005334" sldId="258"/>
            <ac:spMk id="3" creationId="{DDF3582E-1391-4996-B849-2E9F6FCCD0CF}"/>
          </ac:spMkLst>
        </pc:spChg>
      </pc:sldChg>
      <pc:sldChg chg="modSp">
        <pc:chgData name="Ryan Wenham" userId="8e0056e2a85cac87" providerId="LiveId" clId="{8DD6319C-8EAA-40F9-8429-A22848E752EA}" dt="2020-01-23T01:32:51.668" v="18" actId="20577"/>
        <pc:sldMkLst>
          <pc:docMk/>
          <pc:sldMk cId="1518898475" sldId="260"/>
        </pc:sldMkLst>
        <pc:spChg chg="mod">
          <ac:chgData name="Ryan Wenham" userId="8e0056e2a85cac87" providerId="LiveId" clId="{8DD6319C-8EAA-40F9-8429-A22848E752EA}" dt="2020-01-23T01:32:51.668" v="18" actId="20577"/>
          <ac:spMkLst>
            <pc:docMk/>
            <pc:sldMk cId="1518898475" sldId="260"/>
            <ac:spMk id="3" creationId="{A6DD8AD7-31FD-47A6-A7A5-2DE93CCA30D2}"/>
          </ac:spMkLst>
        </pc:spChg>
      </pc:sldChg>
      <pc:sldChg chg="addSp delSp modSp">
        <pc:chgData name="Ryan Wenham" userId="8e0056e2a85cac87" providerId="LiveId" clId="{8DD6319C-8EAA-40F9-8429-A22848E752EA}" dt="2020-01-23T01:36:32.022" v="190"/>
        <pc:sldMkLst>
          <pc:docMk/>
          <pc:sldMk cId="1008810272" sldId="261"/>
        </pc:sldMkLst>
        <pc:spChg chg="mod">
          <ac:chgData name="Ryan Wenham" userId="8e0056e2a85cac87" providerId="LiveId" clId="{8DD6319C-8EAA-40F9-8429-A22848E752EA}" dt="2020-01-23T01:35:37.587" v="159" actId="14100"/>
          <ac:spMkLst>
            <pc:docMk/>
            <pc:sldMk cId="1008810272" sldId="261"/>
            <ac:spMk id="3" creationId="{E38B56F2-B7F7-4062-A030-EDC33225C4EB}"/>
          </ac:spMkLst>
        </pc:spChg>
        <pc:spChg chg="add del mod">
          <ac:chgData name="Ryan Wenham" userId="8e0056e2a85cac87" providerId="LiveId" clId="{8DD6319C-8EAA-40F9-8429-A22848E752EA}" dt="2020-01-23T01:36:32.022" v="188"/>
          <ac:spMkLst>
            <pc:docMk/>
            <pc:sldMk cId="1008810272" sldId="261"/>
            <ac:spMk id="4" creationId="{2FC715E6-18BB-4920-B1D7-F975D80663DF}"/>
          </ac:spMkLst>
        </pc:spChg>
        <pc:spChg chg="add del mod">
          <ac:chgData name="Ryan Wenham" userId="8e0056e2a85cac87" providerId="LiveId" clId="{8DD6319C-8EAA-40F9-8429-A22848E752EA}" dt="2020-01-23T01:36:32.022" v="190"/>
          <ac:spMkLst>
            <pc:docMk/>
            <pc:sldMk cId="1008810272" sldId="261"/>
            <ac:spMk id="5" creationId="{DFE0D6B6-A3BB-403F-A417-BEAD2A8AB5DB}"/>
          </ac:spMkLst>
        </pc:spChg>
        <pc:spChg chg="add mod">
          <ac:chgData name="Ryan Wenham" userId="8e0056e2a85cac87" providerId="LiveId" clId="{8DD6319C-8EAA-40F9-8429-A22848E752EA}" dt="2020-01-23T01:36:30.987" v="186" actId="1076"/>
          <ac:spMkLst>
            <pc:docMk/>
            <pc:sldMk cId="1008810272" sldId="261"/>
            <ac:spMk id="6" creationId="{D31BC902-CC16-4F39-ACB3-65A8BD04159A}"/>
          </ac:spMkLst>
        </pc:spChg>
      </pc:sldChg>
    </pc:docChg>
  </pc:docChgLst>
  <pc:docChgLst>
    <pc:chgData name="Ryan Wenham" userId="8e0056e2a85cac87" providerId="LiveId" clId="{33C34221-717E-44E6-A139-24668B077B6B}"/>
    <pc:docChg chg="modSld">
      <pc:chgData name="Ryan Wenham" userId="8e0056e2a85cac87" providerId="LiveId" clId="{33C34221-717E-44E6-A139-24668B077B6B}" dt="2020-02-19T14:50:38.466" v="0" actId="20577"/>
      <pc:docMkLst>
        <pc:docMk/>
      </pc:docMkLst>
      <pc:sldChg chg="modSp">
        <pc:chgData name="Ryan Wenham" userId="8e0056e2a85cac87" providerId="LiveId" clId="{33C34221-717E-44E6-A139-24668B077B6B}" dt="2020-02-19T14:50:38.466" v="0" actId="20577"/>
        <pc:sldMkLst>
          <pc:docMk/>
          <pc:sldMk cId="3935604414" sldId="257"/>
        </pc:sldMkLst>
        <pc:spChg chg="mod">
          <ac:chgData name="Ryan Wenham" userId="8e0056e2a85cac87" providerId="LiveId" clId="{33C34221-717E-44E6-A139-24668B077B6B}" dt="2020-02-19T14:50:38.466" v="0" actId="20577"/>
          <ac:spMkLst>
            <pc:docMk/>
            <pc:sldMk cId="3935604414" sldId="257"/>
            <ac:spMk id="3" creationId="{A5532DD6-B041-43FF-B128-D4127F62A0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0C0817-A112-4847-8014-A94B7D2A4EA3}" type="datetime1">
              <a:rPr lang="en-US" smtClean="0"/>
              <a:t>2/19/2020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690509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074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357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221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C646AA-F36E-4540-911D-FFFC0A0EF24A}" type="datetime1">
              <a:rPr lang="en-US" smtClean="0"/>
              <a:t>2/19/2020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496020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200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58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224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655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8D12A6-918A-48BD-8CB9-CA713993B0EA}" type="datetime1">
              <a:rPr lang="en-US" smtClean="0"/>
              <a:t>2/19/2020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552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78CE86-875F-4587-BCF6-FA054AFC0D53}" type="datetime1">
              <a:rPr lang="en-US" smtClean="0"/>
              <a:pPr/>
              <a:t>2/19/2020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783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FA2B21-3FCD-4721-B95C-427943F61125}" type="datetime1">
              <a:rPr lang="en-US" smtClean="0"/>
              <a:t>2/19/2020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30517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DE33-9D99-4118-BB39-9F79DBA377AB}"/>
              </a:ext>
            </a:extLst>
          </p:cNvPr>
          <p:cNvSpPr>
            <a:spLocks noGrp="1"/>
          </p:cNvSpPr>
          <p:nvPr>
            <p:ph type="ctrTitle"/>
          </p:nvPr>
        </p:nvSpPr>
        <p:spPr/>
        <p:txBody>
          <a:bodyPr/>
          <a:lstStyle/>
          <a:p>
            <a:r>
              <a:rPr lang="en-US" sz="2800" dirty="0"/>
              <a:t>Efficient Parallel Algorithm for Computing the Closeness Centrality in Social Networks</a:t>
            </a:r>
          </a:p>
        </p:txBody>
      </p:sp>
      <p:sp>
        <p:nvSpPr>
          <p:cNvPr id="3" name="Subtitle 2">
            <a:extLst>
              <a:ext uri="{FF2B5EF4-FFF2-40B4-BE49-F238E27FC236}">
                <a16:creationId xmlns:a16="http://schemas.microsoft.com/office/drawing/2014/main" id="{FC32F705-8FD0-447D-9E3D-ED7273B4B7D4}"/>
              </a:ext>
            </a:extLst>
          </p:cNvPr>
          <p:cNvSpPr>
            <a:spLocks noGrp="1"/>
          </p:cNvSpPr>
          <p:nvPr>
            <p:ph type="subTitle" idx="1"/>
          </p:nvPr>
        </p:nvSpPr>
        <p:spPr/>
        <p:txBody>
          <a:bodyPr/>
          <a:lstStyle/>
          <a:p>
            <a:r>
              <a:rPr lang="en-US" dirty="0"/>
              <a:t>By Ryan Wenham</a:t>
            </a:r>
          </a:p>
        </p:txBody>
      </p:sp>
    </p:spTree>
    <p:extLst>
      <p:ext uri="{BB962C8B-B14F-4D97-AF65-F5344CB8AC3E}">
        <p14:creationId xmlns:p14="http://schemas.microsoft.com/office/powerpoint/2010/main" val="155900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1E43-ABA3-45E7-BB14-ADFC1EC44015}"/>
              </a:ext>
            </a:extLst>
          </p:cNvPr>
          <p:cNvSpPr>
            <a:spLocks noGrp="1"/>
          </p:cNvSpPr>
          <p:nvPr>
            <p:ph type="title"/>
          </p:nvPr>
        </p:nvSpPr>
        <p:spPr/>
        <p:txBody>
          <a:bodyPr/>
          <a:lstStyle/>
          <a:p>
            <a:r>
              <a:rPr lang="en-US" dirty="0"/>
              <a:t>What is Closeness Centrality ?</a:t>
            </a:r>
          </a:p>
        </p:txBody>
      </p:sp>
      <p:sp>
        <p:nvSpPr>
          <p:cNvPr id="3" name="Content Placeholder 2">
            <a:extLst>
              <a:ext uri="{FF2B5EF4-FFF2-40B4-BE49-F238E27FC236}">
                <a16:creationId xmlns:a16="http://schemas.microsoft.com/office/drawing/2014/main" id="{A5532DD6-B041-43FF-B128-D4127F62A092}"/>
              </a:ext>
            </a:extLst>
          </p:cNvPr>
          <p:cNvSpPr>
            <a:spLocks noGrp="1"/>
          </p:cNvSpPr>
          <p:nvPr>
            <p:ph idx="1"/>
          </p:nvPr>
        </p:nvSpPr>
        <p:spPr>
          <a:xfrm>
            <a:off x="1371600" y="2057399"/>
            <a:ext cx="9601200" cy="3581400"/>
          </a:xfrm>
        </p:spPr>
        <p:txBody>
          <a:bodyPr>
            <a:normAutofit/>
          </a:bodyPr>
          <a:lstStyle/>
          <a:p>
            <a:r>
              <a:rPr lang="en-US" dirty="0">
                <a:latin typeface="Times New Roman" panose="02020603050405020304" pitchFamily="18" charset="0"/>
                <a:cs typeface="Times New Roman" panose="02020603050405020304" pitchFamily="18" charset="0"/>
              </a:rPr>
              <a:t>Closeness Centrality is the metric use for large scale analysis across social networks like Facebook. and determining the distance between different nodes (users).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Image result for closeness centrality">
            <a:extLst>
              <a:ext uri="{FF2B5EF4-FFF2-40B4-BE49-F238E27FC236}">
                <a16:creationId xmlns:a16="http://schemas.microsoft.com/office/drawing/2014/main" id="{FFF5AA9C-5625-48A4-92C8-23B88F78F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919" y="3105778"/>
            <a:ext cx="4116161" cy="253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A37A-862B-446A-9570-4D1C962696F1}"/>
              </a:ext>
            </a:extLst>
          </p:cNvPr>
          <p:cNvSpPr>
            <a:spLocks noGrp="1"/>
          </p:cNvSpPr>
          <p:nvPr>
            <p:ph type="title"/>
          </p:nvPr>
        </p:nvSpPr>
        <p:spPr/>
        <p:txBody>
          <a:bodyPr/>
          <a:lstStyle/>
          <a:p>
            <a:r>
              <a:rPr lang="en-US" dirty="0"/>
              <a:t>What is the Paper About ? </a:t>
            </a:r>
          </a:p>
        </p:txBody>
      </p:sp>
      <p:sp>
        <p:nvSpPr>
          <p:cNvPr id="3" name="Content Placeholder 2">
            <a:extLst>
              <a:ext uri="{FF2B5EF4-FFF2-40B4-BE49-F238E27FC236}">
                <a16:creationId xmlns:a16="http://schemas.microsoft.com/office/drawing/2014/main" id="{DDF3582E-1391-4996-B849-2E9F6FCCD0CF}"/>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 this paper the authors create a new algorithm that executes this Closeness Centrality using a Breadth first search method and executing it in parallel with global queues and maps for all the threads.</a:t>
            </a:r>
          </a:p>
          <a:p>
            <a:r>
              <a:rPr lang="en-US" sz="2800" dirty="0">
                <a:latin typeface="Times New Roman" panose="02020603050405020304" pitchFamily="18" charset="0"/>
                <a:cs typeface="Times New Roman" panose="02020603050405020304" pitchFamily="18" charset="0"/>
              </a:rPr>
              <a:t>They compare the normal methods </a:t>
            </a:r>
            <a:r>
              <a:rPr lang="en-US" sz="2800" dirty="0" err="1">
                <a:latin typeface="Times New Roman" panose="02020603050405020304" pitchFamily="18" charset="0"/>
                <a:cs typeface="Times New Roman" panose="02020603050405020304" pitchFamily="18" charset="0"/>
              </a:rPr>
              <a:t>NetworKit</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Teex</a:t>
            </a:r>
            <a:r>
              <a:rPr lang="en-US" sz="2800" dirty="0">
                <a:latin typeface="Times New Roman" panose="02020603050405020304" pitchFamily="18" charset="0"/>
                <a:cs typeface="Times New Roman" panose="02020603050405020304" pitchFamily="18" charset="0"/>
              </a:rPr>
              <a:t> versus their algorithm called Big Graph.</a:t>
            </a:r>
          </a:p>
          <a:p>
            <a:endParaRPr lang="en-US" dirty="0"/>
          </a:p>
        </p:txBody>
      </p:sp>
    </p:spTree>
    <p:extLst>
      <p:ext uri="{BB962C8B-B14F-4D97-AF65-F5344CB8AC3E}">
        <p14:creationId xmlns:p14="http://schemas.microsoft.com/office/powerpoint/2010/main" val="275900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61F6-9391-41ED-AA81-F0CC88FE257A}"/>
              </a:ext>
            </a:extLst>
          </p:cNvPr>
          <p:cNvSpPr>
            <a:spLocks noGrp="1"/>
          </p:cNvSpPr>
          <p:nvPr>
            <p:ph type="title"/>
          </p:nvPr>
        </p:nvSpPr>
        <p:spPr>
          <a:xfrm>
            <a:off x="1382486" y="200706"/>
            <a:ext cx="9601200" cy="1485900"/>
          </a:xfrm>
        </p:spPr>
        <p:txBody>
          <a:bodyPr/>
          <a:lstStyle/>
          <a:p>
            <a:r>
              <a:rPr lang="en-US" dirty="0"/>
              <a:t>Comparison of the Two Algorithms:</a:t>
            </a:r>
            <a:br>
              <a:rPr lang="en-US" dirty="0"/>
            </a:br>
            <a:r>
              <a:rPr lang="en-US" dirty="0" err="1"/>
              <a:t>NetworKit</a:t>
            </a:r>
            <a:r>
              <a:rPr lang="en-US" dirty="0"/>
              <a:t> / </a:t>
            </a:r>
            <a:r>
              <a:rPr lang="en-US" dirty="0" err="1"/>
              <a:t>Teex</a:t>
            </a:r>
            <a:r>
              <a:rPr lang="en-US" dirty="0"/>
              <a:t>                  Big Graph</a:t>
            </a:r>
          </a:p>
        </p:txBody>
      </p:sp>
      <p:pic>
        <p:nvPicPr>
          <p:cNvPr id="4" name="Picture 3">
            <a:extLst>
              <a:ext uri="{FF2B5EF4-FFF2-40B4-BE49-F238E27FC236}">
                <a16:creationId xmlns:a16="http://schemas.microsoft.com/office/drawing/2014/main" id="{F4BF6572-55BF-45CF-9B7B-5EED8CB909AF}"/>
              </a:ext>
            </a:extLst>
          </p:cNvPr>
          <p:cNvPicPr>
            <a:picLocks noChangeAspect="1"/>
          </p:cNvPicPr>
          <p:nvPr/>
        </p:nvPicPr>
        <p:blipFill>
          <a:blip r:embed="rId2"/>
          <a:stretch>
            <a:fillRect/>
          </a:stretch>
        </p:blipFill>
        <p:spPr>
          <a:xfrm>
            <a:off x="1208314" y="1637619"/>
            <a:ext cx="4038600" cy="5019675"/>
          </a:xfrm>
          <a:prstGeom prst="rect">
            <a:avLst/>
          </a:prstGeom>
        </p:spPr>
      </p:pic>
      <p:pic>
        <p:nvPicPr>
          <p:cNvPr id="5" name="Picture 4">
            <a:extLst>
              <a:ext uri="{FF2B5EF4-FFF2-40B4-BE49-F238E27FC236}">
                <a16:creationId xmlns:a16="http://schemas.microsoft.com/office/drawing/2014/main" id="{950BC551-38C4-448D-B34C-431419A37405}"/>
              </a:ext>
            </a:extLst>
          </p:cNvPr>
          <p:cNvPicPr>
            <a:picLocks noChangeAspect="1"/>
          </p:cNvPicPr>
          <p:nvPr/>
        </p:nvPicPr>
        <p:blipFill>
          <a:blip r:embed="rId3"/>
          <a:stretch>
            <a:fillRect/>
          </a:stretch>
        </p:blipFill>
        <p:spPr>
          <a:xfrm>
            <a:off x="7419975" y="1465974"/>
            <a:ext cx="3028270" cy="5191320"/>
          </a:xfrm>
          <a:prstGeom prst="rect">
            <a:avLst/>
          </a:prstGeom>
        </p:spPr>
      </p:pic>
    </p:spTree>
    <p:extLst>
      <p:ext uri="{BB962C8B-B14F-4D97-AF65-F5344CB8AC3E}">
        <p14:creationId xmlns:p14="http://schemas.microsoft.com/office/powerpoint/2010/main" val="380838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8406-1D84-4219-8044-D031FB969BCF}"/>
              </a:ext>
            </a:extLst>
          </p:cNvPr>
          <p:cNvSpPr>
            <a:spLocks noGrp="1"/>
          </p:cNvSpPr>
          <p:nvPr>
            <p:ph type="title"/>
          </p:nvPr>
        </p:nvSpPr>
        <p:spPr/>
        <p:txBody>
          <a:bodyPr/>
          <a:lstStyle/>
          <a:p>
            <a:r>
              <a:rPr lang="en-US" dirty="0"/>
              <a:t>Test and Results</a:t>
            </a:r>
          </a:p>
        </p:txBody>
      </p:sp>
      <p:sp>
        <p:nvSpPr>
          <p:cNvPr id="3" name="Content Placeholder 2">
            <a:extLst>
              <a:ext uri="{FF2B5EF4-FFF2-40B4-BE49-F238E27FC236}">
                <a16:creationId xmlns:a16="http://schemas.microsoft.com/office/drawing/2014/main" id="{A6DD8AD7-31FD-47A6-A7A5-2DE93CCA30D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  To test and validity they ran five datasets of all different size, type of data, and what network. To analyze the speed, they ran with different number of parallel threads, varied from 1 to 36 threads. They did this ten times for each data set. From the test they collected the BigGraph execution time and speed up, and when compared </a:t>
            </a:r>
            <a:r>
              <a:rPr lang="en-US" dirty="0" err="1">
                <a:latin typeface="Times New Roman" panose="02020603050405020304" pitchFamily="18" charset="0"/>
                <a:cs typeface="Times New Roman" panose="02020603050405020304" pitchFamily="18" charset="0"/>
              </a:rPr>
              <a:t>toTeex</a:t>
            </a:r>
            <a:r>
              <a:rPr lang="en-US" dirty="0">
                <a:latin typeface="Times New Roman" panose="02020603050405020304" pitchFamily="18" charset="0"/>
                <a:cs typeface="Times New Roman" panose="02020603050405020304" pitchFamily="18" charset="0"/>
              </a:rPr>
              <a:t> it was 1.27-2.21 times faster and 14.78-68.21 faster than </a:t>
            </a:r>
            <a:r>
              <a:rPr lang="en-US" dirty="0" err="1">
                <a:latin typeface="Times New Roman" panose="02020603050405020304" pitchFamily="18" charset="0"/>
                <a:cs typeface="Times New Roman" panose="02020603050405020304" pitchFamily="18" charset="0"/>
              </a:rPr>
              <a:t>NetworKit</a:t>
            </a:r>
            <a:r>
              <a:rPr lang="en-US"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EFFF90-A0FB-4C8E-8200-A7C2FB8A8664}"/>
              </a:ext>
            </a:extLst>
          </p:cNvPr>
          <p:cNvPicPr>
            <a:picLocks noChangeAspect="1"/>
          </p:cNvPicPr>
          <p:nvPr/>
        </p:nvPicPr>
        <p:blipFill>
          <a:blip r:embed="rId2"/>
          <a:stretch>
            <a:fillRect/>
          </a:stretch>
        </p:blipFill>
        <p:spPr>
          <a:xfrm>
            <a:off x="1879049" y="4327071"/>
            <a:ext cx="5983354" cy="2106385"/>
          </a:xfrm>
          <a:prstGeom prst="rect">
            <a:avLst/>
          </a:prstGeom>
        </p:spPr>
      </p:pic>
    </p:spTree>
    <p:extLst>
      <p:ext uri="{BB962C8B-B14F-4D97-AF65-F5344CB8AC3E}">
        <p14:creationId xmlns:p14="http://schemas.microsoft.com/office/powerpoint/2010/main" val="151889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D587-C694-4346-962C-98962FC9032A}"/>
              </a:ext>
            </a:extLst>
          </p:cNvPr>
          <p:cNvSpPr>
            <a:spLocks noGrp="1"/>
          </p:cNvSpPr>
          <p:nvPr>
            <p:ph type="title"/>
          </p:nvPr>
        </p:nvSpPr>
        <p:spPr/>
        <p:txBody>
          <a:bodyPr/>
          <a:lstStyle/>
          <a:p>
            <a:r>
              <a:rPr lang="en-US" dirty="0"/>
              <a:t>How does this effect ?</a:t>
            </a:r>
          </a:p>
        </p:txBody>
      </p:sp>
      <p:sp>
        <p:nvSpPr>
          <p:cNvPr id="3" name="Content Placeholder 2">
            <a:extLst>
              <a:ext uri="{FF2B5EF4-FFF2-40B4-BE49-F238E27FC236}">
                <a16:creationId xmlns:a16="http://schemas.microsoft.com/office/drawing/2014/main" id="{E38B56F2-B7F7-4062-A030-EDC33225C4EB}"/>
              </a:ext>
            </a:extLst>
          </p:cNvPr>
          <p:cNvSpPr>
            <a:spLocks noGrp="1"/>
          </p:cNvSpPr>
          <p:nvPr>
            <p:ph idx="1"/>
          </p:nvPr>
        </p:nvSpPr>
        <p:spPr>
          <a:xfrm>
            <a:off x="1371600" y="2286000"/>
            <a:ext cx="9144000" cy="2021305"/>
          </a:xfrm>
        </p:spPr>
        <p:txBody>
          <a:bodyPr/>
          <a:lstStyle/>
          <a:p>
            <a:r>
              <a:rPr lang="en-US" dirty="0"/>
              <a:t>From the report the data it showed the new idea clearly ran faster every single time but there was no report on how it effects the memory compared to the others which does leave questions on is it better. The paper showed that this algorithm could have an impact on our social networks, with the social media giants being able to compare and find data a lot faster that could benefit us.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6" name="TextBox 5">
            <a:extLst>
              <a:ext uri="{FF2B5EF4-FFF2-40B4-BE49-F238E27FC236}">
                <a16:creationId xmlns:a16="http://schemas.microsoft.com/office/drawing/2014/main" id="{D31BC902-CC16-4F39-ACB3-65A8BD04159A}"/>
              </a:ext>
            </a:extLst>
          </p:cNvPr>
          <p:cNvSpPr txBox="1"/>
          <p:nvPr/>
        </p:nvSpPr>
        <p:spPr>
          <a:xfrm rot="10800000" flipH="1" flipV="1">
            <a:off x="1884946" y="6041539"/>
            <a:ext cx="8418095" cy="1015663"/>
          </a:xfrm>
          <a:prstGeom prst="rect">
            <a:avLst/>
          </a:prstGeom>
          <a:noFill/>
        </p:spPr>
        <p:txBody>
          <a:bodyPr wrap="square" rtlCol="0">
            <a:spAutoFit/>
          </a:bodyPr>
          <a:lstStyle/>
          <a:p>
            <a:r>
              <a:rPr lang="en-US" sz="1050" dirty="0"/>
              <a:t>Citation</a:t>
            </a:r>
          </a:p>
          <a:p>
            <a:r>
              <a:rPr lang="en-US" sz="1050" dirty="0"/>
              <a:t>Du, Phuong Hanh, et al. “An Efficient Parallel Algorithm for Computing the Closeness Centrality in Social Networks.” </a:t>
            </a:r>
            <a:r>
              <a:rPr lang="en-US" sz="1050" i="1" dirty="0"/>
              <a:t>Proceedings of the Ninth International Symposium on Information and Communication Technology - </a:t>
            </a:r>
            <a:r>
              <a:rPr lang="en-US" sz="1050" i="1" dirty="0" err="1"/>
              <a:t>SoICT</a:t>
            </a:r>
            <a:r>
              <a:rPr lang="en-US" sz="1050" i="1" dirty="0"/>
              <a:t> 2018</a:t>
            </a:r>
            <a:r>
              <a:rPr lang="en-US" sz="1050" dirty="0"/>
              <a:t>, 6 Dec. 2018, pp. 456–462., doi:10.1145/3287921.3287981.</a:t>
            </a:r>
          </a:p>
          <a:p>
            <a:endParaRPr lang="en-US" dirty="0"/>
          </a:p>
        </p:txBody>
      </p:sp>
    </p:spTree>
    <p:extLst>
      <p:ext uri="{BB962C8B-B14F-4D97-AF65-F5344CB8AC3E}">
        <p14:creationId xmlns:p14="http://schemas.microsoft.com/office/powerpoint/2010/main" val="10088102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40</TotalTime>
  <Words>328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Times New Roman</vt:lpstr>
      <vt:lpstr>Crop</vt:lpstr>
      <vt:lpstr>Efficient Parallel Algorithm for Computing the Closeness Centrality in Social Networks</vt:lpstr>
      <vt:lpstr>What is Closeness Centrality ?</vt:lpstr>
      <vt:lpstr>What is the Paper About ? </vt:lpstr>
      <vt:lpstr>Comparison of the Two Algorithms: NetworKit / Teex                  Big Graph</vt:lpstr>
      <vt:lpstr>Test and Results</vt:lpstr>
      <vt:lpstr>How does this effect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Parallel Algorithm for Computing the Closeness Centrality in Social Networks</dc:title>
  <dc:creator>Ryan Wenham</dc:creator>
  <cp:lastModifiedBy>Ryan Wenham</cp:lastModifiedBy>
  <cp:revision>5</cp:revision>
  <dcterms:created xsi:type="dcterms:W3CDTF">2020-01-15T16:22:02Z</dcterms:created>
  <dcterms:modified xsi:type="dcterms:W3CDTF">2020-02-19T14:50:49Z</dcterms:modified>
</cp:coreProperties>
</file>