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70" r:id="rId2"/>
    <p:sldId id="265" r:id="rId3"/>
    <p:sldId id="262" r:id="rId4"/>
    <p:sldId id="269" r:id="rId5"/>
    <p:sldId id="272" r:id="rId6"/>
    <p:sldId id="260" r:id="rId7"/>
    <p:sldId id="274" r:id="rId8"/>
    <p:sldId id="276" r:id="rId9"/>
    <p:sldId id="277" r:id="rId10"/>
    <p:sldId id="279" r:id="rId11"/>
    <p:sldId id="291" r:id="rId12"/>
    <p:sldId id="290" r:id="rId13"/>
    <p:sldId id="288" r:id="rId14"/>
    <p:sldId id="292" r:id="rId15"/>
    <p:sldId id="294" r:id="rId16"/>
    <p:sldId id="293" r:id="rId17"/>
    <p:sldId id="287" r:id="rId18"/>
    <p:sldId id="285"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79630"/>
  </p:normalViewPr>
  <p:slideViewPr>
    <p:cSldViewPr snapToGrid="0" snapToObjects="1">
      <p:cViewPr varScale="1">
        <p:scale>
          <a:sx n="81" d="100"/>
          <a:sy n="81"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E2108-EA53-4287-9E42-E02829BD103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B439BC5F-7EC7-41CD-8028-C521053D133E}">
      <dgm:prSet/>
      <dgm:spPr/>
      <dgm:t>
        <a:bodyPr/>
        <a:lstStyle/>
        <a:p>
          <a:r>
            <a:rPr lang="en-US" dirty="0"/>
            <a:t>Not all “Fast Food” restaurants were dropped.</a:t>
          </a:r>
        </a:p>
      </dgm:t>
    </dgm:pt>
    <dgm:pt modelId="{350F4EC2-D407-4FF5-9F2E-57694439FDBB}" type="parTrans" cxnId="{EFC8A3A7-74C7-4C7D-A89A-269C8BDCDF5E}">
      <dgm:prSet/>
      <dgm:spPr/>
      <dgm:t>
        <a:bodyPr/>
        <a:lstStyle/>
        <a:p>
          <a:endParaRPr lang="en-US"/>
        </a:p>
      </dgm:t>
    </dgm:pt>
    <dgm:pt modelId="{DFF4485F-352B-420A-8429-692DA225D381}" type="sibTrans" cxnId="{EFC8A3A7-74C7-4C7D-A89A-269C8BDCDF5E}">
      <dgm:prSet/>
      <dgm:spPr/>
      <dgm:t>
        <a:bodyPr/>
        <a:lstStyle/>
        <a:p>
          <a:endParaRPr lang="en-US"/>
        </a:p>
      </dgm:t>
    </dgm:pt>
    <dgm:pt modelId="{02BC75CE-43EF-4B30-82CF-55A763718D0F}">
      <dgm:prSet/>
      <dgm:spPr/>
      <dgm:t>
        <a:bodyPr/>
        <a:lstStyle/>
        <a:p>
          <a:r>
            <a:rPr lang="en-US" dirty="0"/>
            <a:t>Only restaurants with “#” in name were dropped and categorized by us as “Fast Food”.</a:t>
          </a:r>
        </a:p>
      </dgm:t>
    </dgm:pt>
    <dgm:pt modelId="{E5C390AA-E54B-4B56-832C-A5D1ADDA430C}" type="parTrans" cxnId="{690B5880-CAC9-492D-A33D-2A33ACE44FE5}">
      <dgm:prSet/>
      <dgm:spPr/>
      <dgm:t>
        <a:bodyPr/>
        <a:lstStyle/>
        <a:p>
          <a:endParaRPr lang="en-US"/>
        </a:p>
      </dgm:t>
    </dgm:pt>
    <dgm:pt modelId="{BCD56184-2722-4E04-883C-A82CAE3FE96E}" type="sibTrans" cxnId="{690B5880-CAC9-492D-A33D-2A33ACE44FE5}">
      <dgm:prSet/>
      <dgm:spPr/>
      <dgm:t>
        <a:bodyPr/>
        <a:lstStyle/>
        <a:p>
          <a:endParaRPr lang="en-US"/>
        </a:p>
      </dgm:t>
    </dgm:pt>
    <dgm:pt modelId="{8D870418-E702-4CB2-A717-2217C2E91978}">
      <dgm:prSet/>
      <dgm:spPr/>
      <dgm:t>
        <a:bodyPr/>
        <a:lstStyle/>
        <a:p>
          <a:r>
            <a:rPr lang="en-US" dirty="0"/>
            <a:t>A restaurant’s total review count is symbolic of its popularity. </a:t>
          </a:r>
        </a:p>
      </dgm:t>
    </dgm:pt>
    <dgm:pt modelId="{C9D9CCA1-3705-4E63-9E37-097AB2ABDBAB}" type="parTrans" cxnId="{D6855AB9-E2BC-47E8-9BF4-BD00798AA2BC}">
      <dgm:prSet/>
      <dgm:spPr/>
      <dgm:t>
        <a:bodyPr/>
        <a:lstStyle/>
        <a:p>
          <a:endParaRPr lang="en-US"/>
        </a:p>
      </dgm:t>
    </dgm:pt>
    <dgm:pt modelId="{148723DE-B11B-4651-906A-0FFC522E5041}" type="sibTrans" cxnId="{D6855AB9-E2BC-47E8-9BF4-BD00798AA2BC}">
      <dgm:prSet/>
      <dgm:spPr/>
      <dgm:t>
        <a:bodyPr/>
        <a:lstStyle/>
        <a:p>
          <a:endParaRPr lang="en-US"/>
        </a:p>
      </dgm:t>
    </dgm:pt>
    <dgm:pt modelId="{4C1AEACA-9034-41D4-8A44-E8515E998432}">
      <dgm:prSet/>
      <dgm:spPr/>
      <dgm:t>
        <a:bodyPr/>
        <a:lstStyle/>
        <a:p>
          <a:r>
            <a:rPr lang="en-US" dirty="0"/>
            <a:t>The dataset is limited to only 5000 restaurants due to Yelp’s API limitations.</a:t>
          </a:r>
        </a:p>
      </dgm:t>
    </dgm:pt>
    <dgm:pt modelId="{91B45A71-A388-4192-BDEE-9A929A0161C4}" type="parTrans" cxnId="{A210AA63-15D0-4728-BC3F-56DA7A1015DB}">
      <dgm:prSet/>
      <dgm:spPr/>
      <dgm:t>
        <a:bodyPr/>
        <a:lstStyle/>
        <a:p>
          <a:endParaRPr lang="en-US"/>
        </a:p>
      </dgm:t>
    </dgm:pt>
    <dgm:pt modelId="{D2445B19-DC77-42D1-9560-958B47972B89}" type="sibTrans" cxnId="{A210AA63-15D0-4728-BC3F-56DA7A1015DB}">
      <dgm:prSet/>
      <dgm:spPr/>
      <dgm:t>
        <a:bodyPr/>
        <a:lstStyle/>
        <a:p>
          <a:endParaRPr lang="en-US"/>
        </a:p>
      </dgm:t>
    </dgm:pt>
    <dgm:pt modelId="{01F9F94D-E964-4C1C-8049-03574C2B48A0}">
      <dgm:prSet/>
      <dgm:spPr/>
      <dgm:t>
        <a:bodyPr/>
        <a:lstStyle/>
        <a:p>
          <a:r>
            <a:rPr lang="en-US" dirty="0"/>
            <a:t>Good or bad, it still shows that the reviewer </a:t>
          </a:r>
          <a:r>
            <a:rPr lang="en-US" dirty="0" err="1"/>
            <a:t>patroned</a:t>
          </a:r>
          <a:r>
            <a:rPr lang="en-US" dirty="0"/>
            <a:t> the restaurant.</a:t>
          </a:r>
        </a:p>
      </dgm:t>
    </dgm:pt>
    <dgm:pt modelId="{DEE5F080-9984-410A-AB6C-76F6757CA31D}" type="parTrans" cxnId="{6A331094-C073-4C46-BD22-2BB853681DE4}">
      <dgm:prSet/>
      <dgm:spPr/>
      <dgm:t>
        <a:bodyPr/>
        <a:lstStyle/>
        <a:p>
          <a:endParaRPr lang="en-US"/>
        </a:p>
      </dgm:t>
    </dgm:pt>
    <dgm:pt modelId="{DF689496-4D09-4697-9765-614C7116CDB6}" type="sibTrans" cxnId="{6A331094-C073-4C46-BD22-2BB853681DE4}">
      <dgm:prSet/>
      <dgm:spPr/>
    </dgm:pt>
    <dgm:pt modelId="{74669455-23C6-4205-89A7-3C393F6851AD}">
      <dgm:prSet/>
      <dgm:spPr/>
      <dgm:t>
        <a:bodyPr/>
        <a:lstStyle/>
        <a:p>
          <a:r>
            <a:rPr lang="en-US" dirty="0"/>
            <a:t>Our conclusions is an extrapolation from our data. </a:t>
          </a:r>
        </a:p>
      </dgm:t>
    </dgm:pt>
    <dgm:pt modelId="{A4B052AA-A1AB-40F4-BC4A-62A3E3CE71FD}" type="parTrans" cxnId="{A2126683-CC96-4A94-AC94-EF167DADEF0F}">
      <dgm:prSet/>
      <dgm:spPr/>
      <dgm:t>
        <a:bodyPr/>
        <a:lstStyle/>
        <a:p>
          <a:endParaRPr lang="en-US"/>
        </a:p>
      </dgm:t>
    </dgm:pt>
    <dgm:pt modelId="{050853F2-6B3D-4F1F-95E4-310E5DBCEFFB}" type="sibTrans" cxnId="{A2126683-CC96-4A94-AC94-EF167DADEF0F}">
      <dgm:prSet/>
      <dgm:spPr/>
    </dgm:pt>
    <dgm:pt modelId="{A204ADB6-564B-46A0-9033-64A911ADEF42}" type="pres">
      <dgm:prSet presAssocID="{EAEE2108-EA53-4287-9E42-E02829BD103C}" presName="hierChild1" presStyleCnt="0">
        <dgm:presLayoutVars>
          <dgm:orgChart val="1"/>
          <dgm:chPref val="1"/>
          <dgm:dir/>
          <dgm:animOne val="branch"/>
          <dgm:animLvl val="lvl"/>
          <dgm:resizeHandles/>
        </dgm:presLayoutVars>
      </dgm:prSet>
      <dgm:spPr/>
    </dgm:pt>
    <dgm:pt modelId="{7373EA51-1B9D-4E70-B065-74C73F3BFDAF}" type="pres">
      <dgm:prSet presAssocID="{B439BC5F-7EC7-41CD-8028-C521053D133E}" presName="hierRoot1" presStyleCnt="0">
        <dgm:presLayoutVars>
          <dgm:hierBranch val="init"/>
        </dgm:presLayoutVars>
      </dgm:prSet>
      <dgm:spPr/>
    </dgm:pt>
    <dgm:pt modelId="{41D7A47E-BB7F-4E2E-A7E1-4CDF1EF297CD}" type="pres">
      <dgm:prSet presAssocID="{B439BC5F-7EC7-41CD-8028-C521053D133E}" presName="rootComposite1" presStyleCnt="0"/>
      <dgm:spPr/>
    </dgm:pt>
    <dgm:pt modelId="{619A4E3F-B013-4F4C-8E70-EA43A7070866}" type="pres">
      <dgm:prSet presAssocID="{B439BC5F-7EC7-41CD-8028-C521053D133E}" presName="rootText1" presStyleLbl="node0" presStyleIdx="0" presStyleCnt="3">
        <dgm:presLayoutVars>
          <dgm:chPref val="3"/>
        </dgm:presLayoutVars>
      </dgm:prSet>
      <dgm:spPr/>
    </dgm:pt>
    <dgm:pt modelId="{18C9E089-94E7-4508-9F61-D9E690ABE58F}" type="pres">
      <dgm:prSet presAssocID="{B439BC5F-7EC7-41CD-8028-C521053D133E}" presName="rootConnector1" presStyleLbl="node1" presStyleIdx="0" presStyleCnt="0"/>
      <dgm:spPr/>
    </dgm:pt>
    <dgm:pt modelId="{606B30A6-78BE-4443-A1BD-E9172E99D952}" type="pres">
      <dgm:prSet presAssocID="{B439BC5F-7EC7-41CD-8028-C521053D133E}" presName="hierChild2" presStyleCnt="0"/>
      <dgm:spPr/>
    </dgm:pt>
    <dgm:pt modelId="{8CA973D6-EE60-4CC7-98FE-0F5269E22EAC}" type="pres">
      <dgm:prSet presAssocID="{E5C390AA-E54B-4B56-832C-A5D1ADDA430C}" presName="Name37" presStyleLbl="parChTrans1D2" presStyleIdx="0" presStyleCnt="3"/>
      <dgm:spPr/>
    </dgm:pt>
    <dgm:pt modelId="{683EC18D-2F8B-46C7-9CCD-0696A2505F2A}" type="pres">
      <dgm:prSet presAssocID="{02BC75CE-43EF-4B30-82CF-55A763718D0F}" presName="hierRoot2" presStyleCnt="0">
        <dgm:presLayoutVars>
          <dgm:hierBranch val="init"/>
        </dgm:presLayoutVars>
      </dgm:prSet>
      <dgm:spPr/>
    </dgm:pt>
    <dgm:pt modelId="{71071855-8236-4F54-9322-49A05AFF8677}" type="pres">
      <dgm:prSet presAssocID="{02BC75CE-43EF-4B30-82CF-55A763718D0F}" presName="rootComposite" presStyleCnt="0"/>
      <dgm:spPr/>
    </dgm:pt>
    <dgm:pt modelId="{7E0238E7-4241-4D69-8406-B6164C87BB34}" type="pres">
      <dgm:prSet presAssocID="{02BC75CE-43EF-4B30-82CF-55A763718D0F}" presName="rootText" presStyleLbl="node2" presStyleIdx="0" presStyleCnt="3">
        <dgm:presLayoutVars>
          <dgm:chPref val="3"/>
        </dgm:presLayoutVars>
      </dgm:prSet>
      <dgm:spPr/>
    </dgm:pt>
    <dgm:pt modelId="{A6997C4A-2F55-4AB7-B03B-D1556CA0D916}" type="pres">
      <dgm:prSet presAssocID="{02BC75CE-43EF-4B30-82CF-55A763718D0F}" presName="rootConnector" presStyleLbl="node2" presStyleIdx="0" presStyleCnt="3"/>
      <dgm:spPr/>
    </dgm:pt>
    <dgm:pt modelId="{B7338077-215A-4258-8597-FD4B349EE5A4}" type="pres">
      <dgm:prSet presAssocID="{02BC75CE-43EF-4B30-82CF-55A763718D0F}" presName="hierChild4" presStyleCnt="0"/>
      <dgm:spPr/>
    </dgm:pt>
    <dgm:pt modelId="{E19482F3-EFB3-4FDE-AD78-887EECDFDB9A}" type="pres">
      <dgm:prSet presAssocID="{02BC75CE-43EF-4B30-82CF-55A763718D0F}" presName="hierChild5" presStyleCnt="0"/>
      <dgm:spPr/>
    </dgm:pt>
    <dgm:pt modelId="{C1F74872-71D3-457D-9F11-9381E5B35698}" type="pres">
      <dgm:prSet presAssocID="{B439BC5F-7EC7-41CD-8028-C521053D133E}" presName="hierChild3" presStyleCnt="0"/>
      <dgm:spPr/>
    </dgm:pt>
    <dgm:pt modelId="{3D51DB6B-522C-4A30-91CD-EF2B3788CF6C}" type="pres">
      <dgm:prSet presAssocID="{8D870418-E702-4CB2-A717-2217C2E91978}" presName="hierRoot1" presStyleCnt="0">
        <dgm:presLayoutVars>
          <dgm:hierBranch val="init"/>
        </dgm:presLayoutVars>
      </dgm:prSet>
      <dgm:spPr/>
    </dgm:pt>
    <dgm:pt modelId="{6A835DD4-A8C5-45EF-8FE9-9382BE79CED5}" type="pres">
      <dgm:prSet presAssocID="{8D870418-E702-4CB2-A717-2217C2E91978}" presName="rootComposite1" presStyleCnt="0"/>
      <dgm:spPr/>
    </dgm:pt>
    <dgm:pt modelId="{0D21C5DC-A3EA-4BC3-B669-2E162D53CBB1}" type="pres">
      <dgm:prSet presAssocID="{8D870418-E702-4CB2-A717-2217C2E91978}" presName="rootText1" presStyleLbl="node0" presStyleIdx="1" presStyleCnt="3">
        <dgm:presLayoutVars>
          <dgm:chPref val="3"/>
        </dgm:presLayoutVars>
      </dgm:prSet>
      <dgm:spPr/>
    </dgm:pt>
    <dgm:pt modelId="{E6D693FB-52E8-4B5D-83AE-9B34B1ECB353}" type="pres">
      <dgm:prSet presAssocID="{8D870418-E702-4CB2-A717-2217C2E91978}" presName="rootConnector1" presStyleLbl="node1" presStyleIdx="0" presStyleCnt="0"/>
      <dgm:spPr/>
    </dgm:pt>
    <dgm:pt modelId="{9E4AE547-2A4F-4A6C-B7C7-0E1B3F8E0657}" type="pres">
      <dgm:prSet presAssocID="{8D870418-E702-4CB2-A717-2217C2E91978}" presName="hierChild2" presStyleCnt="0"/>
      <dgm:spPr/>
    </dgm:pt>
    <dgm:pt modelId="{88D36960-A575-41AB-A8DD-2F91E5E723D8}" type="pres">
      <dgm:prSet presAssocID="{DEE5F080-9984-410A-AB6C-76F6757CA31D}" presName="Name37" presStyleLbl="parChTrans1D2" presStyleIdx="1" presStyleCnt="3"/>
      <dgm:spPr/>
    </dgm:pt>
    <dgm:pt modelId="{852E3BF3-C20F-44DE-8270-155143F35E89}" type="pres">
      <dgm:prSet presAssocID="{01F9F94D-E964-4C1C-8049-03574C2B48A0}" presName="hierRoot2" presStyleCnt="0">
        <dgm:presLayoutVars>
          <dgm:hierBranch val="init"/>
        </dgm:presLayoutVars>
      </dgm:prSet>
      <dgm:spPr/>
    </dgm:pt>
    <dgm:pt modelId="{0F8A5EEB-A7CF-4946-A0E0-81FE76BB023D}" type="pres">
      <dgm:prSet presAssocID="{01F9F94D-E964-4C1C-8049-03574C2B48A0}" presName="rootComposite" presStyleCnt="0"/>
      <dgm:spPr/>
    </dgm:pt>
    <dgm:pt modelId="{100F03BF-EA78-468D-BD33-7B9624970A70}" type="pres">
      <dgm:prSet presAssocID="{01F9F94D-E964-4C1C-8049-03574C2B48A0}" presName="rootText" presStyleLbl="node2" presStyleIdx="1" presStyleCnt="3">
        <dgm:presLayoutVars>
          <dgm:chPref val="3"/>
        </dgm:presLayoutVars>
      </dgm:prSet>
      <dgm:spPr/>
    </dgm:pt>
    <dgm:pt modelId="{847D8F8D-C00C-43EB-9505-6562A26B5D01}" type="pres">
      <dgm:prSet presAssocID="{01F9F94D-E964-4C1C-8049-03574C2B48A0}" presName="rootConnector" presStyleLbl="node2" presStyleIdx="1" presStyleCnt="3"/>
      <dgm:spPr/>
    </dgm:pt>
    <dgm:pt modelId="{4F02C157-BA92-447B-AA98-C3A88AB40B08}" type="pres">
      <dgm:prSet presAssocID="{01F9F94D-E964-4C1C-8049-03574C2B48A0}" presName="hierChild4" presStyleCnt="0"/>
      <dgm:spPr/>
    </dgm:pt>
    <dgm:pt modelId="{3A9869A2-73F9-47D0-9171-36EA869B333E}" type="pres">
      <dgm:prSet presAssocID="{01F9F94D-E964-4C1C-8049-03574C2B48A0}" presName="hierChild5" presStyleCnt="0"/>
      <dgm:spPr/>
    </dgm:pt>
    <dgm:pt modelId="{E65AFD62-007D-451B-9C50-7B9874BC8A06}" type="pres">
      <dgm:prSet presAssocID="{8D870418-E702-4CB2-A717-2217C2E91978}" presName="hierChild3" presStyleCnt="0"/>
      <dgm:spPr/>
    </dgm:pt>
    <dgm:pt modelId="{A016CF6D-9975-4969-972F-B0875ED75315}" type="pres">
      <dgm:prSet presAssocID="{74669455-23C6-4205-89A7-3C393F6851AD}" presName="hierRoot1" presStyleCnt="0">
        <dgm:presLayoutVars>
          <dgm:hierBranch val="init"/>
        </dgm:presLayoutVars>
      </dgm:prSet>
      <dgm:spPr/>
    </dgm:pt>
    <dgm:pt modelId="{92AD1688-95F0-484C-8A36-BE535B367473}" type="pres">
      <dgm:prSet presAssocID="{74669455-23C6-4205-89A7-3C393F6851AD}" presName="rootComposite1" presStyleCnt="0"/>
      <dgm:spPr/>
    </dgm:pt>
    <dgm:pt modelId="{0E3FAAB1-0F8F-4158-89BB-9DCB4206DA34}" type="pres">
      <dgm:prSet presAssocID="{74669455-23C6-4205-89A7-3C393F6851AD}" presName="rootText1" presStyleLbl="node0" presStyleIdx="2" presStyleCnt="3">
        <dgm:presLayoutVars>
          <dgm:chPref val="3"/>
        </dgm:presLayoutVars>
      </dgm:prSet>
      <dgm:spPr/>
    </dgm:pt>
    <dgm:pt modelId="{80895215-4A43-47B5-B030-9371F321B5E1}" type="pres">
      <dgm:prSet presAssocID="{74669455-23C6-4205-89A7-3C393F6851AD}" presName="rootConnector1" presStyleLbl="node1" presStyleIdx="0" presStyleCnt="0"/>
      <dgm:spPr/>
    </dgm:pt>
    <dgm:pt modelId="{CAEB48A6-06EC-427D-BBAD-64D2839505F8}" type="pres">
      <dgm:prSet presAssocID="{74669455-23C6-4205-89A7-3C393F6851AD}" presName="hierChild2" presStyleCnt="0"/>
      <dgm:spPr/>
    </dgm:pt>
    <dgm:pt modelId="{FD6389C9-8081-4B17-B1A4-0B0C6BD8842A}" type="pres">
      <dgm:prSet presAssocID="{91B45A71-A388-4192-BDEE-9A929A0161C4}" presName="Name37" presStyleLbl="parChTrans1D2" presStyleIdx="2" presStyleCnt="3"/>
      <dgm:spPr/>
    </dgm:pt>
    <dgm:pt modelId="{83110930-D0C3-47FC-AA67-16706ADE0BA3}" type="pres">
      <dgm:prSet presAssocID="{4C1AEACA-9034-41D4-8A44-E8515E998432}" presName="hierRoot2" presStyleCnt="0">
        <dgm:presLayoutVars>
          <dgm:hierBranch val="init"/>
        </dgm:presLayoutVars>
      </dgm:prSet>
      <dgm:spPr/>
    </dgm:pt>
    <dgm:pt modelId="{67DE442C-C365-4289-A307-3A002D27282D}" type="pres">
      <dgm:prSet presAssocID="{4C1AEACA-9034-41D4-8A44-E8515E998432}" presName="rootComposite" presStyleCnt="0"/>
      <dgm:spPr/>
    </dgm:pt>
    <dgm:pt modelId="{7B1766C6-3217-474F-BFCA-3E332C6BB905}" type="pres">
      <dgm:prSet presAssocID="{4C1AEACA-9034-41D4-8A44-E8515E998432}" presName="rootText" presStyleLbl="node2" presStyleIdx="2" presStyleCnt="3">
        <dgm:presLayoutVars>
          <dgm:chPref val="3"/>
        </dgm:presLayoutVars>
      </dgm:prSet>
      <dgm:spPr/>
    </dgm:pt>
    <dgm:pt modelId="{82A33F37-B401-4C6D-BD42-251FB03175BD}" type="pres">
      <dgm:prSet presAssocID="{4C1AEACA-9034-41D4-8A44-E8515E998432}" presName="rootConnector" presStyleLbl="node2" presStyleIdx="2" presStyleCnt="3"/>
      <dgm:spPr/>
    </dgm:pt>
    <dgm:pt modelId="{066542D7-78F1-4E23-882F-70EC650B0F18}" type="pres">
      <dgm:prSet presAssocID="{4C1AEACA-9034-41D4-8A44-E8515E998432}" presName="hierChild4" presStyleCnt="0"/>
      <dgm:spPr/>
    </dgm:pt>
    <dgm:pt modelId="{57083E53-46AA-4817-9F14-55F014C9A04F}" type="pres">
      <dgm:prSet presAssocID="{4C1AEACA-9034-41D4-8A44-E8515E998432}" presName="hierChild5" presStyleCnt="0"/>
      <dgm:spPr/>
    </dgm:pt>
    <dgm:pt modelId="{EA6E426F-0739-4D96-96BF-A42051B0EA15}" type="pres">
      <dgm:prSet presAssocID="{74669455-23C6-4205-89A7-3C393F6851AD}" presName="hierChild3" presStyleCnt="0"/>
      <dgm:spPr/>
    </dgm:pt>
  </dgm:ptLst>
  <dgm:cxnLst>
    <dgm:cxn modelId="{A210AA63-15D0-4728-BC3F-56DA7A1015DB}" srcId="{74669455-23C6-4205-89A7-3C393F6851AD}" destId="{4C1AEACA-9034-41D4-8A44-E8515E998432}" srcOrd="0" destOrd="0" parTransId="{91B45A71-A388-4192-BDEE-9A929A0161C4}" sibTransId="{D2445B19-DC77-42D1-9560-958B47972B89}"/>
    <dgm:cxn modelId="{167ED563-E0A2-4D5F-B9B0-E48E4909E568}" type="presOf" srcId="{91B45A71-A388-4192-BDEE-9A929A0161C4}" destId="{FD6389C9-8081-4B17-B1A4-0B0C6BD8842A}" srcOrd="0" destOrd="0" presId="urn:microsoft.com/office/officeart/2005/8/layout/orgChart1"/>
    <dgm:cxn modelId="{681D6A68-BFAF-4925-91D8-5614A9DCD8E8}" type="presOf" srcId="{02BC75CE-43EF-4B30-82CF-55A763718D0F}" destId="{A6997C4A-2F55-4AB7-B03B-D1556CA0D916}" srcOrd="1" destOrd="0" presId="urn:microsoft.com/office/officeart/2005/8/layout/orgChart1"/>
    <dgm:cxn modelId="{7C3ACE6B-A870-4F09-A421-2D2A1148A510}" type="presOf" srcId="{01F9F94D-E964-4C1C-8049-03574C2B48A0}" destId="{847D8F8D-C00C-43EB-9505-6562A26B5D01}" srcOrd="1" destOrd="0" presId="urn:microsoft.com/office/officeart/2005/8/layout/orgChart1"/>
    <dgm:cxn modelId="{C1CA3B4D-65B7-4333-A5DD-E899ECAADDFE}" type="presOf" srcId="{01F9F94D-E964-4C1C-8049-03574C2B48A0}" destId="{100F03BF-EA78-468D-BD33-7B9624970A70}" srcOrd="0" destOrd="0" presId="urn:microsoft.com/office/officeart/2005/8/layout/orgChart1"/>
    <dgm:cxn modelId="{D128D653-D272-44AF-9CF5-B3E3A33D360B}" type="presOf" srcId="{74669455-23C6-4205-89A7-3C393F6851AD}" destId="{80895215-4A43-47B5-B030-9371F321B5E1}" srcOrd="1" destOrd="0" presId="urn:microsoft.com/office/officeart/2005/8/layout/orgChart1"/>
    <dgm:cxn modelId="{690B5880-CAC9-492D-A33D-2A33ACE44FE5}" srcId="{B439BC5F-7EC7-41CD-8028-C521053D133E}" destId="{02BC75CE-43EF-4B30-82CF-55A763718D0F}" srcOrd="0" destOrd="0" parTransId="{E5C390AA-E54B-4B56-832C-A5D1ADDA430C}" sibTransId="{BCD56184-2722-4E04-883C-A82CAE3FE96E}"/>
    <dgm:cxn modelId="{A2126683-CC96-4A94-AC94-EF167DADEF0F}" srcId="{EAEE2108-EA53-4287-9E42-E02829BD103C}" destId="{74669455-23C6-4205-89A7-3C393F6851AD}" srcOrd="2" destOrd="0" parTransId="{A4B052AA-A1AB-40F4-BC4A-62A3E3CE71FD}" sibTransId="{050853F2-6B3D-4F1F-95E4-310E5DBCEFFB}"/>
    <dgm:cxn modelId="{FD255C8F-3D13-47B1-836B-D824F15833EE}" type="presOf" srcId="{02BC75CE-43EF-4B30-82CF-55A763718D0F}" destId="{7E0238E7-4241-4D69-8406-B6164C87BB34}" srcOrd="0" destOrd="0" presId="urn:microsoft.com/office/officeart/2005/8/layout/orgChart1"/>
    <dgm:cxn modelId="{83F81E91-8AC2-4EB2-8E5D-B0604763AA15}" type="presOf" srcId="{8D870418-E702-4CB2-A717-2217C2E91978}" destId="{E6D693FB-52E8-4B5D-83AE-9B34B1ECB353}" srcOrd="1" destOrd="0" presId="urn:microsoft.com/office/officeart/2005/8/layout/orgChart1"/>
    <dgm:cxn modelId="{6A331094-C073-4C46-BD22-2BB853681DE4}" srcId="{8D870418-E702-4CB2-A717-2217C2E91978}" destId="{01F9F94D-E964-4C1C-8049-03574C2B48A0}" srcOrd="0" destOrd="0" parTransId="{DEE5F080-9984-410A-AB6C-76F6757CA31D}" sibTransId="{DF689496-4D09-4697-9765-614C7116CDB6}"/>
    <dgm:cxn modelId="{A16E0A9A-40ED-431F-97C6-8B4FD68F8DAD}" type="presOf" srcId="{4C1AEACA-9034-41D4-8A44-E8515E998432}" destId="{82A33F37-B401-4C6D-BD42-251FB03175BD}" srcOrd="1" destOrd="0" presId="urn:microsoft.com/office/officeart/2005/8/layout/orgChart1"/>
    <dgm:cxn modelId="{7E83FEA2-C8EE-4F1F-BFC8-CD73D439E8DB}" type="presOf" srcId="{EAEE2108-EA53-4287-9E42-E02829BD103C}" destId="{A204ADB6-564B-46A0-9033-64A911ADEF42}" srcOrd="0" destOrd="0" presId="urn:microsoft.com/office/officeart/2005/8/layout/orgChart1"/>
    <dgm:cxn modelId="{EFC8A3A7-74C7-4C7D-A89A-269C8BDCDF5E}" srcId="{EAEE2108-EA53-4287-9E42-E02829BD103C}" destId="{B439BC5F-7EC7-41CD-8028-C521053D133E}" srcOrd="0" destOrd="0" parTransId="{350F4EC2-D407-4FF5-9F2E-57694439FDBB}" sibTransId="{DFF4485F-352B-420A-8429-692DA225D381}"/>
    <dgm:cxn modelId="{4EFBB6B4-D109-4B2C-A852-AF53E7BBB310}" type="presOf" srcId="{B439BC5F-7EC7-41CD-8028-C521053D133E}" destId="{619A4E3F-B013-4F4C-8E70-EA43A7070866}" srcOrd="0" destOrd="0" presId="urn:microsoft.com/office/officeart/2005/8/layout/orgChart1"/>
    <dgm:cxn modelId="{D6855AB9-E2BC-47E8-9BF4-BD00798AA2BC}" srcId="{EAEE2108-EA53-4287-9E42-E02829BD103C}" destId="{8D870418-E702-4CB2-A717-2217C2E91978}" srcOrd="1" destOrd="0" parTransId="{C9D9CCA1-3705-4E63-9E37-097AB2ABDBAB}" sibTransId="{148723DE-B11B-4651-906A-0FFC522E5041}"/>
    <dgm:cxn modelId="{92A05DBF-7F21-4717-BB9A-D42B6D0C337D}" type="presOf" srcId="{8D870418-E702-4CB2-A717-2217C2E91978}" destId="{0D21C5DC-A3EA-4BC3-B669-2E162D53CBB1}" srcOrd="0" destOrd="0" presId="urn:microsoft.com/office/officeart/2005/8/layout/orgChart1"/>
    <dgm:cxn modelId="{F43865C2-2351-418B-A520-B0FA0A9948A3}" type="presOf" srcId="{B439BC5F-7EC7-41CD-8028-C521053D133E}" destId="{18C9E089-94E7-4508-9F61-D9E690ABE58F}" srcOrd="1" destOrd="0" presId="urn:microsoft.com/office/officeart/2005/8/layout/orgChart1"/>
    <dgm:cxn modelId="{6142F5D7-A0FC-4695-86C8-142A12C5200E}" type="presOf" srcId="{4C1AEACA-9034-41D4-8A44-E8515E998432}" destId="{7B1766C6-3217-474F-BFCA-3E332C6BB905}" srcOrd="0" destOrd="0" presId="urn:microsoft.com/office/officeart/2005/8/layout/orgChart1"/>
    <dgm:cxn modelId="{0D12D7E1-CBC7-4486-A7EB-6975F578215D}" type="presOf" srcId="{74669455-23C6-4205-89A7-3C393F6851AD}" destId="{0E3FAAB1-0F8F-4158-89BB-9DCB4206DA34}" srcOrd="0" destOrd="0" presId="urn:microsoft.com/office/officeart/2005/8/layout/orgChart1"/>
    <dgm:cxn modelId="{4BB881E2-09CA-48C8-B0EA-0319E1E64525}" type="presOf" srcId="{E5C390AA-E54B-4B56-832C-A5D1ADDA430C}" destId="{8CA973D6-EE60-4CC7-98FE-0F5269E22EAC}" srcOrd="0" destOrd="0" presId="urn:microsoft.com/office/officeart/2005/8/layout/orgChart1"/>
    <dgm:cxn modelId="{115215EC-A972-45F6-96D1-2024854C77BE}" type="presOf" srcId="{DEE5F080-9984-410A-AB6C-76F6757CA31D}" destId="{88D36960-A575-41AB-A8DD-2F91E5E723D8}" srcOrd="0" destOrd="0" presId="urn:microsoft.com/office/officeart/2005/8/layout/orgChart1"/>
    <dgm:cxn modelId="{F306BC7F-A8CB-4365-AEC2-66020DF02C0E}" type="presParOf" srcId="{A204ADB6-564B-46A0-9033-64A911ADEF42}" destId="{7373EA51-1B9D-4E70-B065-74C73F3BFDAF}" srcOrd="0" destOrd="0" presId="urn:microsoft.com/office/officeart/2005/8/layout/orgChart1"/>
    <dgm:cxn modelId="{8692BB61-E2F9-4BB8-972E-D76FBE9BB773}" type="presParOf" srcId="{7373EA51-1B9D-4E70-B065-74C73F3BFDAF}" destId="{41D7A47E-BB7F-4E2E-A7E1-4CDF1EF297CD}" srcOrd="0" destOrd="0" presId="urn:microsoft.com/office/officeart/2005/8/layout/orgChart1"/>
    <dgm:cxn modelId="{D7E59D77-456E-4F1A-8DA4-A1444F0DAA5C}" type="presParOf" srcId="{41D7A47E-BB7F-4E2E-A7E1-4CDF1EF297CD}" destId="{619A4E3F-B013-4F4C-8E70-EA43A7070866}" srcOrd="0" destOrd="0" presId="urn:microsoft.com/office/officeart/2005/8/layout/orgChart1"/>
    <dgm:cxn modelId="{C980C351-6653-4759-9946-3C877E4975FF}" type="presParOf" srcId="{41D7A47E-BB7F-4E2E-A7E1-4CDF1EF297CD}" destId="{18C9E089-94E7-4508-9F61-D9E690ABE58F}" srcOrd="1" destOrd="0" presId="urn:microsoft.com/office/officeart/2005/8/layout/orgChart1"/>
    <dgm:cxn modelId="{B105BA15-F38E-4DAA-8273-4A3689BC0FC4}" type="presParOf" srcId="{7373EA51-1B9D-4E70-B065-74C73F3BFDAF}" destId="{606B30A6-78BE-4443-A1BD-E9172E99D952}" srcOrd="1" destOrd="0" presId="urn:microsoft.com/office/officeart/2005/8/layout/orgChart1"/>
    <dgm:cxn modelId="{478F56A1-0388-4C0A-9953-0561A9E7DFC6}" type="presParOf" srcId="{606B30A6-78BE-4443-A1BD-E9172E99D952}" destId="{8CA973D6-EE60-4CC7-98FE-0F5269E22EAC}" srcOrd="0" destOrd="0" presId="urn:microsoft.com/office/officeart/2005/8/layout/orgChart1"/>
    <dgm:cxn modelId="{C3BD35B4-ACE9-4C42-A16D-68EE99B67D80}" type="presParOf" srcId="{606B30A6-78BE-4443-A1BD-E9172E99D952}" destId="{683EC18D-2F8B-46C7-9CCD-0696A2505F2A}" srcOrd="1" destOrd="0" presId="urn:microsoft.com/office/officeart/2005/8/layout/orgChart1"/>
    <dgm:cxn modelId="{298766EC-B0E9-471A-B16A-F589EDBD0020}" type="presParOf" srcId="{683EC18D-2F8B-46C7-9CCD-0696A2505F2A}" destId="{71071855-8236-4F54-9322-49A05AFF8677}" srcOrd="0" destOrd="0" presId="urn:microsoft.com/office/officeart/2005/8/layout/orgChart1"/>
    <dgm:cxn modelId="{6DF9C8B6-AAC3-4BBE-B387-01AA1B19C4F2}" type="presParOf" srcId="{71071855-8236-4F54-9322-49A05AFF8677}" destId="{7E0238E7-4241-4D69-8406-B6164C87BB34}" srcOrd="0" destOrd="0" presId="urn:microsoft.com/office/officeart/2005/8/layout/orgChart1"/>
    <dgm:cxn modelId="{109DD893-DF95-4478-89B1-48FF4957D61F}" type="presParOf" srcId="{71071855-8236-4F54-9322-49A05AFF8677}" destId="{A6997C4A-2F55-4AB7-B03B-D1556CA0D916}" srcOrd="1" destOrd="0" presId="urn:microsoft.com/office/officeart/2005/8/layout/orgChart1"/>
    <dgm:cxn modelId="{956D55A3-1E8B-45CD-A8E6-2E40D0CCEA9C}" type="presParOf" srcId="{683EC18D-2F8B-46C7-9CCD-0696A2505F2A}" destId="{B7338077-215A-4258-8597-FD4B349EE5A4}" srcOrd="1" destOrd="0" presId="urn:microsoft.com/office/officeart/2005/8/layout/orgChart1"/>
    <dgm:cxn modelId="{2D74A877-5966-4267-9DCE-2ED4377A951C}" type="presParOf" srcId="{683EC18D-2F8B-46C7-9CCD-0696A2505F2A}" destId="{E19482F3-EFB3-4FDE-AD78-887EECDFDB9A}" srcOrd="2" destOrd="0" presId="urn:microsoft.com/office/officeart/2005/8/layout/orgChart1"/>
    <dgm:cxn modelId="{A6A85A89-F465-4184-A330-F4D4A942FB79}" type="presParOf" srcId="{7373EA51-1B9D-4E70-B065-74C73F3BFDAF}" destId="{C1F74872-71D3-457D-9F11-9381E5B35698}" srcOrd="2" destOrd="0" presId="urn:microsoft.com/office/officeart/2005/8/layout/orgChart1"/>
    <dgm:cxn modelId="{1C393876-FB62-4722-A6FF-3FAEF082E1B2}" type="presParOf" srcId="{A204ADB6-564B-46A0-9033-64A911ADEF42}" destId="{3D51DB6B-522C-4A30-91CD-EF2B3788CF6C}" srcOrd="1" destOrd="0" presId="urn:microsoft.com/office/officeart/2005/8/layout/orgChart1"/>
    <dgm:cxn modelId="{FAD0E3E1-3207-4D07-BF90-137C44A6A867}" type="presParOf" srcId="{3D51DB6B-522C-4A30-91CD-EF2B3788CF6C}" destId="{6A835DD4-A8C5-45EF-8FE9-9382BE79CED5}" srcOrd="0" destOrd="0" presId="urn:microsoft.com/office/officeart/2005/8/layout/orgChart1"/>
    <dgm:cxn modelId="{96A41FE0-A14D-4E4B-B310-FC6AA99190F7}" type="presParOf" srcId="{6A835DD4-A8C5-45EF-8FE9-9382BE79CED5}" destId="{0D21C5DC-A3EA-4BC3-B669-2E162D53CBB1}" srcOrd="0" destOrd="0" presId="urn:microsoft.com/office/officeart/2005/8/layout/orgChart1"/>
    <dgm:cxn modelId="{FD9AA7EC-9587-4C29-8AA6-7ED6FC618275}" type="presParOf" srcId="{6A835DD4-A8C5-45EF-8FE9-9382BE79CED5}" destId="{E6D693FB-52E8-4B5D-83AE-9B34B1ECB353}" srcOrd="1" destOrd="0" presId="urn:microsoft.com/office/officeart/2005/8/layout/orgChart1"/>
    <dgm:cxn modelId="{F718AB78-2309-4248-9EAD-BB4088CB6389}" type="presParOf" srcId="{3D51DB6B-522C-4A30-91CD-EF2B3788CF6C}" destId="{9E4AE547-2A4F-4A6C-B7C7-0E1B3F8E0657}" srcOrd="1" destOrd="0" presId="urn:microsoft.com/office/officeart/2005/8/layout/orgChart1"/>
    <dgm:cxn modelId="{7D4D2534-D77A-4539-89A6-8CD24EF56F6B}" type="presParOf" srcId="{9E4AE547-2A4F-4A6C-B7C7-0E1B3F8E0657}" destId="{88D36960-A575-41AB-A8DD-2F91E5E723D8}" srcOrd="0" destOrd="0" presId="urn:microsoft.com/office/officeart/2005/8/layout/orgChart1"/>
    <dgm:cxn modelId="{1FD6195B-CB39-4100-B302-855D07048872}" type="presParOf" srcId="{9E4AE547-2A4F-4A6C-B7C7-0E1B3F8E0657}" destId="{852E3BF3-C20F-44DE-8270-155143F35E89}" srcOrd="1" destOrd="0" presId="urn:microsoft.com/office/officeart/2005/8/layout/orgChart1"/>
    <dgm:cxn modelId="{AD35B2CF-6DBB-4D6A-B6B8-7FCB682C4769}" type="presParOf" srcId="{852E3BF3-C20F-44DE-8270-155143F35E89}" destId="{0F8A5EEB-A7CF-4946-A0E0-81FE76BB023D}" srcOrd="0" destOrd="0" presId="urn:microsoft.com/office/officeart/2005/8/layout/orgChart1"/>
    <dgm:cxn modelId="{2753E67E-5453-4683-A213-904D05E0FD7A}" type="presParOf" srcId="{0F8A5EEB-A7CF-4946-A0E0-81FE76BB023D}" destId="{100F03BF-EA78-468D-BD33-7B9624970A70}" srcOrd="0" destOrd="0" presId="urn:microsoft.com/office/officeart/2005/8/layout/orgChart1"/>
    <dgm:cxn modelId="{F719C602-B36A-4579-A7C8-90B645731C00}" type="presParOf" srcId="{0F8A5EEB-A7CF-4946-A0E0-81FE76BB023D}" destId="{847D8F8D-C00C-43EB-9505-6562A26B5D01}" srcOrd="1" destOrd="0" presId="urn:microsoft.com/office/officeart/2005/8/layout/orgChart1"/>
    <dgm:cxn modelId="{70C38718-05D7-4A89-9510-216C2963878E}" type="presParOf" srcId="{852E3BF3-C20F-44DE-8270-155143F35E89}" destId="{4F02C157-BA92-447B-AA98-C3A88AB40B08}" srcOrd="1" destOrd="0" presId="urn:microsoft.com/office/officeart/2005/8/layout/orgChart1"/>
    <dgm:cxn modelId="{E847C44C-C077-4264-B113-EBA0883B3E80}" type="presParOf" srcId="{852E3BF3-C20F-44DE-8270-155143F35E89}" destId="{3A9869A2-73F9-47D0-9171-36EA869B333E}" srcOrd="2" destOrd="0" presId="urn:microsoft.com/office/officeart/2005/8/layout/orgChart1"/>
    <dgm:cxn modelId="{AC52FF32-638B-471E-9BA3-693CE89B7C9E}" type="presParOf" srcId="{3D51DB6B-522C-4A30-91CD-EF2B3788CF6C}" destId="{E65AFD62-007D-451B-9C50-7B9874BC8A06}" srcOrd="2" destOrd="0" presId="urn:microsoft.com/office/officeart/2005/8/layout/orgChart1"/>
    <dgm:cxn modelId="{0A38CEA8-3E22-48C2-9A4D-243455D821CA}" type="presParOf" srcId="{A204ADB6-564B-46A0-9033-64A911ADEF42}" destId="{A016CF6D-9975-4969-972F-B0875ED75315}" srcOrd="2" destOrd="0" presId="urn:microsoft.com/office/officeart/2005/8/layout/orgChart1"/>
    <dgm:cxn modelId="{D9A092D6-0750-4775-A1DA-E394651D60B3}" type="presParOf" srcId="{A016CF6D-9975-4969-972F-B0875ED75315}" destId="{92AD1688-95F0-484C-8A36-BE535B367473}" srcOrd="0" destOrd="0" presId="urn:microsoft.com/office/officeart/2005/8/layout/orgChart1"/>
    <dgm:cxn modelId="{2AC1FC42-4BDD-42DF-80C0-67CF98E27BEC}" type="presParOf" srcId="{92AD1688-95F0-484C-8A36-BE535B367473}" destId="{0E3FAAB1-0F8F-4158-89BB-9DCB4206DA34}" srcOrd="0" destOrd="0" presId="urn:microsoft.com/office/officeart/2005/8/layout/orgChart1"/>
    <dgm:cxn modelId="{333F1AE1-7B04-4238-AFD7-93A6794BA394}" type="presParOf" srcId="{92AD1688-95F0-484C-8A36-BE535B367473}" destId="{80895215-4A43-47B5-B030-9371F321B5E1}" srcOrd="1" destOrd="0" presId="urn:microsoft.com/office/officeart/2005/8/layout/orgChart1"/>
    <dgm:cxn modelId="{B1FC8428-82DB-4868-A582-3356E04505FD}" type="presParOf" srcId="{A016CF6D-9975-4969-972F-B0875ED75315}" destId="{CAEB48A6-06EC-427D-BBAD-64D2839505F8}" srcOrd="1" destOrd="0" presId="urn:microsoft.com/office/officeart/2005/8/layout/orgChart1"/>
    <dgm:cxn modelId="{90FD063A-FE53-4C26-B511-D7B8A121C4E6}" type="presParOf" srcId="{CAEB48A6-06EC-427D-BBAD-64D2839505F8}" destId="{FD6389C9-8081-4B17-B1A4-0B0C6BD8842A}" srcOrd="0" destOrd="0" presId="urn:microsoft.com/office/officeart/2005/8/layout/orgChart1"/>
    <dgm:cxn modelId="{FAE0ED4D-AC32-4D53-9759-5F3A3F48308E}" type="presParOf" srcId="{CAEB48A6-06EC-427D-BBAD-64D2839505F8}" destId="{83110930-D0C3-47FC-AA67-16706ADE0BA3}" srcOrd="1" destOrd="0" presId="urn:microsoft.com/office/officeart/2005/8/layout/orgChart1"/>
    <dgm:cxn modelId="{AFF9CA89-F955-4E3C-B946-0F69FDE0E049}" type="presParOf" srcId="{83110930-D0C3-47FC-AA67-16706ADE0BA3}" destId="{67DE442C-C365-4289-A307-3A002D27282D}" srcOrd="0" destOrd="0" presId="urn:microsoft.com/office/officeart/2005/8/layout/orgChart1"/>
    <dgm:cxn modelId="{0CBA5976-9112-40D4-82FB-BEC28CB44004}" type="presParOf" srcId="{67DE442C-C365-4289-A307-3A002D27282D}" destId="{7B1766C6-3217-474F-BFCA-3E332C6BB905}" srcOrd="0" destOrd="0" presId="urn:microsoft.com/office/officeart/2005/8/layout/orgChart1"/>
    <dgm:cxn modelId="{420A2CBA-2B0F-4CBC-B6F7-E7D38A2694B5}" type="presParOf" srcId="{67DE442C-C365-4289-A307-3A002D27282D}" destId="{82A33F37-B401-4C6D-BD42-251FB03175BD}" srcOrd="1" destOrd="0" presId="urn:microsoft.com/office/officeart/2005/8/layout/orgChart1"/>
    <dgm:cxn modelId="{F2FB7D6C-1783-47FC-A448-7D81FF6705D8}" type="presParOf" srcId="{83110930-D0C3-47FC-AA67-16706ADE0BA3}" destId="{066542D7-78F1-4E23-882F-70EC650B0F18}" srcOrd="1" destOrd="0" presId="urn:microsoft.com/office/officeart/2005/8/layout/orgChart1"/>
    <dgm:cxn modelId="{6EC28949-7B85-4B36-AE16-456E5462FB3A}" type="presParOf" srcId="{83110930-D0C3-47FC-AA67-16706ADE0BA3}" destId="{57083E53-46AA-4817-9F14-55F014C9A04F}" srcOrd="2" destOrd="0" presId="urn:microsoft.com/office/officeart/2005/8/layout/orgChart1"/>
    <dgm:cxn modelId="{0F6ADACC-FDD8-4F01-AEFB-0B5589F4CC75}" type="presParOf" srcId="{A016CF6D-9975-4969-972F-B0875ED75315}" destId="{EA6E426F-0739-4D96-96BF-A42051B0EA1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389C9-8081-4B17-B1A4-0B0C6BD8842A}">
      <dsp:nvSpPr>
        <dsp:cNvPr id="0" name=""/>
        <dsp:cNvSpPr/>
      </dsp:nvSpPr>
      <dsp:spPr>
        <a:xfrm>
          <a:off x="8932012"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D36960-A575-41AB-A8DD-2F91E5E723D8}">
      <dsp:nvSpPr>
        <dsp:cNvPr id="0" name=""/>
        <dsp:cNvSpPr/>
      </dsp:nvSpPr>
      <dsp:spPr>
        <a:xfrm>
          <a:off x="5212080"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A973D6-EE60-4CC7-98FE-0F5269E22EAC}">
      <dsp:nvSpPr>
        <dsp:cNvPr id="0" name=""/>
        <dsp:cNvSpPr/>
      </dsp:nvSpPr>
      <dsp:spPr>
        <a:xfrm>
          <a:off x="1492147"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9A4E3F-B013-4F4C-8E70-EA43A7070866}">
      <dsp:nvSpPr>
        <dsp:cNvPr id="0" name=""/>
        <dsp:cNvSpPr/>
      </dsp:nvSpPr>
      <dsp:spPr>
        <a:xfrm>
          <a:off x="706"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Not all “Fast Food” restaurants were dropped.</a:t>
          </a:r>
        </a:p>
      </dsp:txBody>
      <dsp:txXfrm>
        <a:off x="706" y="315702"/>
        <a:ext cx="3074323" cy="1537161"/>
      </dsp:txXfrm>
    </dsp:sp>
    <dsp:sp modelId="{7E0238E7-4241-4D69-8406-B6164C87BB34}">
      <dsp:nvSpPr>
        <dsp:cNvPr id="0" name=""/>
        <dsp:cNvSpPr/>
      </dsp:nvSpPr>
      <dsp:spPr>
        <a:xfrm>
          <a:off x="706"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Only restaurants with “#” in name were dropped and categorized by us as “Fast Food”.</a:t>
          </a:r>
        </a:p>
      </dsp:txBody>
      <dsp:txXfrm>
        <a:off x="706" y="2498473"/>
        <a:ext cx="3074323" cy="1537161"/>
      </dsp:txXfrm>
    </dsp:sp>
    <dsp:sp modelId="{0D21C5DC-A3EA-4BC3-B669-2E162D53CBB1}">
      <dsp:nvSpPr>
        <dsp:cNvPr id="0" name=""/>
        <dsp:cNvSpPr/>
      </dsp:nvSpPr>
      <dsp:spPr>
        <a:xfrm>
          <a:off x="3720638"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 restaurant’s total review count is symbolic of its popularity. </a:t>
          </a:r>
        </a:p>
      </dsp:txBody>
      <dsp:txXfrm>
        <a:off x="3720638" y="315702"/>
        <a:ext cx="3074323" cy="1537161"/>
      </dsp:txXfrm>
    </dsp:sp>
    <dsp:sp modelId="{100F03BF-EA78-468D-BD33-7B9624970A70}">
      <dsp:nvSpPr>
        <dsp:cNvPr id="0" name=""/>
        <dsp:cNvSpPr/>
      </dsp:nvSpPr>
      <dsp:spPr>
        <a:xfrm>
          <a:off x="3720638"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Good or bad, it still shows that the reviewer </a:t>
          </a:r>
          <a:r>
            <a:rPr lang="en-US" sz="2300" kern="1200" dirty="0" err="1"/>
            <a:t>patroned</a:t>
          </a:r>
          <a:r>
            <a:rPr lang="en-US" sz="2300" kern="1200" dirty="0"/>
            <a:t> the restaurant.</a:t>
          </a:r>
        </a:p>
      </dsp:txBody>
      <dsp:txXfrm>
        <a:off x="3720638" y="2498473"/>
        <a:ext cx="3074323" cy="1537161"/>
      </dsp:txXfrm>
    </dsp:sp>
    <dsp:sp modelId="{0E3FAAB1-0F8F-4158-89BB-9DCB4206DA34}">
      <dsp:nvSpPr>
        <dsp:cNvPr id="0" name=""/>
        <dsp:cNvSpPr/>
      </dsp:nvSpPr>
      <dsp:spPr>
        <a:xfrm>
          <a:off x="7440570"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Our conclusions is an extrapolation from our data. </a:t>
          </a:r>
        </a:p>
      </dsp:txBody>
      <dsp:txXfrm>
        <a:off x="7440570" y="315702"/>
        <a:ext cx="3074323" cy="1537161"/>
      </dsp:txXfrm>
    </dsp:sp>
    <dsp:sp modelId="{7B1766C6-3217-474F-BFCA-3E332C6BB905}">
      <dsp:nvSpPr>
        <dsp:cNvPr id="0" name=""/>
        <dsp:cNvSpPr/>
      </dsp:nvSpPr>
      <dsp:spPr>
        <a:xfrm>
          <a:off x="7440570"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The dataset is limited to only 5000 restaurants due to Yelp’s API limitations.</a:t>
          </a:r>
        </a:p>
      </dsp:txBody>
      <dsp:txXfrm>
        <a:off x="7440570" y="2498473"/>
        <a:ext cx="3074323" cy="15371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BB123-0B09-EB46-98D4-F8D58EC045A7}" type="datetimeFigureOut">
              <a:rPr lang="en-US" smtClean="0"/>
              <a:t>12/20/2018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B3BB1-22B8-3842-87A0-D53499192857}" type="slidenum">
              <a:rPr lang="en-US" smtClean="0"/>
              <a:t>‹#›</a:t>
            </a:fld>
            <a:endParaRPr lang="en-US"/>
          </a:p>
        </p:txBody>
      </p:sp>
    </p:spTree>
    <p:extLst>
      <p:ext uri="{BB962C8B-B14F-4D97-AF65-F5344CB8AC3E}">
        <p14:creationId xmlns:p14="http://schemas.microsoft.com/office/powerpoint/2010/main" val="198714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a:t>
            </a:fld>
            <a:endParaRPr lang="en-US"/>
          </a:p>
        </p:txBody>
      </p:sp>
    </p:spTree>
    <p:extLst>
      <p:ext uri="{BB962C8B-B14F-4D97-AF65-F5344CB8AC3E}">
        <p14:creationId xmlns:p14="http://schemas.microsoft.com/office/powerpoint/2010/main" val="1896378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14</a:t>
            </a:fld>
            <a:endParaRPr lang="en-US"/>
          </a:p>
        </p:txBody>
      </p:sp>
    </p:spTree>
    <p:extLst>
      <p:ext uri="{BB962C8B-B14F-4D97-AF65-F5344CB8AC3E}">
        <p14:creationId xmlns:p14="http://schemas.microsoft.com/office/powerpoint/2010/main" val="1665292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15</a:t>
            </a:fld>
            <a:endParaRPr lang="en-US"/>
          </a:p>
        </p:txBody>
      </p:sp>
    </p:spTree>
    <p:extLst>
      <p:ext uri="{BB962C8B-B14F-4D97-AF65-F5344CB8AC3E}">
        <p14:creationId xmlns:p14="http://schemas.microsoft.com/office/powerpoint/2010/main" val="4284599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16</a:t>
            </a:fld>
            <a:endParaRPr lang="en-US"/>
          </a:p>
        </p:txBody>
      </p:sp>
    </p:spTree>
    <p:extLst>
      <p:ext uri="{BB962C8B-B14F-4D97-AF65-F5344CB8AC3E}">
        <p14:creationId xmlns:p14="http://schemas.microsoft.com/office/powerpoint/2010/main" val="2547189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17</a:t>
            </a:fld>
            <a:endParaRPr lang="en-US"/>
          </a:p>
        </p:txBody>
      </p:sp>
    </p:spTree>
    <p:extLst>
      <p:ext uri="{BB962C8B-B14F-4D97-AF65-F5344CB8AC3E}">
        <p14:creationId xmlns:p14="http://schemas.microsoft.com/office/powerpoint/2010/main" val="25865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18</a:t>
            </a:fld>
            <a:endParaRPr lang="en-US"/>
          </a:p>
        </p:txBody>
      </p:sp>
    </p:spTree>
    <p:extLst>
      <p:ext uri="{BB962C8B-B14F-4D97-AF65-F5344CB8AC3E}">
        <p14:creationId xmlns:p14="http://schemas.microsoft.com/office/powerpoint/2010/main" val="3576336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3</a:t>
            </a:fld>
            <a:endParaRPr lang="en-US"/>
          </a:p>
        </p:txBody>
      </p:sp>
    </p:spTree>
    <p:extLst>
      <p:ext uri="{BB962C8B-B14F-4D97-AF65-F5344CB8AC3E}">
        <p14:creationId xmlns:p14="http://schemas.microsoft.com/office/powerpoint/2010/main" val="25887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4</a:t>
            </a:fld>
            <a:endParaRPr lang="en-US"/>
          </a:p>
        </p:txBody>
      </p:sp>
    </p:spTree>
    <p:extLst>
      <p:ext uri="{BB962C8B-B14F-4D97-AF65-F5344CB8AC3E}">
        <p14:creationId xmlns:p14="http://schemas.microsoft.com/office/powerpoint/2010/main" val="467128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 Inspection Criteria</a:t>
            </a:r>
          </a:p>
        </p:txBody>
      </p:sp>
      <p:sp>
        <p:nvSpPr>
          <p:cNvPr id="4" name="Slide Number Placeholder 3"/>
          <p:cNvSpPr>
            <a:spLocks noGrp="1"/>
          </p:cNvSpPr>
          <p:nvPr>
            <p:ph type="sldNum" sz="quarter" idx="5"/>
          </p:nvPr>
        </p:nvSpPr>
        <p:spPr/>
        <p:txBody>
          <a:bodyPr/>
          <a:lstStyle/>
          <a:p>
            <a:fld id="{F10B3BB1-22B8-3842-87A0-D53499192857}" type="slidenum">
              <a:rPr lang="en-US" smtClean="0"/>
              <a:t>6</a:t>
            </a:fld>
            <a:endParaRPr lang="en-US"/>
          </a:p>
        </p:txBody>
      </p:sp>
    </p:spTree>
    <p:extLst>
      <p:ext uri="{BB962C8B-B14F-4D97-AF65-F5344CB8AC3E}">
        <p14:creationId xmlns:p14="http://schemas.microsoft.com/office/powerpoint/2010/main" val="2866021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7</a:t>
            </a:fld>
            <a:endParaRPr lang="en-US"/>
          </a:p>
        </p:txBody>
      </p:sp>
    </p:spTree>
    <p:extLst>
      <p:ext uri="{BB962C8B-B14F-4D97-AF65-F5344CB8AC3E}">
        <p14:creationId xmlns:p14="http://schemas.microsoft.com/office/powerpoint/2010/main" val="270343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8</a:t>
            </a:fld>
            <a:endParaRPr lang="en-US"/>
          </a:p>
        </p:txBody>
      </p:sp>
    </p:spTree>
    <p:extLst>
      <p:ext uri="{BB962C8B-B14F-4D97-AF65-F5344CB8AC3E}">
        <p14:creationId xmlns:p14="http://schemas.microsoft.com/office/powerpoint/2010/main" val="400619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9</a:t>
            </a:fld>
            <a:endParaRPr lang="en-US"/>
          </a:p>
        </p:txBody>
      </p:sp>
    </p:spTree>
    <p:extLst>
      <p:ext uri="{BB962C8B-B14F-4D97-AF65-F5344CB8AC3E}">
        <p14:creationId xmlns:p14="http://schemas.microsoft.com/office/powerpoint/2010/main" val="325647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10B3BB1-22B8-3842-87A0-D53499192857}" type="slidenum">
              <a:rPr lang="en-US" smtClean="0"/>
              <a:t>10</a:t>
            </a:fld>
            <a:endParaRPr lang="en-US"/>
          </a:p>
        </p:txBody>
      </p:sp>
    </p:spTree>
    <p:extLst>
      <p:ext uri="{BB962C8B-B14F-4D97-AF65-F5344CB8AC3E}">
        <p14:creationId xmlns:p14="http://schemas.microsoft.com/office/powerpoint/2010/main" val="659418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13</a:t>
            </a:fld>
            <a:endParaRPr lang="en-US"/>
          </a:p>
        </p:txBody>
      </p:sp>
    </p:spTree>
    <p:extLst>
      <p:ext uri="{BB962C8B-B14F-4D97-AF65-F5344CB8AC3E}">
        <p14:creationId xmlns:p14="http://schemas.microsoft.com/office/powerpoint/2010/main" val="76604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1A0D-AEDE-F944-BBE2-10DC60FF3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2BD752-1ED4-FF44-9F95-4370AA4A31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DFCAB6-7B9C-D44F-889B-CD8BFBF5AD50}"/>
              </a:ext>
            </a:extLst>
          </p:cNvPr>
          <p:cNvSpPr>
            <a:spLocks noGrp="1"/>
          </p:cNvSpPr>
          <p:nvPr>
            <p:ph type="dt" sz="half" idx="10"/>
          </p:nvPr>
        </p:nvSpPr>
        <p:spPr/>
        <p:txBody>
          <a:bodyPr/>
          <a:lstStyle/>
          <a:p>
            <a:fld id="{60B4824A-DFEB-2C40-AA50-C7E39682DAD5}" type="datetime1">
              <a:rPr lang="en-US" smtClean="0"/>
              <a:t>12/20/2018</a:t>
            </a:fld>
            <a:endParaRPr lang="en-US"/>
          </a:p>
        </p:txBody>
      </p:sp>
      <p:sp>
        <p:nvSpPr>
          <p:cNvPr id="5" name="Footer Placeholder 4">
            <a:extLst>
              <a:ext uri="{FF2B5EF4-FFF2-40B4-BE49-F238E27FC236}">
                <a16:creationId xmlns:a16="http://schemas.microsoft.com/office/drawing/2014/main" id="{C15EAC55-B0C2-3849-8005-1851A4DF3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3A6DC-60AE-7046-9CDA-7E9E81DA3FE8}"/>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424087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2EA6-1884-D94B-9118-BA1C9C48A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404052-9545-894C-9F1E-BC4780B5BB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4F6E0-08A1-7840-85D3-CCE86A6F0427}"/>
              </a:ext>
            </a:extLst>
          </p:cNvPr>
          <p:cNvSpPr>
            <a:spLocks noGrp="1"/>
          </p:cNvSpPr>
          <p:nvPr>
            <p:ph type="dt" sz="half" idx="10"/>
          </p:nvPr>
        </p:nvSpPr>
        <p:spPr/>
        <p:txBody>
          <a:bodyPr/>
          <a:lstStyle/>
          <a:p>
            <a:fld id="{397900E7-AAFF-1845-A686-CB96BEAAF136}" type="datetime1">
              <a:rPr lang="en-US" smtClean="0"/>
              <a:t>12/20/2018</a:t>
            </a:fld>
            <a:endParaRPr lang="en-US"/>
          </a:p>
        </p:txBody>
      </p:sp>
      <p:sp>
        <p:nvSpPr>
          <p:cNvPr id="5" name="Footer Placeholder 4">
            <a:extLst>
              <a:ext uri="{FF2B5EF4-FFF2-40B4-BE49-F238E27FC236}">
                <a16:creationId xmlns:a16="http://schemas.microsoft.com/office/drawing/2014/main" id="{5604BFA5-EFB9-1B4F-9978-78BFC2090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F1648-46D7-A248-8040-1C908885AD55}"/>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297211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6D0513-385E-CB4C-B3B9-847ECE07C3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58119-CE45-F74C-BCB0-4702D41777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6C49B-F8B8-AF44-8E5F-2A0F185E646B}"/>
              </a:ext>
            </a:extLst>
          </p:cNvPr>
          <p:cNvSpPr>
            <a:spLocks noGrp="1"/>
          </p:cNvSpPr>
          <p:nvPr>
            <p:ph type="dt" sz="half" idx="10"/>
          </p:nvPr>
        </p:nvSpPr>
        <p:spPr/>
        <p:txBody>
          <a:bodyPr/>
          <a:lstStyle/>
          <a:p>
            <a:fld id="{573F8DBA-18C0-1E42-B474-4DE96B291F35}" type="datetime1">
              <a:rPr lang="en-US" smtClean="0"/>
              <a:t>12/20/2018</a:t>
            </a:fld>
            <a:endParaRPr lang="en-US"/>
          </a:p>
        </p:txBody>
      </p:sp>
      <p:sp>
        <p:nvSpPr>
          <p:cNvPr id="5" name="Footer Placeholder 4">
            <a:extLst>
              <a:ext uri="{FF2B5EF4-FFF2-40B4-BE49-F238E27FC236}">
                <a16:creationId xmlns:a16="http://schemas.microsoft.com/office/drawing/2014/main" id="{E4CC7667-31CE-BD4F-B3C0-525F51240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BF295-573C-1B4A-AD88-B95D5E7AE0D3}"/>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1312522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E037-6720-624D-B503-A6DF0F2EA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79EA-0757-A34B-94EB-FD81F50C4B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79FA5-6CE9-BB4E-A990-7A3F30AB2B20}"/>
              </a:ext>
            </a:extLst>
          </p:cNvPr>
          <p:cNvSpPr>
            <a:spLocks noGrp="1"/>
          </p:cNvSpPr>
          <p:nvPr>
            <p:ph type="dt" sz="half" idx="10"/>
          </p:nvPr>
        </p:nvSpPr>
        <p:spPr/>
        <p:txBody>
          <a:bodyPr/>
          <a:lstStyle/>
          <a:p>
            <a:fld id="{DA1696A6-B8E5-204B-91D4-755039DCA6AB}" type="datetime1">
              <a:rPr lang="en-US" smtClean="0"/>
              <a:t>12/20/2018</a:t>
            </a:fld>
            <a:endParaRPr lang="en-US"/>
          </a:p>
        </p:txBody>
      </p:sp>
      <p:sp>
        <p:nvSpPr>
          <p:cNvPr id="5" name="Footer Placeholder 4">
            <a:extLst>
              <a:ext uri="{FF2B5EF4-FFF2-40B4-BE49-F238E27FC236}">
                <a16:creationId xmlns:a16="http://schemas.microsoft.com/office/drawing/2014/main" id="{AC32165C-1478-AB4E-A80F-8EEB129DD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E0DA0-9D6A-1C4F-A110-02B5EDC144A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414589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047F-2695-5D41-B85C-B3DB07DE6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BDF812-8B6D-194F-922D-AF549C8E0E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044BE3-51B1-8248-A706-70020CA58E40}"/>
              </a:ext>
            </a:extLst>
          </p:cNvPr>
          <p:cNvSpPr>
            <a:spLocks noGrp="1"/>
          </p:cNvSpPr>
          <p:nvPr>
            <p:ph type="dt" sz="half" idx="10"/>
          </p:nvPr>
        </p:nvSpPr>
        <p:spPr/>
        <p:txBody>
          <a:bodyPr/>
          <a:lstStyle/>
          <a:p>
            <a:fld id="{28C7822D-3825-5249-AEE8-4BD2C3BC3662}" type="datetime1">
              <a:rPr lang="en-US" smtClean="0"/>
              <a:t>12/20/2018</a:t>
            </a:fld>
            <a:endParaRPr lang="en-US"/>
          </a:p>
        </p:txBody>
      </p:sp>
      <p:sp>
        <p:nvSpPr>
          <p:cNvPr id="5" name="Footer Placeholder 4">
            <a:extLst>
              <a:ext uri="{FF2B5EF4-FFF2-40B4-BE49-F238E27FC236}">
                <a16:creationId xmlns:a16="http://schemas.microsoft.com/office/drawing/2014/main" id="{C4AEA09C-DC0E-314D-9161-52994101D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14FB6-D6A8-4C4F-AACA-04939376BB5C}"/>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85731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426A-0B44-BB41-8C2F-3AB59054E1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6E409-53D9-4346-A3AD-FF689BADBD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B756E0-79FE-424E-923E-CBB6B22792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304B5B-7D5D-C946-8D79-0FEA461F2C09}"/>
              </a:ext>
            </a:extLst>
          </p:cNvPr>
          <p:cNvSpPr>
            <a:spLocks noGrp="1"/>
          </p:cNvSpPr>
          <p:nvPr>
            <p:ph type="dt" sz="half" idx="10"/>
          </p:nvPr>
        </p:nvSpPr>
        <p:spPr/>
        <p:txBody>
          <a:bodyPr/>
          <a:lstStyle/>
          <a:p>
            <a:fld id="{F4A57846-EE27-1F45-89CF-2CE0364F1F6F}" type="datetime1">
              <a:rPr lang="en-US" smtClean="0"/>
              <a:t>12/20/2018</a:t>
            </a:fld>
            <a:endParaRPr lang="en-US"/>
          </a:p>
        </p:txBody>
      </p:sp>
      <p:sp>
        <p:nvSpPr>
          <p:cNvPr id="6" name="Footer Placeholder 5">
            <a:extLst>
              <a:ext uri="{FF2B5EF4-FFF2-40B4-BE49-F238E27FC236}">
                <a16:creationId xmlns:a16="http://schemas.microsoft.com/office/drawing/2014/main" id="{697A66EC-F406-BA43-AC85-78C7A61B1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600030-7DCA-B646-BDB9-40DBB56C791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06083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A15F-D20D-F24A-AF62-CBAB63BBAF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8E47C1-7E74-214C-B613-5E5CC34AD3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6CE501-E9B7-0A4B-92E9-B17300D970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C1431B-9484-674F-8A06-5D7C0A0A1A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77CBB8-1588-084D-9A24-9110EAC160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E914F8-E149-2745-9364-084FB9CA0514}"/>
              </a:ext>
            </a:extLst>
          </p:cNvPr>
          <p:cNvSpPr>
            <a:spLocks noGrp="1"/>
          </p:cNvSpPr>
          <p:nvPr>
            <p:ph type="dt" sz="half" idx="10"/>
          </p:nvPr>
        </p:nvSpPr>
        <p:spPr/>
        <p:txBody>
          <a:bodyPr/>
          <a:lstStyle/>
          <a:p>
            <a:fld id="{A52D921E-8163-424F-BB44-FDD35A83BF20}" type="datetime1">
              <a:rPr lang="en-US" smtClean="0"/>
              <a:t>12/20/2018</a:t>
            </a:fld>
            <a:endParaRPr lang="en-US"/>
          </a:p>
        </p:txBody>
      </p:sp>
      <p:sp>
        <p:nvSpPr>
          <p:cNvPr id="8" name="Footer Placeholder 7">
            <a:extLst>
              <a:ext uri="{FF2B5EF4-FFF2-40B4-BE49-F238E27FC236}">
                <a16:creationId xmlns:a16="http://schemas.microsoft.com/office/drawing/2014/main" id="{45DBE42E-8C1A-EC43-AFD9-FF0D516210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CD976-0691-D749-9F6F-77678AEAFB5C}"/>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67108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AD46-3F54-8F45-AEB6-1DDD5FC9D9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6CA4A0-93BE-6444-A0CA-06024C775FC3}"/>
              </a:ext>
            </a:extLst>
          </p:cNvPr>
          <p:cNvSpPr>
            <a:spLocks noGrp="1"/>
          </p:cNvSpPr>
          <p:nvPr>
            <p:ph type="dt" sz="half" idx="10"/>
          </p:nvPr>
        </p:nvSpPr>
        <p:spPr/>
        <p:txBody>
          <a:bodyPr/>
          <a:lstStyle/>
          <a:p>
            <a:fld id="{44AE0B36-D65A-5146-AEDE-E2431080023D}" type="datetime1">
              <a:rPr lang="en-US" smtClean="0"/>
              <a:t>12/20/2018</a:t>
            </a:fld>
            <a:endParaRPr lang="en-US"/>
          </a:p>
        </p:txBody>
      </p:sp>
      <p:sp>
        <p:nvSpPr>
          <p:cNvPr id="4" name="Footer Placeholder 3">
            <a:extLst>
              <a:ext uri="{FF2B5EF4-FFF2-40B4-BE49-F238E27FC236}">
                <a16:creationId xmlns:a16="http://schemas.microsoft.com/office/drawing/2014/main" id="{03DFCAB4-389C-4A40-BB24-80E5C92BEA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DDA02A-BC91-1548-A588-37C26C06B76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41844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64D708-479B-C046-AE53-249BCD07A30B}"/>
              </a:ext>
            </a:extLst>
          </p:cNvPr>
          <p:cNvSpPr>
            <a:spLocks noGrp="1"/>
          </p:cNvSpPr>
          <p:nvPr>
            <p:ph type="dt" sz="half" idx="10"/>
          </p:nvPr>
        </p:nvSpPr>
        <p:spPr/>
        <p:txBody>
          <a:bodyPr/>
          <a:lstStyle/>
          <a:p>
            <a:fld id="{7CE96FDC-63E0-C845-B599-796BCB0AA20D}" type="datetime1">
              <a:rPr lang="en-US" smtClean="0"/>
              <a:t>12/20/2018</a:t>
            </a:fld>
            <a:endParaRPr lang="en-US"/>
          </a:p>
        </p:txBody>
      </p:sp>
      <p:sp>
        <p:nvSpPr>
          <p:cNvPr id="3" name="Footer Placeholder 2">
            <a:extLst>
              <a:ext uri="{FF2B5EF4-FFF2-40B4-BE49-F238E27FC236}">
                <a16:creationId xmlns:a16="http://schemas.microsoft.com/office/drawing/2014/main" id="{C97F623B-3AA6-ED42-A5C4-576B513943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378B03-334F-7140-9169-7A73F0D53259}"/>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34375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321D-4E2D-5C4B-813E-5E7D6086A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C4B01E-276D-BC46-A8AB-983E24FDC9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C55E1B-C769-4F45-A9BD-002262078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2EC33A-1F67-864D-884A-026B91847AA8}"/>
              </a:ext>
            </a:extLst>
          </p:cNvPr>
          <p:cNvSpPr>
            <a:spLocks noGrp="1"/>
          </p:cNvSpPr>
          <p:nvPr>
            <p:ph type="dt" sz="half" idx="10"/>
          </p:nvPr>
        </p:nvSpPr>
        <p:spPr/>
        <p:txBody>
          <a:bodyPr/>
          <a:lstStyle/>
          <a:p>
            <a:fld id="{33BE1139-EE0A-B743-AE2E-10B415E2935A}" type="datetime1">
              <a:rPr lang="en-US" smtClean="0"/>
              <a:t>12/20/2018</a:t>
            </a:fld>
            <a:endParaRPr lang="en-US"/>
          </a:p>
        </p:txBody>
      </p:sp>
      <p:sp>
        <p:nvSpPr>
          <p:cNvPr id="6" name="Footer Placeholder 5">
            <a:extLst>
              <a:ext uri="{FF2B5EF4-FFF2-40B4-BE49-F238E27FC236}">
                <a16:creationId xmlns:a16="http://schemas.microsoft.com/office/drawing/2014/main" id="{93BBDACD-5DC5-DF45-95C1-D4F81F33D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0D8C5-F6B5-C244-B582-DDF1183C4ED0}"/>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243411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BF19-079D-C24C-99E9-ED240F1D7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E24451-E5CE-644E-9950-7F65F66E9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40C8D4-B81F-A644-A31A-435C375F5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A9B8B7-C5C2-D741-BD37-8266C65FD7E8}"/>
              </a:ext>
            </a:extLst>
          </p:cNvPr>
          <p:cNvSpPr>
            <a:spLocks noGrp="1"/>
          </p:cNvSpPr>
          <p:nvPr>
            <p:ph type="dt" sz="half" idx="10"/>
          </p:nvPr>
        </p:nvSpPr>
        <p:spPr/>
        <p:txBody>
          <a:bodyPr/>
          <a:lstStyle/>
          <a:p>
            <a:fld id="{51D5ACAB-B639-5C46-B541-23A20A3E16A7}" type="datetime1">
              <a:rPr lang="en-US" smtClean="0"/>
              <a:t>12/20/2018</a:t>
            </a:fld>
            <a:endParaRPr lang="en-US"/>
          </a:p>
        </p:txBody>
      </p:sp>
      <p:sp>
        <p:nvSpPr>
          <p:cNvPr id="6" name="Footer Placeholder 5">
            <a:extLst>
              <a:ext uri="{FF2B5EF4-FFF2-40B4-BE49-F238E27FC236}">
                <a16:creationId xmlns:a16="http://schemas.microsoft.com/office/drawing/2014/main" id="{72DCEA8D-7322-504F-AA25-F5D1B30FC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C3EA4-C6A2-9B47-97A5-1BC8B3F9BBE0}"/>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27678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B346E7-CEDA-7540-9DFB-B8B740878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DDC85-96B3-1A48-B725-27C7CCC4D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A63E7-CEF0-8743-803C-C68194715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BEA74-AB5A-FE48-BACB-FB6227ECB83B}" type="datetime1">
              <a:rPr lang="en-US" smtClean="0"/>
              <a:t>12/20/2018</a:t>
            </a:fld>
            <a:endParaRPr lang="en-US"/>
          </a:p>
        </p:txBody>
      </p:sp>
      <p:sp>
        <p:nvSpPr>
          <p:cNvPr id="5" name="Footer Placeholder 4">
            <a:extLst>
              <a:ext uri="{FF2B5EF4-FFF2-40B4-BE49-F238E27FC236}">
                <a16:creationId xmlns:a16="http://schemas.microsoft.com/office/drawing/2014/main" id="{7B7809C8-4610-1A4D-9CA2-D48238A9C8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8FB194-6952-2B42-B634-45B6104F3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09BDB-12B4-DE42-A552-ACAF9DF05E99}" type="slidenum">
              <a:rPr lang="en-US" smtClean="0"/>
              <a:t>‹#›</a:t>
            </a:fld>
            <a:endParaRPr lang="en-US"/>
          </a:p>
        </p:txBody>
      </p:sp>
    </p:spTree>
    <p:extLst>
      <p:ext uri="{BB962C8B-B14F-4D97-AF65-F5344CB8AC3E}">
        <p14:creationId xmlns:p14="http://schemas.microsoft.com/office/powerpoint/2010/main" val="73513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data.lacounty.gov/Health/LOS-ANGELES-COUNTY-RESTAURANT-AND-MARKET-INSPECTIO/6ni6-h5kp"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www.yelp.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28FA-5BA3-449D-AB8C-E40E204C74EF}"/>
              </a:ext>
            </a:extLst>
          </p:cNvPr>
          <p:cNvSpPr>
            <a:spLocks noGrp="1"/>
          </p:cNvSpPr>
          <p:nvPr>
            <p:ph type="ctrTitle"/>
          </p:nvPr>
        </p:nvSpPr>
        <p:spPr>
          <a:xfrm>
            <a:off x="580937" y="3666597"/>
            <a:ext cx="6455833" cy="1497998"/>
          </a:xfrm>
        </p:spPr>
        <p:txBody>
          <a:bodyPr anchor="t">
            <a:noAutofit/>
          </a:bodyPr>
          <a:lstStyle/>
          <a:p>
            <a:r>
              <a:rPr lang="en-US" sz="4800" dirty="0"/>
              <a:t>Good Eats vs Popular Eats</a:t>
            </a:r>
          </a:p>
        </p:txBody>
      </p:sp>
      <p:sp>
        <p:nvSpPr>
          <p:cNvPr id="3" name="Subtitle 2">
            <a:extLst>
              <a:ext uri="{FF2B5EF4-FFF2-40B4-BE49-F238E27FC236}">
                <a16:creationId xmlns:a16="http://schemas.microsoft.com/office/drawing/2014/main" id="{A68347E0-A944-49A0-9CA4-063E18957657}"/>
              </a:ext>
            </a:extLst>
          </p:cNvPr>
          <p:cNvSpPr>
            <a:spLocks noGrp="1"/>
          </p:cNvSpPr>
          <p:nvPr>
            <p:ph type="subTitle" idx="1"/>
          </p:nvPr>
        </p:nvSpPr>
        <p:spPr>
          <a:xfrm>
            <a:off x="580937" y="5583089"/>
            <a:ext cx="6900582" cy="665853"/>
          </a:xfrm>
        </p:spPr>
        <p:txBody>
          <a:bodyPr anchor="b">
            <a:normAutofit/>
          </a:bodyPr>
          <a:lstStyle/>
          <a:p>
            <a:pPr algn="l"/>
            <a:r>
              <a:rPr lang="en-US" sz="1600" dirty="0">
                <a:latin typeface="Bradley Hand ITC" panose="03070402050302030203" pitchFamily="66" charset="0"/>
              </a:rPr>
              <a:t>By:      Albert Lee         Ryan Chang        David Wu      Anjali Vardhan           </a:t>
            </a:r>
          </a:p>
        </p:txBody>
      </p:sp>
      <p:sp>
        <p:nvSpPr>
          <p:cNvPr id="42" name="Freeform: Shape 41">
            <a:extLst>
              <a:ext uri="{FF2B5EF4-FFF2-40B4-BE49-F238E27FC236}">
                <a16:creationId xmlns:a16="http://schemas.microsoft.com/office/drawing/2014/main" id="{E26B9EF5-5D92-4AC7-BC55-FC5C4C98ED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F05C5575-0F07-43D0-AE78-81EAA8E67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219DDEDF-DD60-4038-8526-CE93B10B7AB3}"/>
              </a:ext>
            </a:extLst>
          </p:cNvPr>
          <p:cNvPicPr>
            <a:picLocks noChangeAspect="1"/>
          </p:cNvPicPr>
          <p:nvPr/>
        </p:nvPicPr>
        <p:blipFill rotWithShape="1">
          <a:blip r:embed="rId3"/>
          <a:srcRect r="-2" b="2548"/>
          <a:stretch/>
        </p:blipFill>
        <p:spPr>
          <a:xfrm>
            <a:off x="3639395" y="10"/>
            <a:ext cx="4023360" cy="298023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p:spPr>
      </p:pic>
      <p:pic>
        <p:nvPicPr>
          <p:cNvPr id="5" name="Picture 4">
            <a:extLst>
              <a:ext uri="{FF2B5EF4-FFF2-40B4-BE49-F238E27FC236}">
                <a16:creationId xmlns:a16="http://schemas.microsoft.com/office/drawing/2014/main" id="{9408A7CA-42D2-4A83-A788-20B6F7784353}"/>
              </a:ext>
            </a:extLst>
          </p:cNvPr>
          <p:cNvPicPr>
            <a:picLocks noChangeAspect="1"/>
          </p:cNvPicPr>
          <p:nvPr/>
        </p:nvPicPr>
        <p:blipFill rotWithShape="1">
          <a:blip r:embed="rId4"/>
          <a:srcRect l="4764" r="12273" b="2"/>
          <a:stretch/>
        </p:blipFill>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p:spPr>
      </p:pic>
    </p:spTree>
    <p:extLst>
      <p:ext uri="{BB962C8B-B14F-4D97-AF65-F5344CB8AC3E}">
        <p14:creationId xmlns:p14="http://schemas.microsoft.com/office/powerpoint/2010/main" val="3061076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5FF035-11E3-436E-A76C-9FB38AF47C45}"/>
              </a:ext>
            </a:extLst>
          </p:cNvPr>
          <p:cNvSpPr>
            <a:spLocks noGrp="1"/>
          </p:cNvSpPr>
          <p:nvPr>
            <p:ph type="title"/>
          </p:nvPr>
        </p:nvSpPr>
        <p:spPr>
          <a:xfrm>
            <a:off x="750242" y="632990"/>
            <a:ext cx="4062643" cy="1043409"/>
          </a:xfrm>
        </p:spPr>
        <p:txBody>
          <a:bodyPr>
            <a:normAutofit/>
          </a:bodyPr>
          <a:lstStyle/>
          <a:p>
            <a:r>
              <a:rPr lang="en-US" sz="3600" dirty="0"/>
              <a:t>Analysis</a:t>
            </a:r>
          </a:p>
        </p:txBody>
      </p:sp>
      <p:sp>
        <p:nvSpPr>
          <p:cNvPr id="9" name="Content Placeholder 8">
            <a:extLst>
              <a:ext uri="{FF2B5EF4-FFF2-40B4-BE49-F238E27FC236}">
                <a16:creationId xmlns:a16="http://schemas.microsoft.com/office/drawing/2014/main" id="{E1A0753F-B796-4B8D-A9A5-A49A0D560B36}"/>
              </a:ext>
            </a:extLst>
          </p:cNvPr>
          <p:cNvSpPr>
            <a:spLocks noGrp="1"/>
          </p:cNvSpPr>
          <p:nvPr>
            <p:ph idx="1"/>
          </p:nvPr>
        </p:nvSpPr>
        <p:spPr>
          <a:xfrm>
            <a:off x="518474" y="1774372"/>
            <a:ext cx="4622238" cy="2754086"/>
          </a:xfrm>
        </p:spPr>
        <p:txBody>
          <a:bodyPr anchor="t">
            <a:normAutofit/>
          </a:bodyPr>
          <a:lstStyle/>
          <a:p>
            <a:r>
              <a:rPr lang="en-US" sz="1800" dirty="0"/>
              <a:t>Average health grade  </a:t>
            </a:r>
          </a:p>
          <a:p>
            <a:pPr lvl="1"/>
            <a:r>
              <a:rPr lang="en-US" sz="1400" dirty="0"/>
              <a:t>A  </a:t>
            </a:r>
          </a:p>
          <a:p>
            <a:r>
              <a:rPr lang="en-US" sz="1800" dirty="0"/>
              <a:t>Average number of reviews per restaurant</a:t>
            </a:r>
          </a:p>
          <a:p>
            <a:pPr lvl="1"/>
            <a:r>
              <a:rPr lang="en-US" sz="1400" dirty="0"/>
              <a:t>415</a:t>
            </a:r>
            <a:endParaRPr lang="en-US" sz="1800" dirty="0"/>
          </a:p>
          <a:p>
            <a:r>
              <a:rPr lang="en-US" sz="1800" dirty="0"/>
              <a:t>Cleanliest restaurant type</a:t>
            </a:r>
          </a:p>
          <a:p>
            <a:pPr lvl="1"/>
            <a:r>
              <a:rPr lang="en-US" sz="1400" dirty="0"/>
              <a:t>Brazilian  (95.5%)</a:t>
            </a:r>
          </a:p>
          <a:p>
            <a:r>
              <a:rPr lang="en-US" sz="1800" dirty="0"/>
              <a:t>Most common restaurant type</a:t>
            </a:r>
          </a:p>
          <a:p>
            <a:pPr lvl="1"/>
            <a:r>
              <a:rPr lang="en-US" sz="1400" dirty="0"/>
              <a:t>Mexican</a:t>
            </a:r>
          </a:p>
          <a:p>
            <a:endParaRPr lang="en-US" sz="1800" dirty="0"/>
          </a:p>
          <a:p>
            <a:endParaRPr lang="en-US" sz="1800" dirty="0"/>
          </a:p>
          <a:p>
            <a:pPr lvl="1"/>
            <a:endParaRPr lang="en-US" sz="1400" dirty="0"/>
          </a:p>
        </p:txBody>
      </p:sp>
      <p:pic>
        <p:nvPicPr>
          <p:cNvPr id="1026" name="Picture 2" descr="https://tr1.cbsistatic.com/hub/i/r/2015/09/30/f66fef72-5d57-48cc-bd8c-7ec0941e73ef/resize/770x/ac0363c3e414d51bafb1dd9b1c8a604a/dataanalysisistockrobuart.jpg">
            <a:extLst>
              <a:ext uri="{FF2B5EF4-FFF2-40B4-BE49-F238E27FC236}">
                <a16:creationId xmlns:a16="http://schemas.microsoft.com/office/drawing/2014/main" id="{EEAF6B95-9A9F-415E-AE74-D1F01CC73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101" y="912905"/>
            <a:ext cx="5510771" cy="473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08648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5A422C-9AF7-4EE5-AE96-5ADFC058DC0C}"/>
              </a:ext>
            </a:extLst>
          </p:cNvPr>
          <p:cNvSpPr>
            <a:spLocks noGrp="1"/>
          </p:cNvSpPr>
          <p:nvPr>
            <p:ph type="title"/>
          </p:nvPr>
        </p:nvSpPr>
        <p:spPr>
          <a:xfrm>
            <a:off x="833002" y="448253"/>
            <a:ext cx="10520702"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Grade Breakdown</a:t>
            </a:r>
          </a:p>
        </p:txBody>
      </p:sp>
      <p:pic>
        <p:nvPicPr>
          <p:cNvPr id="6" name="Content Placeholder 5">
            <a:extLst>
              <a:ext uri="{FF2B5EF4-FFF2-40B4-BE49-F238E27FC236}">
                <a16:creationId xmlns:a16="http://schemas.microsoft.com/office/drawing/2014/main" id="{4632637F-CBF1-4AC3-B9C4-8B35DDFA52F9}"/>
              </a:ext>
            </a:extLst>
          </p:cNvPr>
          <p:cNvPicPr>
            <a:picLocks noGrp="1" noChangeAspect="1"/>
          </p:cNvPicPr>
          <p:nvPr>
            <p:ph idx="1"/>
          </p:nvPr>
        </p:nvPicPr>
        <p:blipFill>
          <a:blip r:embed="rId2"/>
          <a:stretch>
            <a:fillRect/>
          </a:stretch>
        </p:blipFill>
        <p:spPr>
          <a:xfrm>
            <a:off x="3581400" y="2065538"/>
            <a:ext cx="5487650" cy="3658433"/>
          </a:xfrm>
        </p:spPr>
      </p:pic>
    </p:spTree>
    <p:extLst>
      <p:ext uri="{BB962C8B-B14F-4D97-AF65-F5344CB8AC3E}">
        <p14:creationId xmlns:p14="http://schemas.microsoft.com/office/powerpoint/2010/main" val="412718277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5A422C-9AF7-4EE5-AE96-5ADFC058DC0C}"/>
              </a:ext>
            </a:extLst>
          </p:cNvPr>
          <p:cNvSpPr>
            <a:spLocks noGrp="1"/>
          </p:cNvSpPr>
          <p:nvPr>
            <p:ph type="title"/>
          </p:nvPr>
        </p:nvSpPr>
        <p:spPr>
          <a:xfrm>
            <a:off x="833002" y="448253"/>
            <a:ext cx="10520702"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Reviews vs Grade</a:t>
            </a:r>
          </a:p>
        </p:txBody>
      </p:sp>
      <p:pic>
        <p:nvPicPr>
          <p:cNvPr id="10" name="Picture 9">
            <a:extLst>
              <a:ext uri="{FF2B5EF4-FFF2-40B4-BE49-F238E27FC236}">
                <a16:creationId xmlns:a16="http://schemas.microsoft.com/office/drawing/2014/main" id="{336E24FD-D55C-4F0A-B464-FFEDFC17BBA2}"/>
              </a:ext>
            </a:extLst>
          </p:cNvPr>
          <p:cNvPicPr>
            <a:picLocks noChangeAspect="1"/>
          </p:cNvPicPr>
          <p:nvPr/>
        </p:nvPicPr>
        <p:blipFill>
          <a:blip r:embed="rId2"/>
          <a:stretch>
            <a:fillRect/>
          </a:stretch>
        </p:blipFill>
        <p:spPr>
          <a:xfrm>
            <a:off x="8848801" y="2734381"/>
            <a:ext cx="594804" cy="594804"/>
          </a:xfrm>
          <a:prstGeom prst="rect">
            <a:avLst/>
          </a:prstGeom>
          <a:ln>
            <a:solidFill>
              <a:schemeClr val="accent4">
                <a:lumMod val="60000"/>
                <a:lumOff val="40000"/>
              </a:schemeClr>
            </a:solidFill>
          </a:ln>
        </p:spPr>
      </p:pic>
      <p:pic>
        <p:nvPicPr>
          <p:cNvPr id="23" name="Content Placeholder 22">
            <a:extLst>
              <a:ext uri="{FF2B5EF4-FFF2-40B4-BE49-F238E27FC236}">
                <a16:creationId xmlns:a16="http://schemas.microsoft.com/office/drawing/2014/main" id="{3944CFCC-F32C-4D5A-AFCF-A035C1062AAC}"/>
              </a:ext>
            </a:extLst>
          </p:cNvPr>
          <p:cNvPicPr>
            <a:picLocks noGrp="1" noChangeAspect="1"/>
          </p:cNvPicPr>
          <p:nvPr>
            <p:ph idx="1"/>
          </p:nvPr>
        </p:nvPicPr>
        <p:blipFill>
          <a:blip r:embed="rId3"/>
          <a:stretch>
            <a:fillRect/>
          </a:stretch>
        </p:blipFill>
        <p:spPr>
          <a:xfrm>
            <a:off x="3122952" y="2076611"/>
            <a:ext cx="5487650" cy="3658433"/>
          </a:xfrm>
        </p:spPr>
      </p:pic>
      <p:cxnSp>
        <p:nvCxnSpPr>
          <p:cNvPr id="25" name="Straight Arrow Connector 24">
            <a:extLst>
              <a:ext uri="{FF2B5EF4-FFF2-40B4-BE49-F238E27FC236}">
                <a16:creationId xmlns:a16="http://schemas.microsoft.com/office/drawing/2014/main" id="{632DDF37-ECEE-4CD3-B7DF-0838FDD3C9F0}"/>
              </a:ext>
            </a:extLst>
          </p:cNvPr>
          <p:cNvCxnSpPr>
            <a:cxnSpLocks/>
          </p:cNvCxnSpPr>
          <p:nvPr/>
        </p:nvCxnSpPr>
        <p:spPr>
          <a:xfrm flipH="1" flipV="1">
            <a:off x="7288567" y="2654423"/>
            <a:ext cx="1524659" cy="37736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24140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D7214D-2F59-4CE5-AEC9-5F04E5748B82}"/>
              </a:ext>
            </a:extLst>
          </p:cNvPr>
          <p:cNvSpPr>
            <a:spLocks noGrp="1"/>
          </p:cNvSpPr>
          <p:nvPr>
            <p:ph type="title"/>
          </p:nvPr>
        </p:nvSpPr>
        <p:spPr>
          <a:xfrm>
            <a:off x="833002" y="448253"/>
            <a:ext cx="10520702" cy="1325563"/>
          </a:xfrm>
        </p:spPr>
        <p:txBody>
          <a:bodyPr>
            <a:normAutofit/>
          </a:bodyPr>
          <a:lstStyle/>
          <a:p>
            <a:r>
              <a:rPr lang="en-US" dirty="0"/>
              <a:t>Health Score vs Yelp Score</a:t>
            </a:r>
          </a:p>
        </p:txBody>
      </p:sp>
      <p:pic>
        <p:nvPicPr>
          <p:cNvPr id="4" name="Picture 3">
            <a:extLst>
              <a:ext uri="{FF2B5EF4-FFF2-40B4-BE49-F238E27FC236}">
                <a16:creationId xmlns:a16="http://schemas.microsoft.com/office/drawing/2014/main" id="{B5C0FA36-A587-47F0-8F5F-7010CA6ABE3A}"/>
              </a:ext>
            </a:extLst>
          </p:cNvPr>
          <p:cNvPicPr>
            <a:picLocks noChangeAspect="1"/>
          </p:cNvPicPr>
          <p:nvPr/>
        </p:nvPicPr>
        <p:blipFill>
          <a:blip r:embed="rId3"/>
          <a:stretch>
            <a:fillRect/>
          </a:stretch>
        </p:blipFill>
        <p:spPr>
          <a:xfrm>
            <a:off x="3352175" y="2105621"/>
            <a:ext cx="5487650" cy="3658433"/>
          </a:xfrm>
          <a:prstGeom prst="rect">
            <a:avLst/>
          </a:prstGeom>
        </p:spPr>
      </p:pic>
    </p:spTree>
    <p:extLst>
      <p:ext uri="{BB962C8B-B14F-4D97-AF65-F5344CB8AC3E}">
        <p14:creationId xmlns:p14="http://schemas.microsoft.com/office/powerpoint/2010/main" val="10121982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D7214D-2F59-4CE5-AEC9-5F04E5748B82}"/>
              </a:ext>
            </a:extLst>
          </p:cNvPr>
          <p:cNvSpPr>
            <a:spLocks noGrp="1"/>
          </p:cNvSpPr>
          <p:nvPr>
            <p:ph type="title"/>
          </p:nvPr>
        </p:nvSpPr>
        <p:spPr>
          <a:xfrm>
            <a:off x="833002" y="448253"/>
            <a:ext cx="10520702" cy="1325563"/>
          </a:xfrm>
        </p:spPr>
        <p:txBody>
          <a:bodyPr>
            <a:normAutofit/>
          </a:bodyPr>
          <a:lstStyle/>
          <a:p>
            <a:r>
              <a:rPr lang="en-US" dirty="0"/>
              <a:t>Restaurant Type vs Number of Reviews</a:t>
            </a:r>
          </a:p>
        </p:txBody>
      </p:sp>
      <p:pic>
        <p:nvPicPr>
          <p:cNvPr id="7" name="Picture 6">
            <a:extLst>
              <a:ext uri="{FF2B5EF4-FFF2-40B4-BE49-F238E27FC236}">
                <a16:creationId xmlns:a16="http://schemas.microsoft.com/office/drawing/2014/main" id="{0521A40C-70EC-44FC-B2F3-E277FF057031}"/>
              </a:ext>
            </a:extLst>
          </p:cNvPr>
          <p:cNvPicPr>
            <a:picLocks noChangeAspect="1"/>
          </p:cNvPicPr>
          <p:nvPr/>
        </p:nvPicPr>
        <p:blipFill>
          <a:blip r:embed="rId3"/>
          <a:stretch>
            <a:fillRect/>
          </a:stretch>
        </p:blipFill>
        <p:spPr>
          <a:xfrm>
            <a:off x="3050334" y="1901623"/>
            <a:ext cx="5487650" cy="3658433"/>
          </a:xfrm>
          <a:prstGeom prst="rect">
            <a:avLst/>
          </a:prstGeom>
        </p:spPr>
      </p:pic>
    </p:spTree>
    <p:extLst>
      <p:ext uri="{BB962C8B-B14F-4D97-AF65-F5344CB8AC3E}">
        <p14:creationId xmlns:p14="http://schemas.microsoft.com/office/powerpoint/2010/main" val="55346312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D7214D-2F59-4CE5-AEC9-5F04E5748B82}"/>
              </a:ext>
            </a:extLst>
          </p:cNvPr>
          <p:cNvSpPr>
            <a:spLocks noGrp="1"/>
          </p:cNvSpPr>
          <p:nvPr>
            <p:ph type="title"/>
          </p:nvPr>
        </p:nvSpPr>
        <p:spPr>
          <a:xfrm>
            <a:off x="833002" y="448253"/>
            <a:ext cx="10520702" cy="1325563"/>
          </a:xfrm>
        </p:spPr>
        <p:txBody>
          <a:bodyPr>
            <a:normAutofit/>
          </a:bodyPr>
          <a:lstStyle/>
          <a:p>
            <a:r>
              <a:rPr lang="en-US" dirty="0"/>
              <a:t>Restaurant Type vs Health Score</a:t>
            </a:r>
          </a:p>
        </p:txBody>
      </p:sp>
      <p:pic>
        <p:nvPicPr>
          <p:cNvPr id="6" name="Picture 5">
            <a:extLst>
              <a:ext uri="{FF2B5EF4-FFF2-40B4-BE49-F238E27FC236}">
                <a16:creationId xmlns:a16="http://schemas.microsoft.com/office/drawing/2014/main" id="{1238BF7B-D1CD-4591-A308-DA32843E5221}"/>
              </a:ext>
            </a:extLst>
          </p:cNvPr>
          <p:cNvPicPr>
            <a:picLocks noChangeAspect="1"/>
          </p:cNvPicPr>
          <p:nvPr/>
        </p:nvPicPr>
        <p:blipFill>
          <a:blip r:embed="rId3"/>
          <a:stretch>
            <a:fillRect/>
          </a:stretch>
        </p:blipFill>
        <p:spPr>
          <a:xfrm>
            <a:off x="3707285" y="1844997"/>
            <a:ext cx="4903317" cy="4201006"/>
          </a:xfrm>
          <a:prstGeom prst="rect">
            <a:avLst/>
          </a:prstGeom>
        </p:spPr>
      </p:pic>
    </p:spTree>
    <p:extLst>
      <p:ext uri="{BB962C8B-B14F-4D97-AF65-F5344CB8AC3E}">
        <p14:creationId xmlns:p14="http://schemas.microsoft.com/office/powerpoint/2010/main" val="272878888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D7214D-2F59-4CE5-AEC9-5F04E5748B82}"/>
              </a:ext>
            </a:extLst>
          </p:cNvPr>
          <p:cNvSpPr>
            <a:spLocks noGrp="1"/>
          </p:cNvSpPr>
          <p:nvPr>
            <p:ph type="title"/>
          </p:nvPr>
        </p:nvSpPr>
        <p:spPr>
          <a:xfrm>
            <a:off x="833002" y="448253"/>
            <a:ext cx="10520702" cy="1325563"/>
          </a:xfrm>
        </p:spPr>
        <p:txBody>
          <a:bodyPr>
            <a:normAutofit/>
          </a:bodyPr>
          <a:lstStyle/>
          <a:p>
            <a:r>
              <a:rPr lang="en-US" dirty="0"/>
              <a:t>Price vs Score</a:t>
            </a:r>
          </a:p>
        </p:txBody>
      </p:sp>
      <p:pic>
        <p:nvPicPr>
          <p:cNvPr id="4" name="Picture 3">
            <a:extLst>
              <a:ext uri="{FF2B5EF4-FFF2-40B4-BE49-F238E27FC236}">
                <a16:creationId xmlns:a16="http://schemas.microsoft.com/office/drawing/2014/main" id="{F6BFD032-96AF-4BC0-B9D9-CFF05E974955}"/>
              </a:ext>
            </a:extLst>
          </p:cNvPr>
          <p:cNvPicPr>
            <a:picLocks noChangeAspect="1"/>
          </p:cNvPicPr>
          <p:nvPr/>
        </p:nvPicPr>
        <p:blipFill>
          <a:blip r:embed="rId3"/>
          <a:stretch>
            <a:fillRect/>
          </a:stretch>
        </p:blipFill>
        <p:spPr>
          <a:xfrm>
            <a:off x="3352175" y="2222069"/>
            <a:ext cx="5487650" cy="3658433"/>
          </a:xfrm>
          <a:prstGeom prst="rect">
            <a:avLst/>
          </a:prstGeom>
        </p:spPr>
      </p:pic>
    </p:spTree>
    <p:extLst>
      <p:ext uri="{BB962C8B-B14F-4D97-AF65-F5344CB8AC3E}">
        <p14:creationId xmlns:p14="http://schemas.microsoft.com/office/powerpoint/2010/main" val="107743440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B181E26-89C4-4A14-92DE-0F4C4B0E9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EF97A07D-0B02-4880-B372-DDFB8DD93DEB}"/>
              </a:ext>
            </a:extLst>
          </p:cNvPr>
          <p:cNvPicPr>
            <a:picLocks noGrp="1" noChangeAspect="1"/>
          </p:cNvPicPr>
          <p:nvPr>
            <p:ph sz="quarter" idx="4"/>
          </p:nvPr>
        </p:nvPicPr>
        <p:blipFill rotWithShape="1">
          <a:blip r:embed="rId3">
            <a:extLst/>
          </a:blip>
          <a:srcRect t="18846" r="2" b="1799"/>
          <a:stretch/>
        </p:blipFill>
        <p:spPr>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p:spPr>
      </p:pic>
      <p:pic>
        <p:nvPicPr>
          <p:cNvPr id="11" name="Picture 2" descr="Image result for bottega louie logo">
            <a:extLst>
              <a:ext uri="{FF2B5EF4-FFF2-40B4-BE49-F238E27FC236}">
                <a16:creationId xmlns:a16="http://schemas.microsoft.com/office/drawing/2014/main" id="{E78CB26A-8F28-4A81-B5FE-37EB08BA99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472" r="-2" b="22102"/>
          <a:stretch/>
        </p:blipFill>
        <p:spPr bwMode="auto">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a:noFill/>
          <a:extLst>
            <a:ext uri="{909E8E84-426E-40DD-AFC4-6F175D3DCCD1}">
              <a14:hiddenFill xmlns:a14="http://schemas.microsoft.com/office/drawing/2010/main">
                <a:solidFill>
                  <a:srgbClr val="FFFFFF"/>
                </a:solidFill>
              </a14:hiddenFill>
            </a:ext>
          </a:extLst>
        </p:spPr>
      </p:pic>
      <p:sp>
        <p:nvSpPr>
          <p:cNvPr id="23" name="Freeform 37">
            <a:extLst>
              <a:ext uri="{FF2B5EF4-FFF2-40B4-BE49-F238E27FC236}">
                <a16:creationId xmlns:a16="http://schemas.microsoft.com/office/drawing/2014/main" id="{13958066-7CBD-4B89-8F46-614C4F28B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9612BE-B08B-4704-8E94-6AC29937144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bg1"/>
                </a:solidFill>
                <a:latin typeface="+mj-lt"/>
                <a:ea typeface="+mj-ea"/>
                <a:cs typeface="+mj-cs"/>
              </a:rPr>
              <a:t>Conclusion</a:t>
            </a:r>
          </a:p>
        </p:txBody>
      </p:sp>
      <p:sp>
        <p:nvSpPr>
          <p:cNvPr id="13" name="Content Placeholder 12">
            <a:extLst>
              <a:ext uri="{FF2B5EF4-FFF2-40B4-BE49-F238E27FC236}">
                <a16:creationId xmlns:a16="http://schemas.microsoft.com/office/drawing/2014/main" id="{3D593785-F964-4316-B6BA-02809E7D0E38}"/>
              </a:ext>
            </a:extLst>
          </p:cNvPr>
          <p:cNvSpPr>
            <a:spLocks noGrp="1"/>
          </p:cNvSpPr>
          <p:nvPr>
            <p:ph sz="half" idx="2"/>
          </p:nvPr>
        </p:nvSpPr>
        <p:spPr>
          <a:xfrm>
            <a:off x="506892" y="2055813"/>
            <a:ext cx="5097779" cy="3443224"/>
          </a:xfrm>
        </p:spPr>
        <p:txBody>
          <a:bodyPr vert="horz" lIns="91440" tIns="45720" rIns="91440" bIns="45720" rtlCol="0" anchor="t">
            <a:normAutofit lnSpcReduction="10000"/>
          </a:bodyPr>
          <a:lstStyle/>
          <a:p>
            <a:r>
              <a:rPr lang="en-US" sz="2000" dirty="0"/>
              <a:t>Most popular with high health grade:</a:t>
            </a:r>
          </a:p>
          <a:p>
            <a:pPr lvl="1"/>
            <a:r>
              <a:rPr lang="en-US" sz="1600" dirty="0"/>
              <a:t>Bottega Louie</a:t>
            </a:r>
          </a:p>
          <a:p>
            <a:r>
              <a:rPr lang="en-US" sz="2000" dirty="0"/>
              <a:t>The average restaurant in LA county has an “A” health grade.</a:t>
            </a:r>
          </a:p>
          <a:p>
            <a:r>
              <a:rPr lang="en-US" sz="2000" dirty="0"/>
              <a:t>Health grade has no impact on a restaurants popularity</a:t>
            </a:r>
          </a:p>
          <a:p>
            <a:pPr lvl="1"/>
            <a:r>
              <a:rPr lang="en-US" sz="1600" dirty="0"/>
              <a:t>If the food is good, people will come.</a:t>
            </a:r>
          </a:p>
          <a:p>
            <a:r>
              <a:rPr lang="en-US" sz="2000" dirty="0"/>
              <a:t>Price makes a difference on a restaurants health score</a:t>
            </a:r>
          </a:p>
          <a:p>
            <a:pPr lvl="1"/>
            <a:r>
              <a:rPr lang="en-US" sz="1600" dirty="0"/>
              <a:t>Higher priced restaurant more likely to have a higher health score</a:t>
            </a:r>
          </a:p>
          <a:p>
            <a:pPr marL="914400" lvl="2" indent="0">
              <a:buNone/>
            </a:pPr>
            <a:endParaRPr lang="en-US" sz="1200" dirty="0"/>
          </a:p>
          <a:p>
            <a:endParaRPr lang="en-US" sz="2000" dirty="0"/>
          </a:p>
          <a:p>
            <a:endParaRPr lang="en-US" sz="2000" dirty="0"/>
          </a:p>
        </p:txBody>
      </p:sp>
      <p:pic>
        <p:nvPicPr>
          <p:cNvPr id="3" name="Picture 2">
            <a:extLst>
              <a:ext uri="{FF2B5EF4-FFF2-40B4-BE49-F238E27FC236}">
                <a16:creationId xmlns:a16="http://schemas.microsoft.com/office/drawing/2014/main" id="{CB937063-79AB-458F-A4BC-48DDB20E1851}"/>
              </a:ext>
            </a:extLst>
          </p:cNvPr>
          <p:cNvPicPr>
            <a:picLocks noChangeAspect="1"/>
          </p:cNvPicPr>
          <p:nvPr/>
        </p:nvPicPr>
        <p:blipFill>
          <a:blip r:embed="rId5"/>
          <a:stretch>
            <a:fillRect/>
          </a:stretch>
        </p:blipFill>
        <p:spPr>
          <a:xfrm>
            <a:off x="1370198" y="5499037"/>
            <a:ext cx="2908571" cy="1156679"/>
          </a:xfrm>
          <a:prstGeom prst="rect">
            <a:avLst/>
          </a:prstGeom>
        </p:spPr>
      </p:pic>
    </p:spTree>
    <p:extLst>
      <p:ext uri="{BB962C8B-B14F-4D97-AF65-F5344CB8AC3E}">
        <p14:creationId xmlns:p14="http://schemas.microsoft.com/office/powerpoint/2010/main" val="211488711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27AEFFB-C41B-4895-9B46-052A181D8ED9}"/>
              </a:ext>
            </a:extLst>
          </p:cNvPr>
          <p:cNvPicPr>
            <a:picLocks noGrp="1" noChangeAspect="1"/>
          </p:cNvPicPr>
          <p:nvPr>
            <p:ph idx="1"/>
          </p:nvPr>
        </p:nvPicPr>
        <p:blipFill rotWithShape="1">
          <a:blip r:embed="rId3"/>
          <a:srcRect t="4685" b="5316"/>
          <a:stretch/>
        </p:blipFill>
        <p:spPr>
          <a:xfrm>
            <a:off x="20" y="10"/>
            <a:ext cx="12191980" cy="6857990"/>
          </a:xfrm>
          <a:prstGeom prst="rect">
            <a:avLst/>
          </a:prstGeom>
        </p:spPr>
      </p:pic>
    </p:spTree>
    <p:extLst>
      <p:ext uri="{BB962C8B-B14F-4D97-AF65-F5344CB8AC3E}">
        <p14:creationId xmlns:p14="http://schemas.microsoft.com/office/powerpoint/2010/main" val="3259678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5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64DEBAE-1891-DB4F-9E5D-210E46C671D9}"/>
              </a:ext>
            </a:extLst>
          </p:cNvPr>
          <p:cNvPicPr>
            <a:picLocks noGrp="1" noChangeAspect="1"/>
          </p:cNvPicPr>
          <p:nvPr>
            <p:ph idx="1"/>
          </p:nvPr>
        </p:nvPicPr>
        <p:blipFill>
          <a:blip r:embed="rId2"/>
          <a:stretch>
            <a:fillRect/>
          </a:stretch>
        </p:blipFill>
        <p:spPr>
          <a:xfrm>
            <a:off x="2144889" y="643467"/>
            <a:ext cx="7902221" cy="5571066"/>
          </a:xfrm>
          <a:prstGeom prst="rect">
            <a:avLst/>
          </a:prstGeom>
        </p:spPr>
      </p:pic>
    </p:spTree>
    <p:extLst>
      <p:ext uri="{BB962C8B-B14F-4D97-AF65-F5344CB8AC3E}">
        <p14:creationId xmlns:p14="http://schemas.microsoft.com/office/powerpoint/2010/main" val="37835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E0CA-F887-FD4F-AF4A-B725D0469E93}"/>
              </a:ext>
            </a:extLst>
          </p:cNvPr>
          <p:cNvSpPr>
            <a:spLocks noGrp="1"/>
          </p:cNvSpPr>
          <p:nvPr>
            <p:ph type="title"/>
          </p:nvPr>
        </p:nvSpPr>
        <p:spPr>
          <a:xfrm>
            <a:off x="655320" y="365125"/>
            <a:ext cx="9013052" cy="1623312"/>
          </a:xfrm>
        </p:spPr>
        <p:txBody>
          <a:bodyPr anchor="b">
            <a:normAutofit/>
          </a:bodyPr>
          <a:lstStyle/>
          <a:p>
            <a:r>
              <a:rPr lang="en-US" sz="4000" dirty="0"/>
              <a:t>Introduction</a:t>
            </a:r>
          </a:p>
        </p:txBody>
      </p:sp>
      <p:sp>
        <p:nvSpPr>
          <p:cNvPr id="3" name="Content Placeholder 2">
            <a:extLst>
              <a:ext uri="{FF2B5EF4-FFF2-40B4-BE49-F238E27FC236}">
                <a16:creationId xmlns:a16="http://schemas.microsoft.com/office/drawing/2014/main" id="{B2F95D11-F0E2-B641-8750-87735D1C2821}"/>
              </a:ext>
            </a:extLst>
          </p:cNvPr>
          <p:cNvSpPr>
            <a:spLocks noGrp="1"/>
          </p:cNvSpPr>
          <p:nvPr>
            <p:ph idx="1"/>
          </p:nvPr>
        </p:nvSpPr>
        <p:spPr>
          <a:xfrm>
            <a:off x="655320" y="2112886"/>
            <a:ext cx="9013052" cy="3858884"/>
          </a:xfrm>
        </p:spPr>
        <p:txBody>
          <a:bodyPr>
            <a:normAutofit/>
          </a:bodyPr>
          <a:lstStyle/>
          <a:p>
            <a:pPr marL="0" indent="0">
              <a:buNone/>
            </a:pPr>
            <a:r>
              <a:rPr lang="en-US" sz="2000" dirty="0"/>
              <a:t>For our project, our team decided to work on a topic that is dear to our hearts/stomachs.....food.  This lead to a discussion on which restaurants we liked and hated.  This discussion was what sparked the idea for our project.   </a:t>
            </a:r>
          </a:p>
          <a:p>
            <a:pPr marL="0" indent="0">
              <a:buNone/>
            </a:pPr>
            <a:r>
              <a:rPr lang="en-US" sz="2000" dirty="0"/>
              <a:t>For many of us, we pick a restaurant based on word of mouth or on positive review online.  Earlier this year, Yelp, a popular restaurant review site,  added a restaurants’ health inspection score/grade to the restaurant’s review page. </a:t>
            </a:r>
          </a:p>
          <a:p>
            <a:pPr marL="0" indent="0">
              <a:buNone/>
            </a:pPr>
            <a:r>
              <a:rPr lang="en-US" sz="2000" dirty="0"/>
              <a:t>With this new information now readily available, we wanted to see if this would have an impact on restaurant's popularity. </a:t>
            </a:r>
          </a:p>
        </p:txBody>
      </p:sp>
    </p:spTree>
    <p:extLst>
      <p:ext uri="{BB962C8B-B14F-4D97-AF65-F5344CB8AC3E}">
        <p14:creationId xmlns:p14="http://schemas.microsoft.com/office/powerpoint/2010/main" val="40296358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B181E26-89C4-4A14-92DE-0F4C4B0E9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0">
            <a:extLst>
              <a:ext uri="{FF2B5EF4-FFF2-40B4-BE49-F238E27FC236}">
                <a16:creationId xmlns:a16="http://schemas.microsoft.com/office/drawing/2014/main" id="{4A0272B9-D0AA-DB47-93F1-5867A6DBEA51}"/>
              </a:ext>
            </a:extLst>
          </p:cNvPr>
          <p:cNvPicPr>
            <a:picLocks noChangeAspect="1"/>
          </p:cNvPicPr>
          <p:nvPr/>
        </p:nvPicPr>
        <p:blipFill rotWithShape="1">
          <a:blip r:embed="rId3"/>
          <a:srcRect t="3834" r="2" b="15739"/>
          <a:stretch/>
        </p:blipFill>
        <p:spPr>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p:spPr>
      </p:pic>
      <p:pic>
        <p:nvPicPr>
          <p:cNvPr id="33" name="Content Placeholder 11">
            <a:extLst>
              <a:ext uri="{FF2B5EF4-FFF2-40B4-BE49-F238E27FC236}">
                <a16:creationId xmlns:a16="http://schemas.microsoft.com/office/drawing/2014/main" id="{2BA4A8F2-727C-7D4B-AE3D-C8439924C79F}"/>
              </a:ext>
            </a:extLst>
          </p:cNvPr>
          <p:cNvPicPr>
            <a:picLocks noChangeAspect="1"/>
          </p:cNvPicPr>
          <p:nvPr/>
        </p:nvPicPr>
        <p:blipFill rotWithShape="1">
          <a:blip r:embed="rId4"/>
          <a:srcRect t="16190" r="-2" b="24001"/>
          <a:stretch/>
        </p:blipFill>
        <p:spPr>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p:spPr>
      </p:pic>
      <p:sp>
        <p:nvSpPr>
          <p:cNvPr id="42" name="Freeform 37">
            <a:extLst>
              <a:ext uri="{FF2B5EF4-FFF2-40B4-BE49-F238E27FC236}">
                <a16:creationId xmlns:a16="http://schemas.microsoft.com/office/drawing/2014/main" id="{13958066-7CBD-4B89-8F46-614C4F28B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314CA480-ABD4-B74B-9D2A-06E1BAD49C42}"/>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a:solidFill>
                  <a:schemeClr val="bg1"/>
                </a:solidFill>
              </a:rPr>
              <a:t>Questions</a:t>
            </a:r>
          </a:p>
        </p:txBody>
      </p:sp>
      <p:sp>
        <p:nvSpPr>
          <p:cNvPr id="35" name="Content Placeholder 34">
            <a:extLst>
              <a:ext uri="{FF2B5EF4-FFF2-40B4-BE49-F238E27FC236}">
                <a16:creationId xmlns:a16="http://schemas.microsoft.com/office/drawing/2014/main" id="{A282DE63-5DC0-4573-AAA5-D087B74007B8}"/>
              </a:ext>
            </a:extLst>
          </p:cNvPr>
          <p:cNvSpPr>
            <a:spLocks noGrp="1"/>
          </p:cNvSpPr>
          <p:nvPr>
            <p:ph idx="1"/>
          </p:nvPr>
        </p:nvSpPr>
        <p:spPr>
          <a:xfrm>
            <a:off x="838200" y="2015406"/>
            <a:ext cx="5097779" cy="4065986"/>
          </a:xfrm>
        </p:spPr>
        <p:txBody>
          <a:bodyPr anchor="t">
            <a:normAutofit/>
          </a:bodyPr>
          <a:lstStyle/>
          <a:p>
            <a:r>
              <a:rPr lang="en-US" sz="2000" dirty="0"/>
              <a:t>What is the correlation between restaurant inspection grades and popularity of the restaurant (number of Yelp reviews)?</a:t>
            </a:r>
          </a:p>
          <a:p>
            <a:pPr lvl="0"/>
            <a:r>
              <a:rPr lang="en-US" sz="2000" dirty="0"/>
              <a:t>At what point in the inspection grade scale does the Yelp rating get impacted?</a:t>
            </a:r>
          </a:p>
          <a:p>
            <a:pPr lvl="0"/>
            <a:r>
              <a:rPr lang="en-US" sz="2000" dirty="0"/>
              <a:t>Is there a correlation between inspection grading and Yelp $ signs?</a:t>
            </a:r>
          </a:p>
          <a:p>
            <a:pPr lvl="0"/>
            <a:r>
              <a:rPr lang="en-US" sz="2000" dirty="0"/>
              <a:t>What is the most common grade?</a:t>
            </a:r>
          </a:p>
          <a:p>
            <a:pPr lvl="0"/>
            <a:r>
              <a:rPr lang="en-US" sz="2000" dirty="0"/>
              <a:t>What type of food typically gets the highest grade?</a:t>
            </a:r>
          </a:p>
          <a:p>
            <a:endParaRPr lang="en-US" sz="2000" dirty="0"/>
          </a:p>
        </p:txBody>
      </p:sp>
    </p:spTree>
    <p:extLst>
      <p:ext uri="{BB962C8B-B14F-4D97-AF65-F5344CB8AC3E}">
        <p14:creationId xmlns:p14="http://schemas.microsoft.com/office/powerpoint/2010/main" val="30283794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53D92F-8B21-4406-93CB-1528063C0510}"/>
              </a:ext>
            </a:extLst>
          </p:cNvPr>
          <p:cNvPicPr>
            <a:picLocks noGrp="1" noChangeAspect="1"/>
          </p:cNvPicPr>
          <p:nvPr>
            <p:ph idx="1"/>
          </p:nvPr>
        </p:nvPicPr>
        <p:blipFill rotWithShape="1">
          <a:blip r:embed="rId3">
            <a:extLst/>
          </a:blip>
          <a:srcRect/>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2FFFA536-8FC2-4A8C-AEE9-932A628B35AD}"/>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a:t>Hypothesis</a:t>
            </a:r>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3F366B1-2A37-47FE-B4DA-698954401FA8}"/>
              </a:ext>
            </a:extLst>
          </p:cNvPr>
          <p:cNvSpPr>
            <a:spLocks noGrp="1"/>
          </p:cNvSpPr>
          <p:nvPr>
            <p:ph type="body" sz="half" idx="2"/>
          </p:nvPr>
        </p:nvSpPr>
        <p:spPr>
          <a:xfrm>
            <a:off x="525516" y="3417573"/>
            <a:ext cx="4960884" cy="2619839"/>
          </a:xfrm>
        </p:spPr>
        <p:txBody>
          <a:bodyPr vert="horz" lIns="91440" tIns="45720" rIns="91440" bIns="45720" rtlCol="0" anchor="ctr">
            <a:normAutofit/>
          </a:bodyPr>
          <a:lstStyle/>
          <a:p>
            <a:pPr indent="-228600">
              <a:buFont typeface="Arial" panose="020B0604020202020204" pitchFamily="34" charset="0"/>
              <a:buChar char="•"/>
            </a:pPr>
            <a:r>
              <a:rPr lang="en-US" sz="1800" dirty="0"/>
              <a:t>If a restaurant has a higher health score, then it would be more popular  then a restaurant with a lower health score grade. </a:t>
            </a:r>
          </a:p>
          <a:p>
            <a:pPr indent="-228600">
              <a:buFont typeface="Arial" panose="020B0604020202020204" pitchFamily="34" charset="0"/>
              <a:buChar char="•"/>
            </a:pPr>
            <a:r>
              <a:rPr lang="en-US" sz="1800" dirty="0"/>
              <a:t>The higher the price of a restaurant, the higher chance it will have a higher health grade. </a:t>
            </a:r>
          </a:p>
          <a:p>
            <a:pPr indent="-228600">
              <a:buFont typeface="Arial" panose="020B0604020202020204" pitchFamily="34" charset="0"/>
              <a:buChar char="•"/>
            </a:pPr>
            <a:r>
              <a:rPr lang="en-US" sz="1800" dirty="0"/>
              <a:t>The most common grade is “B” while the cleanliest type of restaurant serves French food.</a:t>
            </a:r>
          </a:p>
        </p:txBody>
      </p:sp>
    </p:spTree>
    <p:extLst>
      <p:ext uri="{BB962C8B-B14F-4D97-AF65-F5344CB8AC3E}">
        <p14:creationId xmlns:p14="http://schemas.microsoft.com/office/powerpoint/2010/main" val="137296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7234D2B5-5E2D-4B48-87A7-810330D6E73A}"/>
              </a:ext>
            </a:extLst>
          </p:cNvPr>
          <p:cNvPicPr>
            <a:picLocks noGrp="1" noChangeAspect="1"/>
          </p:cNvPicPr>
          <p:nvPr>
            <p:ph idx="1"/>
          </p:nvPr>
        </p:nvPicPr>
        <p:blipFill>
          <a:blip r:embed="rId2"/>
          <a:stretch>
            <a:fillRect/>
          </a:stretch>
        </p:blipFill>
        <p:spPr>
          <a:xfrm>
            <a:off x="480060" y="1686332"/>
            <a:ext cx="3425957" cy="3484855"/>
          </a:xfrm>
          <a:prstGeom prst="rect">
            <a:avLst/>
          </a:prstGeom>
        </p:spPr>
      </p:pic>
      <p:sp>
        <p:nvSpPr>
          <p:cNvPr id="22" name="Text Placeholder 3">
            <a:extLst>
              <a:ext uri="{FF2B5EF4-FFF2-40B4-BE49-F238E27FC236}">
                <a16:creationId xmlns:a16="http://schemas.microsoft.com/office/drawing/2014/main" id="{2596EFCE-3F7E-4389-8136-E1B0E8A5A2C7}"/>
              </a:ext>
            </a:extLst>
          </p:cNvPr>
          <p:cNvSpPr>
            <a:spLocks noGrp="1"/>
          </p:cNvSpPr>
          <p:nvPr>
            <p:ph type="body" sz="half" idx="2"/>
          </p:nvPr>
        </p:nvSpPr>
        <p:spPr>
          <a:xfrm>
            <a:off x="4387515" y="1360449"/>
            <a:ext cx="7161017" cy="4816513"/>
          </a:xfrm>
        </p:spPr>
        <p:txBody>
          <a:bodyPr vert="horz" lIns="91440" tIns="45720" rIns="91440" bIns="45720" rtlCol="0">
            <a:normAutofit/>
          </a:bodyPr>
          <a:lstStyle/>
          <a:p>
            <a:pPr indent="-228600">
              <a:buFont typeface="Arial" panose="020B0604020202020204" pitchFamily="34" charset="0"/>
              <a:buChar char="•"/>
            </a:pPr>
            <a:r>
              <a:rPr lang="en-US" sz="2000" dirty="0"/>
              <a:t>The mission of the Los Angeles County Public Health department is to protect and improve the health of Los Angeles County residents.</a:t>
            </a:r>
          </a:p>
          <a:p>
            <a:pPr indent="-228600">
              <a:buFont typeface="Arial" panose="020B0604020202020204" pitchFamily="34" charset="0"/>
              <a:buChar char="•"/>
            </a:pPr>
            <a:r>
              <a:rPr lang="en-US" sz="2000" dirty="0"/>
              <a:t>One of their duty is to conduct health inspections on all restaurants. </a:t>
            </a:r>
          </a:p>
          <a:p>
            <a:pPr indent="-228600">
              <a:buFont typeface="Arial" panose="020B0604020202020204" pitchFamily="34" charset="0"/>
              <a:buChar char="•"/>
            </a:pPr>
            <a:r>
              <a:rPr lang="en-US" sz="2000" dirty="0"/>
              <a:t>Restaurants are inspected anywhere from 1 to 3 times a year</a:t>
            </a:r>
          </a:p>
          <a:p>
            <a:pPr indent="-228600">
              <a:buFont typeface="Arial" panose="020B0604020202020204" pitchFamily="34" charset="0"/>
              <a:buChar char="•"/>
            </a:pPr>
            <a:r>
              <a:rPr lang="en-US" sz="2000" dirty="0"/>
              <a:t>Los Angeles County Environmental Health is responsible for inspections and enforcement activities for all unincorporated areas and 85 of the 88 cities in the County. This dataset does not include Pasadena, Long Beach or Vernon (each has its own city health department).</a:t>
            </a:r>
          </a:p>
          <a:p>
            <a:pPr indent="-228600">
              <a:buFont typeface="Arial" panose="020B0604020202020204" pitchFamily="34" charset="0"/>
              <a:buChar char="•"/>
            </a:pPr>
            <a:r>
              <a:rPr lang="en-US" sz="2000" dirty="0"/>
              <a:t>Results are updated and published on the department’s website </a:t>
            </a:r>
          </a:p>
          <a:p>
            <a:pPr lvl="1" indent="-228600">
              <a:buFont typeface="Arial" panose="020B0604020202020204" pitchFamily="34" charset="0"/>
              <a:buChar char="•"/>
            </a:pPr>
            <a:r>
              <a:rPr lang="en-US" sz="1800" dirty="0">
                <a:hlinkClick r:id="rId3"/>
              </a:rPr>
              <a:t>https://data.lacounty.gov/Health/LOS-ANGELES-COUNTY-RESTAURANT-AND-MARKET-INSPECTIO/6ni6-h5kp</a:t>
            </a:r>
            <a:endParaRPr lang="en-US" sz="1800" dirty="0"/>
          </a:p>
          <a:p>
            <a:pPr marL="228600" lvl="1"/>
            <a:endParaRPr lang="en-US" sz="2000" dirty="0"/>
          </a:p>
        </p:txBody>
      </p:sp>
    </p:spTree>
    <p:extLst>
      <p:ext uri="{BB962C8B-B14F-4D97-AF65-F5344CB8AC3E}">
        <p14:creationId xmlns:p14="http://schemas.microsoft.com/office/powerpoint/2010/main" val="41204284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3A8D652-01F8-7F4C-B209-B3AC5D2DA27C}"/>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latin typeface="+mj-lt"/>
                <a:ea typeface="+mj-ea"/>
                <a:cs typeface="+mj-cs"/>
              </a:rPr>
              <a:t>Do You Know Your ABC’s?</a:t>
            </a: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332B24-3ECD-DB4C-9348-2160043E9B4E}"/>
              </a:ext>
            </a:extLst>
          </p:cNvPr>
          <p:cNvPicPr>
            <a:picLocks noChangeAspect="1"/>
          </p:cNvPicPr>
          <p:nvPr/>
        </p:nvPicPr>
        <p:blipFill>
          <a:blip r:embed="rId3"/>
          <a:stretch>
            <a:fillRect/>
          </a:stretch>
        </p:blipFill>
        <p:spPr>
          <a:xfrm>
            <a:off x="6445073" y="2727482"/>
            <a:ext cx="5455917" cy="3396308"/>
          </a:xfrm>
          <a:prstGeom prst="rect">
            <a:avLst/>
          </a:prstGeom>
        </p:spPr>
      </p:pic>
      <p:pic>
        <p:nvPicPr>
          <p:cNvPr id="2" name="Picture 1">
            <a:extLst>
              <a:ext uri="{FF2B5EF4-FFF2-40B4-BE49-F238E27FC236}">
                <a16:creationId xmlns:a16="http://schemas.microsoft.com/office/drawing/2014/main" id="{6604B217-E5B8-4F65-AE5F-0B0FC7032373}"/>
              </a:ext>
            </a:extLst>
          </p:cNvPr>
          <p:cNvPicPr>
            <a:picLocks noChangeAspect="1"/>
          </p:cNvPicPr>
          <p:nvPr/>
        </p:nvPicPr>
        <p:blipFill>
          <a:blip r:embed="rId4"/>
          <a:stretch>
            <a:fillRect/>
          </a:stretch>
        </p:blipFill>
        <p:spPr>
          <a:xfrm>
            <a:off x="546351" y="3245005"/>
            <a:ext cx="4467225" cy="1973765"/>
          </a:xfrm>
          <a:prstGeom prst="rect">
            <a:avLst/>
          </a:prstGeom>
        </p:spPr>
      </p:pic>
    </p:spTree>
    <p:extLst>
      <p:ext uri="{BB962C8B-B14F-4D97-AF65-F5344CB8AC3E}">
        <p14:creationId xmlns:p14="http://schemas.microsoft.com/office/powerpoint/2010/main" val="424115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5" name="Content Placeholder 34">
            <a:extLst>
              <a:ext uri="{FF2B5EF4-FFF2-40B4-BE49-F238E27FC236}">
                <a16:creationId xmlns:a16="http://schemas.microsoft.com/office/drawing/2014/main" id="{A282DE63-5DC0-4573-AAA5-D087B74007B8}"/>
              </a:ext>
            </a:extLst>
          </p:cNvPr>
          <p:cNvSpPr>
            <a:spLocks noGrp="1"/>
          </p:cNvSpPr>
          <p:nvPr>
            <p:ph idx="1"/>
          </p:nvPr>
        </p:nvSpPr>
        <p:spPr>
          <a:xfrm>
            <a:off x="762000" y="2279018"/>
            <a:ext cx="5314543" cy="3375920"/>
          </a:xfrm>
        </p:spPr>
        <p:txBody>
          <a:bodyPr anchor="t">
            <a:normAutofit/>
          </a:bodyPr>
          <a:lstStyle/>
          <a:p>
            <a:pPr marL="285750" indent="-285750"/>
            <a:r>
              <a:rPr lang="en-US" sz="1800" dirty="0"/>
              <a:t>Yelp is a social networking site that is also serves as a business search engine.  Yelp provides users with not only information about a business, but also allows users to post reviews and rate businesses.</a:t>
            </a:r>
          </a:p>
          <a:p>
            <a:pPr marL="285750" indent="-285750"/>
            <a:r>
              <a:rPr lang="en-US" sz="1800" dirty="0"/>
              <a:t>Users rate business on scale of  stars with 5 being the best and 1 being the worst.</a:t>
            </a:r>
          </a:p>
          <a:p>
            <a:pPr marL="285750" indent="-285750"/>
            <a:r>
              <a:rPr lang="en-US" sz="1800" dirty="0"/>
              <a:t>Users can share their positive or negative reviews for anyone to read</a:t>
            </a:r>
          </a:p>
          <a:p>
            <a:pPr marL="285750" indent="-285750"/>
            <a:r>
              <a:rPr lang="en-US" sz="1800" dirty="0">
                <a:hlinkClick r:id="rId3"/>
              </a:rPr>
              <a:t>www.yelp.com</a:t>
            </a:r>
            <a:endParaRPr lang="en-US" sz="1800" dirty="0"/>
          </a:p>
          <a:p>
            <a:pPr marL="0" indent="0">
              <a:buNone/>
            </a:pPr>
            <a:endParaRPr lang="en-US" sz="1800" dirty="0"/>
          </a:p>
        </p:txBody>
      </p:sp>
      <p:sp>
        <p:nvSpPr>
          <p:cNvPr id="98" name="Freeform: Shape 9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569FBF65-8DFB-41BF-B05D-D9C5CD2BABE6}"/>
              </a:ext>
            </a:extLst>
          </p:cNvPr>
          <p:cNvPicPr>
            <a:picLocks noChangeAspect="1"/>
          </p:cNvPicPr>
          <p:nvPr/>
        </p:nvPicPr>
        <p:blipFill rotWithShape="1">
          <a:blip r:embed="rId4">
            <a:extLst/>
          </a:blip>
          <a:srcRect l="24944" r="3362"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pic>
        <p:nvPicPr>
          <p:cNvPr id="1026" name="Picture 2" descr="Image result for yelp">
            <a:extLst>
              <a:ext uri="{FF2B5EF4-FFF2-40B4-BE49-F238E27FC236}">
                <a16:creationId xmlns:a16="http://schemas.microsoft.com/office/drawing/2014/main" id="{4CE0DB07-9A3E-4824-B358-3DCC16937A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9054" y="192602"/>
            <a:ext cx="1798010" cy="179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22917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9049B1-9B7E-4A9B-9372-6FE7AEDC7D69}"/>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Data Set</a:t>
            </a:r>
          </a:p>
        </p:txBody>
      </p:sp>
      <p:pic>
        <p:nvPicPr>
          <p:cNvPr id="5" name="Content Placeholder 4">
            <a:extLst>
              <a:ext uri="{FF2B5EF4-FFF2-40B4-BE49-F238E27FC236}">
                <a16:creationId xmlns:a16="http://schemas.microsoft.com/office/drawing/2014/main" id="{74BE186F-F74B-4DDA-A02E-BDC056A3AE8E}"/>
              </a:ext>
            </a:extLst>
          </p:cNvPr>
          <p:cNvPicPr>
            <a:picLocks noGrp="1" noChangeAspect="1"/>
          </p:cNvPicPr>
          <p:nvPr>
            <p:ph idx="1"/>
          </p:nvPr>
        </p:nvPicPr>
        <p:blipFill>
          <a:blip r:embed="rId3"/>
          <a:stretch>
            <a:fillRect/>
          </a:stretch>
        </p:blipFill>
        <p:spPr>
          <a:xfrm>
            <a:off x="480060" y="1686332"/>
            <a:ext cx="3425957" cy="3484855"/>
          </a:xfrm>
          <a:prstGeom prst="rect">
            <a:avLst/>
          </a:prstGeom>
        </p:spPr>
      </p:pic>
      <p:sp>
        <p:nvSpPr>
          <p:cNvPr id="4" name="Text Placeholder 3">
            <a:extLst>
              <a:ext uri="{FF2B5EF4-FFF2-40B4-BE49-F238E27FC236}">
                <a16:creationId xmlns:a16="http://schemas.microsoft.com/office/drawing/2014/main" id="{A85711ED-7C92-47F2-9DD1-CEC7FDED919C}"/>
              </a:ext>
            </a:extLst>
          </p:cNvPr>
          <p:cNvSpPr>
            <a:spLocks noGrp="1"/>
          </p:cNvSpPr>
          <p:nvPr>
            <p:ph type="body" sz="half" idx="2"/>
          </p:nvPr>
        </p:nvSpPr>
        <p:spPr>
          <a:xfrm>
            <a:off x="4387515" y="1754009"/>
            <a:ext cx="7161017" cy="4457605"/>
          </a:xfrm>
        </p:spPr>
        <p:txBody>
          <a:bodyPr vert="horz" lIns="91440" tIns="45720" rIns="91440" bIns="45720" rtlCol="0">
            <a:normAutofit fontScale="92500" lnSpcReduction="20000"/>
          </a:bodyPr>
          <a:lstStyle/>
          <a:p>
            <a:pPr marL="285750" indent="-228600">
              <a:buFont typeface="Arial" panose="020B0604020202020204" pitchFamily="34" charset="0"/>
              <a:buChar char="•"/>
            </a:pPr>
            <a:r>
              <a:rPr lang="en-US" sz="2000" dirty="0"/>
              <a:t>Original data set</a:t>
            </a:r>
          </a:p>
          <a:p>
            <a:pPr marL="742950" lvl="1" indent="-228600">
              <a:buFont typeface="Arial" panose="020B0604020202020204" pitchFamily="34" charset="0"/>
              <a:buChar char="•"/>
            </a:pPr>
            <a:r>
              <a:rPr lang="en-US" sz="2000" dirty="0">
                <a:solidFill>
                  <a:srgbClr val="0070C0"/>
                </a:solidFill>
              </a:rPr>
              <a:t>Rows: 200,000</a:t>
            </a:r>
          </a:p>
          <a:p>
            <a:pPr marL="742950" lvl="1" indent="-228600">
              <a:buFont typeface="Arial" panose="020B0604020202020204" pitchFamily="34" charset="0"/>
              <a:buChar char="•"/>
            </a:pPr>
            <a:r>
              <a:rPr lang="en-US" sz="2000" dirty="0"/>
              <a:t>Columns: 20</a:t>
            </a:r>
          </a:p>
          <a:p>
            <a:pPr marL="285750" indent="-228600">
              <a:buFont typeface="Arial" panose="020B0604020202020204" pitchFamily="34" charset="0"/>
              <a:buChar char="•"/>
            </a:pPr>
            <a:r>
              <a:rPr lang="en-US" sz="2000" dirty="0"/>
              <a:t>Cleaning Criteria</a:t>
            </a:r>
          </a:p>
          <a:p>
            <a:pPr marL="742950" lvl="1" indent="-228600">
              <a:buFont typeface="Arial" panose="020B0604020202020204" pitchFamily="34" charset="0"/>
              <a:buChar char="•"/>
            </a:pPr>
            <a:r>
              <a:rPr lang="en-US" sz="2000" dirty="0"/>
              <a:t>Using only the latest activity date</a:t>
            </a:r>
          </a:p>
          <a:p>
            <a:pPr marL="1200150" lvl="2" indent="-228600">
              <a:buFont typeface="Arial" panose="020B0604020202020204" pitchFamily="34" charset="0"/>
              <a:buChar char="•"/>
            </a:pPr>
            <a:r>
              <a:rPr lang="en-US" sz="1800" dirty="0">
                <a:solidFill>
                  <a:srgbClr val="FF0000"/>
                </a:solidFill>
              </a:rPr>
              <a:t>Dropped 155,369</a:t>
            </a:r>
          </a:p>
          <a:p>
            <a:pPr marL="742950" lvl="1" indent="-228600">
              <a:buFont typeface="Arial" panose="020B0604020202020204" pitchFamily="34" charset="0"/>
              <a:buChar char="•"/>
            </a:pPr>
            <a:r>
              <a:rPr lang="en-US" sz="2000" dirty="0"/>
              <a:t>Using  only “Active” status</a:t>
            </a:r>
          </a:p>
          <a:p>
            <a:pPr marL="1200150" lvl="2" indent="-228600">
              <a:buFont typeface="Arial" panose="020B0604020202020204" pitchFamily="34" charset="0"/>
              <a:buChar char="•"/>
            </a:pPr>
            <a:r>
              <a:rPr lang="en-US" sz="1800" dirty="0">
                <a:solidFill>
                  <a:srgbClr val="FF0000"/>
                </a:solidFill>
              </a:rPr>
              <a:t>Dropped 8,107</a:t>
            </a:r>
          </a:p>
          <a:p>
            <a:pPr marL="742950" lvl="1" indent="-228600">
              <a:buFont typeface="Arial" panose="020B0604020202020204" pitchFamily="34" charset="0"/>
              <a:buChar char="•"/>
            </a:pPr>
            <a:r>
              <a:rPr lang="en-US" sz="2000" dirty="0"/>
              <a:t>Using only business categorized as “Restaurants”</a:t>
            </a:r>
          </a:p>
          <a:p>
            <a:pPr marL="1200150" lvl="2" indent="-228600">
              <a:buFont typeface="Arial" panose="020B0604020202020204" pitchFamily="34" charset="0"/>
              <a:buChar char="•"/>
            </a:pPr>
            <a:r>
              <a:rPr lang="en-US" sz="1800" dirty="0"/>
              <a:t> Dropped 9,949</a:t>
            </a:r>
          </a:p>
          <a:p>
            <a:pPr marL="742950" lvl="1" indent="-228600">
              <a:buFont typeface="Arial" panose="020B0604020202020204" pitchFamily="34" charset="0"/>
              <a:buChar char="•"/>
            </a:pPr>
            <a:r>
              <a:rPr lang="en-US" sz="2000" dirty="0"/>
              <a:t>Dropped restaurants designated as “Fast Food”</a:t>
            </a:r>
          </a:p>
          <a:p>
            <a:pPr marL="1200150" lvl="2" indent="-228600">
              <a:buFont typeface="Arial" panose="020B0604020202020204" pitchFamily="34" charset="0"/>
              <a:buChar char="•"/>
            </a:pPr>
            <a:r>
              <a:rPr lang="en-US" sz="1800" dirty="0">
                <a:solidFill>
                  <a:srgbClr val="FF0000"/>
                </a:solidFill>
              </a:rPr>
              <a:t>Dropped 4,004</a:t>
            </a:r>
          </a:p>
          <a:p>
            <a:pPr marL="742950" lvl="1" indent="-228600">
              <a:buFont typeface="Arial" panose="020B0604020202020204" pitchFamily="34" charset="0"/>
              <a:buChar char="•"/>
            </a:pPr>
            <a:r>
              <a:rPr lang="en-US" sz="2000" dirty="0"/>
              <a:t>Dropped restaurants designate as “N/A”</a:t>
            </a:r>
          </a:p>
          <a:p>
            <a:pPr marL="1200150" lvl="2" indent="-228600">
              <a:buFont typeface="Arial" panose="020B0604020202020204" pitchFamily="34" charset="0"/>
              <a:buChar char="•"/>
            </a:pPr>
            <a:r>
              <a:rPr lang="en-US" sz="1800" dirty="0">
                <a:solidFill>
                  <a:srgbClr val="FF0000"/>
                </a:solidFill>
              </a:rPr>
              <a:t>Dropped 9</a:t>
            </a:r>
          </a:p>
          <a:p>
            <a:pPr marL="285750" indent="-228600">
              <a:buFont typeface="Arial" panose="020B0604020202020204" pitchFamily="34" charset="0"/>
              <a:buChar char="•"/>
            </a:pPr>
            <a:r>
              <a:rPr lang="en-US" sz="2200" dirty="0"/>
              <a:t>Final data set</a:t>
            </a:r>
          </a:p>
          <a:p>
            <a:pPr marL="742950" lvl="1" indent="-228600">
              <a:buFont typeface="Arial" panose="020B0604020202020204" pitchFamily="34" charset="0"/>
              <a:buChar char="•"/>
            </a:pPr>
            <a:r>
              <a:rPr lang="en-US" sz="2000" dirty="0">
                <a:solidFill>
                  <a:srgbClr val="00B050"/>
                </a:solidFill>
              </a:rPr>
              <a:t>22,512 restaurants</a:t>
            </a:r>
          </a:p>
          <a:p>
            <a:pPr marL="1200150" lvl="2" indent="-228600">
              <a:buFont typeface="Arial" panose="020B0604020202020204" pitchFamily="34" charset="0"/>
              <a:buChar char="•"/>
            </a:pPr>
            <a:endParaRPr lang="en-US" sz="1800" dirty="0"/>
          </a:p>
          <a:p>
            <a:pPr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319411656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BF5CA-80B4-420D-BC25-FC1B05BA5737}"/>
              </a:ext>
            </a:extLst>
          </p:cNvPr>
          <p:cNvSpPr>
            <a:spLocks noGrp="1"/>
          </p:cNvSpPr>
          <p:nvPr>
            <p:ph type="title"/>
          </p:nvPr>
        </p:nvSpPr>
        <p:spPr>
          <a:xfrm>
            <a:off x="838200" y="365125"/>
            <a:ext cx="10515600" cy="1325563"/>
          </a:xfrm>
        </p:spPr>
        <p:txBody>
          <a:bodyPr>
            <a:normAutofit/>
          </a:bodyPr>
          <a:lstStyle/>
          <a:p>
            <a:r>
              <a:rPr lang="en-US"/>
              <a:t>Assumptions and Limitations</a:t>
            </a:r>
            <a:endParaRPr lang="en-US" dirty="0"/>
          </a:p>
        </p:txBody>
      </p:sp>
      <p:graphicFrame>
        <p:nvGraphicFramePr>
          <p:cNvPr id="5" name="Content Placeholder 2">
            <a:extLst>
              <a:ext uri="{FF2B5EF4-FFF2-40B4-BE49-F238E27FC236}">
                <a16:creationId xmlns:a16="http://schemas.microsoft.com/office/drawing/2014/main" id="{9EBD6C77-498A-4DF8-8B80-3813368590EB}"/>
              </a:ext>
            </a:extLst>
          </p:cNvPr>
          <p:cNvGraphicFramePr>
            <a:graphicFrameLocks noGrp="1"/>
          </p:cNvGraphicFramePr>
          <p:nvPr>
            <p:ph idx="1"/>
            <p:extLst>
              <p:ext uri="{D42A27DB-BD31-4B8C-83A1-F6EECF244321}">
                <p14:modId xmlns:p14="http://schemas.microsoft.com/office/powerpoint/2010/main" val="4357663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918687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725</Words>
  <Application>Microsoft Office PowerPoint</Application>
  <PresentationFormat>Widescreen</PresentationFormat>
  <Paragraphs>94</Paragraphs>
  <Slides>19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Bradley Hand ITC</vt:lpstr>
      <vt:lpstr>Calibri</vt:lpstr>
      <vt:lpstr>Calibri Light</vt:lpstr>
      <vt:lpstr>Office Theme</vt:lpstr>
      <vt:lpstr>Good Eats vs Popular Eats</vt:lpstr>
      <vt:lpstr>Introduction</vt:lpstr>
      <vt:lpstr>Questions</vt:lpstr>
      <vt:lpstr>Hypothesis</vt:lpstr>
      <vt:lpstr>PowerPoint Presentation</vt:lpstr>
      <vt:lpstr>PowerPoint Presentation</vt:lpstr>
      <vt:lpstr>PowerPoint Presentation</vt:lpstr>
      <vt:lpstr>Data Set</vt:lpstr>
      <vt:lpstr>Assumptions and Limitations</vt:lpstr>
      <vt:lpstr>Analysis</vt:lpstr>
      <vt:lpstr>Grade Breakdown</vt:lpstr>
      <vt:lpstr>Reviews vs Grade</vt:lpstr>
      <vt:lpstr>Health Score vs Yelp Score</vt:lpstr>
      <vt:lpstr>Restaurant Type vs Number of Reviews</vt:lpstr>
      <vt:lpstr>Restaurant Type vs Health Score</vt:lpstr>
      <vt:lpstr>Price vs Score</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Eats vs Popular Eats</dc:title>
  <dc:creator>David Wu</dc:creator>
  <cp:lastModifiedBy>David Wu</cp:lastModifiedBy>
  <cp:revision>9</cp:revision>
  <dcterms:created xsi:type="dcterms:W3CDTF">2018-12-21T04:21:35Z</dcterms:created>
  <dcterms:modified xsi:type="dcterms:W3CDTF">2018-12-21T05:51:00Z</dcterms:modified>
</cp:coreProperties>
</file>