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0" r:id="rId2"/>
    <p:sldId id="265" r:id="rId3"/>
    <p:sldId id="262" r:id="rId4"/>
    <p:sldId id="269" r:id="rId5"/>
    <p:sldId id="272" r:id="rId6"/>
    <p:sldId id="260" r:id="rId7"/>
    <p:sldId id="274" r:id="rId8"/>
    <p:sldId id="276" r:id="rId9"/>
    <p:sldId id="277" r:id="rId10"/>
    <p:sldId id="279" r:id="rId11"/>
    <p:sldId id="291" r:id="rId12"/>
    <p:sldId id="290" r:id="rId13"/>
    <p:sldId id="288" r:id="rId14"/>
    <p:sldId id="292" r:id="rId15"/>
    <p:sldId id="293" r:id="rId16"/>
    <p:sldId id="287" r:id="rId17"/>
    <p:sldId id="28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p:restoredTop sz="79630"/>
  </p:normalViewPr>
  <p:slideViewPr>
    <p:cSldViewPr snapToGrid="0" snapToObjects="1">
      <p:cViewPr varScale="1">
        <p:scale>
          <a:sx n="86" d="100"/>
          <a:sy n="86"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14</a:t>
            </a:fld>
            <a:endParaRPr lang="en-US"/>
          </a:p>
        </p:txBody>
      </p:sp>
    </p:spTree>
    <p:extLst>
      <p:ext uri="{BB962C8B-B14F-4D97-AF65-F5344CB8AC3E}">
        <p14:creationId xmlns:p14="http://schemas.microsoft.com/office/powerpoint/2010/main" val="16652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15</a:t>
            </a:fld>
            <a:endParaRPr lang="en-US"/>
          </a:p>
        </p:txBody>
      </p:sp>
    </p:spTree>
    <p:extLst>
      <p:ext uri="{BB962C8B-B14F-4D97-AF65-F5344CB8AC3E}">
        <p14:creationId xmlns:p14="http://schemas.microsoft.com/office/powerpoint/2010/main" val="254718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16</a:t>
            </a:fld>
            <a:endParaRPr lang="en-US"/>
          </a:p>
        </p:txBody>
      </p:sp>
    </p:spTree>
    <p:extLst>
      <p:ext uri="{BB962C8B-B14F-4D97-AF65-F5344CB8AC3E}">
        <p14:creationId xmlns:p14="http://schemas.microsoft.com/office/powerpoint/2010/main" val="2586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17</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13</a:t>
            </a:fld>
            <a:endParaRPr lang="en-US"/>
          </a:p>
        </p:txBody>
      </p:sp>
    </p:spTree>
    <p:extLst>
      <p:ext uri="{BB962C8B-B14F-4D97-AF65-F5344CB8AC3E}">
        <p14:creationId xmlns:p14="http://schemas.microsoft.com/office/powerpoint/2010/main" val="7660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622238" cy="2754086"/>
          </a:xfrm>
        </p:spPr>
        <p:txBody>
          <a:bodyPr anchor="t">
            <a:normAutofit/>
          </a:bodyPr>
          <a:lstStyle/>
          <a:p>
            <a:r>
              <a:rPr lang="en-US" sz="1800" dirty="0"/>
              <a:t>Average health grade  </a:t>
            </a:r>
          </a:p>
          <a:p>
            <a:pPr lvl="1"/>
            <a:r>
              <a:rPr lang="en-US" sz="1400" dirty="0"/>
              <a:t>A  (95% of the restaurants)</a:t>
            </a:r>
          </a:p>
          <a:p>
            <a:r>
              <a:rPr lang="en-US" sz="1800" dirty="0"/>
              <a:t>Average number of reviews per restaurant</a:t>
            </a:r>
          </a:p>
          <a:p>
            <a:pPr lvl="1"/>
            <a:r>
              <a:rPr lang="en-US" sz="1400" dirty="0"/>
              <a:t>415</a:t>
            </a:r>
            <a:endParaRPr lang="en-US" sz="1800" dirty="0"/>
          </a:p>
          <a:p>
            <a:r>
              <a:rPr lang="en-US" sz="1800" dirty="0"/>
              <a:t>Cleanliest restaurant type</a:t>
            </a:r>
          </a:p>
          <a:p>
            <a:pPr lvl="1"/>
            <a:r>
              <a:rPr lang="en-US" sz="1400" dirty="0"/>
              <a:t>Brazilian  (95.5%)</a:t>
            </a:r>
          </a:p>
          <a:p>
            <a:r>
              <a:rPr lang="en-US" sz="1800" dirty="0"/>
              <a:t>Most common restaurant type</a:t>
            </a:r>
          </a:p>
          <a:p>
            <a:pPr lvl="1"/>
            <a:r>
              <a:rPr lang="en-US" sz="1400" dirty="0"/>
              <a:t>Mexican</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Grade Breakdown</a:t>
            </a:r>
          </a:p>
        </p:txBody>
      </p:sp>
      <p:pic>
        <p:nvPicPr>
          <p:cNvPr id="6" name="Content Placeholder 5">
            <a:extLst>
              <a:ext uri="{FF2B5EF4-FFF2-40B4-BE49-F238E27FC236}">
                <a16:creationId xmlns:a16="http://schemas.microsoft.com/office/drawing/2014/main" id="{4632637F-CBF1-4AC3-B9C4-8B35DDFA52F9}"/>
              </a:ext>
            </a:extLst>
          </p:cNvPr>
          <p:cNvPicPr>
            <a:picLocks noGrp="1" noChangeAspect="1"/>
          </p:cNvPicPr>
          <p:nvPr>
            <p:ph idx="1"/>
          </p:nvPr>
        </p:nvPicPr>
        <p:blipFill>
          <a:blip r:embed="rId2"/>
          <a:stretch>
            <a:fillRect/>
          </a:stretch>
        </p:blipFill>
        <p:spPr>
          <a:xfrm>
            <a:off x="3581400" y="2065538"/>
            <a:ext cx="5487650" cy="3658433"/>
          </a:xfrm>
        </p:spPr>
      </p:pic>
    </p:spTree>
    <p:extLst>
      <p:ext uri="{BB962C8B-B14F-4D97-AF65-F5344CB8AC3E}">
        <p14:creationId xmlns:p14="http://schemas.microsoft.com/office/powerpoint/2010/main" val="41271827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5A422C-9AF7-4EE5-AE96-5ADFC058DC0C}"/>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Reviews vs Grade</a:t>
            </a:r>
          </a:p>
        </p:txBody>
      </p:sp>
      <p:pic>
        <p:nvPicPr>
          <p:cNvPr id="10" name="Picture 9">
            <a:extLst>
              <a:ext uri="{FF2B5EF4-FFF2-40B4-BE49-F238E27FC236}">
                <a16:creationId xmlns:a16="http://schemas.microsoft.com/office/drawing/2014/main" id="{336E24FD-D55C-4F0A-B464-FFEDFC17BBA2}"/>
              </a:ext>
            </a:extLst>
          </p:cNvPr>
          <p:cNvPicPr>
            <a:picLocks noChangeAspect="1"/>
          </p:cNvPicPr>
          <p:nvPr/>
        </p:nvPicPr>
        <p:blipFill>
          <a:blip r:embed="rId2"/>
          <a:stretch>
            <a:fillRect/>
          </a:stretch>
        </p:blipFill>
        <p:spPr>
          <a:xfrm>
            <a:off x="8848801" y="2734381"/>
            <a:ext cx="594804" cy="594804"/>
          </a:xfrm>
          <a:prstGeom prst="rect">
            <a:avLst/>
          </a:prstGeom>
          <a:ln>
            <a:solidFill>
              <a:schemeClr val="accent4">
                <a:lumMod val="60000"/>
                <a:lumOff val="40000"/>
              </a:schemeClr>
            </a:solidFill>
          </a:ln>
        </p:spPr>
      </p:pic>
      <p:pic>
        <p:nvPicPr>
          <p:cNvPr id="23" name="Content Placeholder 22">
            <a:extLst>
              <a:ext uri="{FF2B5EF4-FFF2-40B4-BE49-F238E27FC236}">
                <a16:creationId xmlns:a16="http://schemas.microsoft.com/office/drawing/2014/main" id="{3944CFCC-F32C-4D5A-AFCF-A035C1062AAC}"/>
              </a:ext>
            </a:extLst>
          </p:cNvPr>
          <p:cNvPicPr>
            <a:picLocks noGrp="1" noChangeAspect="1"/>
          </p:cNvPicPr>
          <p:nvPr>
            <p:ph idx="1"/>
          </p:nvPr>
        </p:nvPicPr>
        <p:blipFill>
          <a:blip r:embed="rId3"/>
          <a:stretch>
            <a:fillRect/>
          </a:stretch>
        </p:blipFill>
        <p:spPr>
          <a:xfrm>
            <a:off x="3122952" y="2076611"/>
            <a:ext cx="5487650" cy="3658433"/>
          </a:xfrm>
        </p:spPr>
      </p:pic>
      <p:cxnSp>
        <p:nvCxnSpPr>
          <p:cNvPr id="25" name="Straight Arrow Connector 24">
            <a:extLst>
              <a:ext uri="{FF2B5EF4-FFF2-40B4-BE49-F238E27FC236}">
                <a16:creationId xmlns:a16="http://schemas.microsoft.com/office/drawing/2014/main" id="{632DDF37-ECEE-4CD3-B7DF-0838FDD3C9F0}"/>
              </a:ext>
            </a:extLst>
          </p:cNvPr>
          <p:cNvCxnSpPr>
            <a:cxnSpLocks/>
          </p:cNvCxnSpPr>
          <p:nvPr/>
        </p:nvCxnSpPr>
        <p:spPr>
          <a:xfrm flipH="1" flipV="1">
            <a:off x="7288567" y="2654423"/>
            <a:ext cx="1524659" cy="3773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2414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Health Score vs Yelp Score</a:t>
            </a:r>
          </a:p>
        </p:txBody>
      </p:sp>
      <p:pic>
        <p:nvPicPr>
          <p:cNvPr id="4" name="Picture 3">
            <a:extLst>
              <a:ext uri="{FF2B5EF4-FFF2-40B4-BE49-F238E27FC236}">
                <a16:creationId xmlns:a16="http://schemas.microsoft.com/office/drawing/2014/main" id="{B5C0FA36-A587-47F0-8F5F-7010CA6ABE3A}"/>
              </a:ext>
            </a:extLst>
          </p:cNvPr>
          <p:cNvPicPr>
            <a:picLocks noChangeAspect="1"/>
          </p:cNvPicPr>
          <p:nvPr/>
        </p:nvPicPr>
        <p:blipFill>
          <a:blip r:embed="rId3"/>
          <a:stretch>
            <a:fillRect/>
          </a:stretch>
        </p:blipFill>
        <p:spPr>
          <a:xfrm>
            <a:off x="3352175" y="2105621"/>
            <a:ext cx="5487650" cy="3658433"/>
          </a:xfrm>
          <a:prstGeom prst="rect">
            <a:avLst/>
          </a:prstGeom>
        </p:spPr>
      </p:pic>
    </p:spTree>
    <p:extLst>
      <p:ext uri="{BB962C8B-B14F-4D97-AF65-F5344CB8AC3E}">
        <p14:creationId xmlns:p14="http://schemas.microsoft.com/office/powerpoint/2010/main" val="10121982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Restaurant Type vs Number of Reviews</a:t>
            </a:r>
          </a:p>
        </p:txBody>
      </p:sp>
      <p:pic>
        <p:nvPicPr>
          <p:cNvPr id="7" name="Picture 6">
            <a:extLst>
              <a:ext uri="{FF2B5EF4-FFF2-40B4-BE49-F238E27FC236}">
                <a16:creationId xmlns:a16="http://schemas.microsoft.com/office/drawing/2014/main" id="{0521A40C-70EC-44FC-B2F3-E277FF057031}"/>
              </a:ext>
            </a:extLst>
          </p:cNvPr>
          <p:cNvPicPr>
            <a:picLocks noChangeAspect="1"/>
          </p:cNvPicPr>
          <p:nvPr/>
        </p:nvPicPr>
        <p:blipFill>
          <a:blip r:embed="rId3"/>
          <a:stretch>
            <a:fillRect/>
          </a:stretch>
        </p:blipFill>
        <p:spPr>
          <a:xfrm>
            <a:off x="3050334" y="1901623"/>
            <a:ext cx="5487650" cy="3658433"/>
          </a:xfrm>
          <a:prstGeom prst="rect">
            <a:avLst/>
          </a:prstGeom>
        </p:spPr>
      </p:pic>
    </p:spTree>
    <p:extLst>
      <p:ext uri="{BB962C8B-B14F-4D97-AF65-F5344CB8AC3E}">
        <p14:creationId xmlns:p14="http://schemas.microsoft.com/office/powerpoint/2010/main" val="5534631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D7214D-2F59-4CE5-AEC9-5F04E5748B82}"/>
              </a:ext>
            </a:extLst>
          </p:cNvPr>
          <p:cNvSpPr>
            <a:spLocks noGrp="1"/>
          </p:cNvSpPr>
          <p:nvPr>
            <p:ph type="title"/>
          </p:nvPr>
        </p:nvSpPr>
        <p:spPr>
          <a:xfrm>
            <a:off x="833002" y="448253"/>
            <a:ext cx="10520702" cy="1325563"/>
          </a:xfrm>
        </p:spPr>
        <p:txBody>
          <a:bodyPr>
            <a:normAutofit/>
          </a:bodyPr>
          <a:lstStyle/>
          <a:p>
            <a:r>
              <a:rPr lang="en-US" dirty="0"/>
              <a:t>Price vs Score</a:t>
            </a:r>
          </a:p>
        </p:txBody>
      </p:sp>
      <p:pic>
        <p:nvPicPr>
          <p:cNvPr id="4" name="Picture 3">
            <a:extLst>
              <a:ext uri="{FF2B5EF4-FFF2-40B4-BE49-F238E27FC236}">
                <a16:creationId xmlns:a16="http://schemas.microsoft.com/office/drawing/2014/main" id="{F6BFD032-96AF-4BC0-B9D9-CFF05E974955}"/>
              </a:ext>
            </a:extLst>
          </p:cNvPr>
          <p:cNvPicPr>
            <a:picLocks noChangeAspect="1"/>
          </p:cNvPicPr>
          <p:nvPr/>
        </p:nvPicPr>
        <p:blipFill>
          <a:blip r:embed="rId3"/>
          <a:stretch>
            <a:fillRect/>
          </a:stretch>
        </p:blipFill>
        <p:spPr>
          <a:xfrm>
            <a:off x="3352175" y="2222069"/>
            <a:ext cx="5487650" cy="3658433"/>
          </a:xfrm>
          <a:prstGeom prst="rect">
            <a:avLst/>
          </a:prstGeom>
        </p:spPr>
      </p:pic>
    </p:spTree>
    <p:extLst>
      <p:ext uri="{BB962C8B-B14F-4D97-AF65-F5344CB8AC3E}">
        <p14:creationId xmlns:p14="http://schemas.microsoft.com/office/powerpoint/2010/main" val="107743440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F97A07D-0B02-4880-B372-DDFB8DD93DEB}"/>
              </a:ext>
            </a:extLst>
          </p:cNvPr>
          <p:cNvPicPr>
            <a:picLocks noGrp="1" noChangeAspect="1"/>
          </p:cNvPicPr>
          <p:nvPr>
            <p:ph sz="quarter" idx="4"/>
          </p:nvPr>
        </p:nvPicPr>
        <p:blipFill rotWithShape="1">
          <a:blip r:embed="rId3">
            <a:extLst/>
          </a:blip>
          <a:srcRect t="18846" r="2" b="179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1" name="Picture 2" descr="Image result for bottega louie logo">
            <a:extLst>
              <a:ext uri="{FF2B5EF4-FFF2-40B4-BE49-F238E27FC236}">
                <a16:creationId xmlns:a16="http://schemas.microsoft.com/office/drawing/2014/main" id="{E78CB26A-8F28-4A81-B5FE-37EB08BA99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2" r="-2" b="22102"/>
          <a:stretch/>
        </p:blipFill>
        <p:spPr bwMode="auto">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a:noFill/>
          <a:extLst>
            <a:ext uri="{909E8E84-426E-40DD-AFC4-6F175D3DCCD1}">
              <a14:hiddenFill xmlns:a14="http://schemas.microsoft.com/office/drawing/2010/main">
                <a:solidFill>
                  <a:srgbClr val="FFFFFF"/>
                </a:solidFill>
              </a14:hiddenFill>
            </a:ext>
          </a:extLst>
        </p:spPr>
      </p:pic>
      <p:sp>
        <p:nvSpPr>
          <p:cNvPr id="23"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9612BE-B08B-4704-8E94-6AC2993714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bg1"/>
                </a:solidFill>
                <a:latin typeface="+mj-lt"/>
                <a:ea typeface="+mj-ea"/>
                <a:cs typeface="+mj-cs"/>
              </a:rPr>
              <a:t>Conclusion</a:t>
            </a:r>
          </a:p>
        </p:txBody>
      </p:sp>
      <p:sp>
        <p:nvSpPr>
          <p:cNvPr id="13" name="Content Placeholder 12">
            <a:extLst>
              <a:ext uri="{FF2B5EF4-FFF2-40B4-BE49-F238E27FC236}">
                <a16:creationId xmlns:a16="http://schemas.microsoft.com/office/drawing/2014/main" id="{3D593785-F964-4316-B6BA-02809E7D0E38}"/>
              </a:ext>
            </a:extLst>
          </p:cNvPr>
          <p:cNvSpPr>
            <a:spLocks noGrp="1"/>
          </p:cNvSpPr>
          <p:nvPr>
            <p:ph sz="half" idx="2"/>
          </p:nvPr>
        </p:nvSpPr>
        <p:spPr>
          <a:xfrm>
            <a:off x="506892" y="2055813"/>
            <a:ext cx="5097779" cy="3443224"/>
          </a:xfrm>
        </p:spPr>
        <p:txBody>
          <a:bodyPr vert="horz" lIns="91440" tIns="45720" rIns="91440" bIns="45720" rtlCol="0" anchor="t">
            <a:normAutofit/>
          </a:bodyPr>
          <a:lstStyle/>
          <a:p>
            <a:r>
              <a:rPr lang="en-US" sz="2000" dirty="0"/>
              <a:t>Most popular with high health grade:</a:t>
            </a:r>
          </a:p>
          <a:p>
            <a:pPr lvl="1"/>
            <a:r>
              <a:rPr lang="en-US" sz="1600" dirty="0"/>
              <a:t>Bottega Louie</a:t>
            </a:r>
          </a:p>
          <a:p>
            <a:r>
              <a:rPr lang="en-US" sz="2000" dirty="0"/>
              <a:t>The average restaurant in LA county has an “A” health grade.</a:t>
            </a:r>
          </a:p>
          <a:p>
            <a:r>
              <a:rPr lang="en-US" sz="2000" dirty="0"/>
              <a:t>Health grade has no impact on a restaurants popularity</a:t>
            </a:r>
          </a:p>
          <a:p>
            <a:pPr lvl="1"/>
            <a:r>
              <a:rPr lang="en-US" sz="1600" dirty="0"/>
              <a:t>If the food is good, people will come.</a:t>
            </a:r>
          </a:p>
          <a:p>
            <a:r>
              <a:rPr lang="en-US" sz="2000" dirty="0"/>
              <a:t>Price makes a difference on a restaurants health score</a:t>
            </a:r>
          </a:p>
          <a:p>
            <a:pPr lvl="1"/>
            <a:r>
              <a:rPr lang="en-US" sz="1600" dirty="0"/>
              <a:t>Only at the 2 highest price point  </a:t>
            </a:r>
          </a:p>
          <a:p>
            <a:pPr marL="914400" lvl="2" indent="0">
              <a:buNone/>
            </a:pPr>
            <a:endParaRPr lang="en-US" sz="1200" dirty="0"/>
          </a:p>
          <a:p>
            <a:endParaRPr lang="en-US" sz="2000" dirty="0"/>
          </a:p>
          <a:p>
            <a:endParaRPr lang="en-US" sz="2000" dirty="0"/>
          </a:p>
        </p:txBody>
      </p:sp>
      <p:pic>
        <p:nvPicPr>
          <p:cNvPr id="3" name="Picture 2">
            <a:extLst>
              <a:ext uri="{FF2B5EF4-FFF2-40B4-BE49-F238E27FC236}">
                <a16:creationId xmlns:a16="http://schemas.microsoft.com/office/drawing/2014/main" id="{CB937063-79AB-458F-A4BC-48DDB20E1851}"/>
              </a:ext>
            </a:extLst>
          </p:cNvPr>
          <p:cNvPicPr>
            <a:picLocks noChangeAspect="1"/>
          </p:cNvPicPr>
          <p:nvPr/>
        </p:nvPicPr>
        <p:blipFill>
          <a:blip r:embed="rId5"/>
          <a:stretch>
            <a:fillRect/>
          </a:stretch>
        </p:blipFill>
        <p:spPr>
          <a:xfrm>
            <a:off x="1370198" y="5499037"/>
            <a:ext cx="2908571" cy="1156679"/>
          </a:xfrm>
          <a:prstGeom prst="rect">
            <a:avLst/>
          </a:prstGeom>
        </p:spPr>
      </p:pic>
    </p:spTree>
    <p:extLst>
      <p:ext uri="{BB962C8B-B14F-4D97-AF65-F5344CB8AC3E}">
        <p14:creationId xmlns:p14="http://schemas.microsoft.com/office/powerpoint/2010/main" val="211488711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3"/>
          <a:stretch>
            <a:fillRect/>
          </a:stretch>
        </p:blipFill>
        <p:spPr>
          <a:xfrm>
            <a:off x="6445073" y="2727482"/>
            <a:ext cx="5455917" cy="3396308"/>
          </a:xfrm>
          <a:prstGeom prst="rect">
            <a:avLst/>
          </a:prstGeom>
        </p:spPr>
      </p:pic>
      <p:pic>
        <p:nvPicPr>
          <p:cNvPr id="2" name="Picture 1">
            <a:extLst>
              <a:ext uri="{FF2B5EF4-FFF2-40B4-BE49-F238E27FC236}">
                <a16:creationId xmlns:a16="http://schemas.microsoft.com/office/drawing/2014/main" id="{6604B217-E5B8-4F65-AE5F-0B0FC7032373}"/>
              </a:ext>
            </a:extLst>
          </p:cNvPr>
          <p:cNvPicPr>
            <a:picLocks noChangeAspect="1"/>
          </p:cNvPicPr>
          <p:nvPr/>
        </p:nvPicPr>
        <p:blipFill>
          <a:blip r:embed="rId4"/>
          <a:stretch>
            <a:fillRect/>
          </a:stretch>
        </p:blipFill>
        <p:spPr>
          <a:xfrm>
            <a:off x="546351" y="3245005"/>
            <a:ext cx="4467225" cy="1973765"/>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1754009"/>
            <a:ext cx="7161017" cy="4457605"/>
          </a:xfrm>
        </p:spPr>
        <p:txBody>
          <a:bodyPr vert="horz" lIns="91440" tIns="45720" rIns="91440" bIns="45720" rtlCol="0">
            <a:normAutofit fontScale="92500" lnSpcReduction="20000"/>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solidFill>
                  <a:srgbClr val="0070C0"/>
                </a:solidFill>
              </a:rPr>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1200150" lvl="2" indent="-228600">
              <a:buFont typeface="Arial" panose="020B0604020202020204" pitchFamily="34" charset="0"/>
              <a:buChar char="•"/>
            </a:pPr>
            <a:r>
              <a:rPr lang="en-US" sz="1800" dirty="0">
                <a:solidFill>
                  <a:srgbClr val="FF0000"/>
                </a:solidFill>
              </a:rPr>
              <a:t>Dropped 155,369</a:t>
            </a:r>
          </a:p>
          <a:p>
            <a:pPr marL="742950" lvl="1" indent="-228600">
              <a:buFont typeface="Arial" panose="020B0604020202020204" pitchFamily="34" charset="0"/>
              <a:buChar char="•"/>
            </a:pPr>
            <a:r>
              <a:rPr lang="en-US" sz="2000" dirty="0"/>
              <a:t>Using  only “Active” status</a:t>
            </a:r>
          </a:p>
          <a:p>
            <a:pPr marL="1200150" lvl="2" indent="-228600">
              <a:buFont typeface="Arial" panose="020B0604020202020204" pitchFamily="34" charset="0"/>
              <a:buChar char="•"/>
            </a:pPr>
            <a:r>
              <a:rPr lang="en-US" sz="1800" dirty="0">
                <a:solidFill>
                  <a:srgbClr val="FF0000"/>
                </a:solidFill>
              </a:rPr>
              <a:t>Dropped 8,107</a:t>
            </a:r>
          </a:p>
          <a:p>
            <a:pPr marL="742950" lvl="1" indent="-228600">
              <a:buFont typeface="Arial" panose="020B0604020202020204" pitchFamily="34" charset="0"/>
              <a:buChar char="•"/>
            </a:pPr>
            <a:r>
              <a:rPr lang="en-US" sz="2000" dirty="0"/>
              <a:t>Using only business categorized as “Restaurants”</a:t>
            </a:r>
          </a:p>
          <a:p>
            <a:pPr marL="1200150" lvl="2" indent="-228600">
              <a:buFont typeface="Arial" panose="020B0604020202020204" pitchFamily="34" charset="0"/>
              <a:buChar char="•"/>
            </a:pPr>
            <a:r>
              <a:rPr lang="en-US" sz="1800" dirty="0"/>
              <a:t> Dropped 9,949</a:t>
            </a:r>
          </a:p>
          <a:p>
            <a:pPr marL="742950" lvl="1" indent="-228600">
              <a:buFont typeface="Arial" panose="020B0604020202020204" pitchFamily="34" charset="0"/>
              <a:buChar char="•"/>
            </a:pPr>
            <a:r>
              <a:rPr lang="en-US" sz="2000" dirty="0"/>
              <a:t>Dropped restaurants designated as “Fast Food”</a:t>
            </a:r>
          </a:p>
          <a:p>
            <a:pPr marL="1200150" lvl="2" indent="-228600">
              <a:buFont typeface="Arial" panose="020B0604020202020204" pitchFamily="34" charset="0"/>
              <a:buChar char="•"/>
            </a:pPr>
            <a:r>
              <a:rPr lang="en-US" sz="1800" dirty="0">
                <a:solidFill>
                  <a:srgbClr val="FF0000"/>
                </a:solidFill>
              </a:rPr>
              <a:t>Dropped 4,004</a:t>
            </a:r>
          </a:p>
          <a:p>
            <a:pPr marL="742950" lvl="1" indent="-228600">
              <a:buFont typeface="Arial" panose="020B0604020202020204" pitchFamily="34" charset="0"/>
              <a:buChar char="•"/>
            </a:pPr>
            <a:r>
              <a:rPr lang="en-US" sz="2000" dirty="0"/>
              <a:t>Dropped restaurants designate as “N/A”</a:t>
            </a:r>
          </a:p>
          <a:p>
            <a:pPr marL="1200150" lvl="2" indent="-228600">
              <a:buFont typeface="Arial" panose="020B0604020202020204" pitchFamily="34" charset="0"/>
              <a:buChar char="•"/>
            </a:pPr>
            <a:r>
              <a:rPr lang="en-US" sz="1800" dirty="0">
                <a:solidFill>
                  <a:srgbClr val="FF0000"/>
                </a:solidFill>
              </a:rPr>
              <a:t>Dropped 9</a:t>
            </a:r>
          </a:p>
          <a:p>
            <a:pPr marL="285750" indent="-228600">
              <a:buFont typeface="Arial" panose="020B0604020202020204" pitchFamily="34" charset="0"/>
              <a:buChar char="•"/>
            </a:pPr>
            <a:r>
              <a:rPr lang="en-US" sz="2200" dirty="0"/>
              <a:t>Final data set</a:t>
            </a:r>
          </a:p>
          <a:p>
            <a:pPr marL="742950" lvl="1" indent="-228600">
              <a:buFont typeface="Arial" panose="020B0604020202020204" pitchFamily="34" charset="0"/>
              <a:buChar char="•"/>
            </a:pPr>
            <a:r>
              <a:rPr lang="en-US" sz="2000" dirty="0">
                <a:solidFill>
                  <a:srgbClr val="00B050"/>
                </a:solidFill>
              </a:rPr>
              <a:t>22,512 restaurants</a:t>
            </a:r>
          </a:p>
          <a:p>
            <a:pPr marL="1200150" lvl="2" indent="-228600">
              <a:buFont typeface="Arial" panose="020B0604020202020204" pitchFamily="34" charset="0"/>
              <a:buChar char="•"/>
            </a:pPr>
            <a:endParaRPr lang="en-US" sz="1800" dirty="0"/>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722</Words>
  <Application>Microsoft Office PowerPoint</Application>
  <PresentationFormat>Widescreen</PresentationFormat>
  <Paragraphs>92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Grade Breakdown</vt:lpstr>
      <vt:lpstr>Reviews vs Grade</vt:lpstr>
      <vt:lpstr>Health Score vs Yelp Score</vt:lpstr>
      <vt:lpstr>Restaurant Type vs Number of Reviews</vt:lpstr>
      <vt:lpstr>Price vs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7</cp:revision>
  <dcterms:created xsi:type="dcterms:W3CDTF">2018-12-21T04:21:35Z</dcterms:created>
  <dcterms:modified xsi:type="dcterms:W3CDTF">2018-12-21T05:19:02Z</dcterms:modified>
</cp:coreProperties>
</file>