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0" r:id="rId2"/>
    <p:sldId id="265" r:id="rId3"/>
    <p:sldId id="262" r:id="rId4"/>
    <p:sldId id="269" r:id="rId5"/>
    <p:sldId id="272" r:id="rId6"/>
    <p:sldId id="260" r:id="rId7"/>
    <p:sldId id="274" r:id="rId8"/>
    <p:sldId id="276" r:id="rId9"/>
    <p:sldId id="277" r:id="rId10"/>
    <p:sldId id="279" r:id="rId11"/>
    <p:sldId id="291" r:id="rId12"/>
    <p:sldId id="290" r:id="rId13"/>
    <p:sldId id="288" r:id="rId14"/>
    <p:sldId id="292" r:id="rId15"/>
    <p:sldId id="294" r:id="rId16"/>
    <p:sldId id="293" r:id="rId17"/>
    <p:sldId id="287" r:id="rId18"/>
    <p:sldId id="285"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79630"/>
  </p:normalViewPr>
  <p:slideViewPr>
    <p:cSldViewPr snapToGrid="0" snapToObjects="1">
      <p:cViewPr varScale="1">
        <p:scale>
          <a:sx n="86" d="100"/>
          <a:sy n="86"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14</a:t>
            </a:fld>
            <a:endParaRPr lang="en-US"/>
          </a:p>
        </p:txBody>
      </p:sp>
    </p:spTree>
    <p:extLst>
      <p:ext uri="{BB962C8B-B14F-4D97-AF65-F5344CB8AC3E}">
        <p14:creationId xmlns:p14="http://schemas.microsoft.com/office/powerpoint/2010/main" val="166529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15</a:t>
            </a:fld>
            <a:endParaRPr lang="en-US"/>
          </a:p>
        </p:txBody>
      </p:sp>
    </p:spTree>
    <p:extLst>
      <p:ext uri="{BB962C8B-B14F-4D97-AF65-F5344CB8AC3E}">
        <p14:creationId xmlns:p14="http://schemas.microsoft.com/office/powerpoint/2010/main" val="4284599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16</a:t>
            </a:fld>
            <a:endParaRPr lang="en-US"/>
          </a:p>
        </p:txBody>
      </p:sp>
    </p:spTree>
    <p:extLst>
      <p:ext uri="{BB962C8B-B14F-4D97-AF65-F5344CB8AC3E}">
        <p14:creationId xmlns:p14="http://schemas.microsoft.com/office/powerpoint/2010/main" val="2547189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17</a:t>
            </a:fld>
            <a:endParaRPr lang="en-US"/>
          </a:p>
        </p:txBody>
      </p:sp>
    </p:spTree>
    <p:extLst>
      <p:ext uri="{BB962C8B-B14F-4D97-AF65-F5344CB8AC3E}">
        <p14:creationId xmlns:p14="http://schemas.microsoft.com/office/powerpoint/2010/main" val="2586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18</a:t>
            </a:fld>
            <a:endParaRPr lang="en-US"/>
          </a:p>
        </p:txBody>
      </p:sp>
    </p:spTree>
    <p:extLst>
      <p:ext uri="{BB962C8B-B14F-4D97-AF65-F5344CB8AC3E}">
        <p14:creationId xmlns:p14="http://schemas.microsoft.com/office/powerpoint/2010/main" val="357633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0B3BB1-22B8-3842-87A0-D53499192857}" type="slidenum">
              <a:rPr lang="en-US" smtClean="0"/>
              <a:t>10</a:t>
            </a:fld>
            <a:endParaRPr lang="en-US"/>
          </a:p>
        </p:txBody>
      </p:sp>
    </p:spTree>
    <p:extLst>
      <p:ext uri="{BB962C8B-B14F-4D97-AF65-F5344CB8AC3E}">
        <p14:creationId xmlns:p14="http://schemas.microsoft.com/office/powerpoint/2010/main" val="65941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13</a:t>
            </a:fld>
            <a:endParaRPr lang="en-US"/>
          </a:p>
        </p:txBody>
      </p:sp>
    </p:spTree>
    <p:extLst>
      <p:ext uri="{BB962C8B-B14F-4D97-AF65-F5344CB8AC3E}">
        <p14:creationId xmlns:p14="http://schemas.microsoft.com/office/powerpoint/2010/main" val="7660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12/21/2018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12/21/2018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12/21/2018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12/21/2018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12/21/2018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12/21/2018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12/21/2018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12/21/2018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12/21/2018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12/21/2018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12/21/2018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12/21/2018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dirty="0"/>
              <a:t>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622238" cy="2754086"/>
          </a:xfrm>
        </p:spPr>
        <p:txBody>
          <a:bodyPr anchor="t">
            <a:normAutofit/>
          </a:bodyPr>
          <a:lstStyle/>
          <a:p>
            <a:r>
              <a:rPr lang="en-US" sz="1800" dirty="0"/>
              <a:t>Average health grade  </a:t>
            </a:r>
          </a:p>
          <a:p>
            <a:pPr lvl="1"/>
            <a:r>
              <a:rPr lang="en-US" sz="1400" dirty="0"/>
              <a:t>A  </a:t>
            </a:r>
          </a:p>
          <a:p>
            <a:r>
              <a:rPr lang="en-US" sz="1800" dirty="0"/>
              <a:t>Average number of reviews per restaurant</a:t>
            </a:r>
          </a:p>
          <a:p>
            <a:pPr lvl="1"/>
            <a:r>
              <a:rPr lang="en-US" sz="1400" dirty="0"/>
              <a:t>415</a:t>
            </a:r>
            <a:endParaRPr lang="en-US" sz="1800" dirty="0"/>
          </a:p>
          <a:p>
            <a:r>
              <a:rPr lang="en-US" sz="1800" dirty="0"/>
              <a:t>Cleanliest restaurant type</a:t>
            </a:r>
          </a:p>
          <a:p>
            <a:pPr lvl="1"/>
            <a:r>
              <a:rPr lang="en-US" sz="1400" dirty="0"/>
              <a:t>Brazilian  (95.5%)</a:t>
            </a:r>
          </a:p>
          <a:p>
            <a:r>
              <a:rPr lang="en-US" sz="1800" dirty="0"/>
              <a:t>Most common restaurant type</a:t>
            </a:r>
          </a:p>
          <a:p>
            <a:pPr lvl="1"/>
            <a:r>
              <a:rPr lang="en-US" sz="1400" dirty="0"/>
              <a:t>Mexican</a:t>
            </a:r>
          </a:p>
          <a:p>
            <a:endParaRPr lang="en-US" sz="1800" dirty="0"/>
          </a:p>
          <a:p>
            <a:endParaRPr lang="en-US" sz="1800" dirty="0"/>
          </a:p>
          <a:p>
            <a:pPr lvl="1"/>
            <a:endParaRPr lang="en-US" sz="1400" dirty="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Grade Breakdown</a:t>
            </a:r>
          </a:p>
        </p:txBody>
      </p:sp>
      <p:pic>
        <p:nvPicPr>
          <p:cNvPr id="6" name="Content Placeholder 5">
            <a:extLst>
              <a:ext uri="{FF2B5EF4-FFF2-40B4-BE49-F238E27FC236}">
                <a16:creationId xmlns:a16="http://schemas.microsoft.com/office/drawing/2014/main" id="{4632637F-CBF1-4AC3-B9C4-8B35DDFA52F9}"/>
              </a:ext>
            </a:extLst>
          </p:cNvPr>
          <p:cNvPicPr>
            <a:picLocks noGrp="1" noChangeAspect="1"/>
          </p:cNvPicPr>
          <p:nvPr>
            <p:ph idx="1"/>
          </p:nvPr>
        </p:nvPicPr>
        <p:blipFill>
          <a:blip r:embed="rId2"/>
          <a:stretch>
            <a:fillRect/>
          </a:stretch>
        </p:blipFill>
        <p:spPr>
          <a:xfrm>
            <a:off x="3581400" y="2065538"/>
            <a:ext cx="5487650" cy="3658433"/>
          </a:xfrm>
        </p:spPr>
      </p:pic>
    </p:spTree>
    <p:extLst>
      <p:ext uri="{BB962C8B-B14F-4D97-AF65-F5344CB8AC3E}">
        <p14:creationId xmlns:p14="http://schemas.microsoft.com/office/powerpoint/2010/main" val="41271827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Reviews vs Grade</a:t>
            </a:r>
          </a:p>
        </p:txBody>
      </p:sp>
      <p:pic>
        <p:nvPicPr>
          <p:cNvPr id="23" name="Content Placeholder 22">
            <a:extLst>
              <a:ext uri="{FF2B5EF4-FFF2-40B4-BE49-F238E27FC236}">
                <a16:creationId xmlns:a16="http://schemas.microsoft.com/office/drawing/2014/main" id="{3944CFCC-F32C-4D5A-AFCF-A035C1062AAC}"/>
              </a:ext>
            </a:extLst>
          </p:cNvPr>
          <p:cNvPicPr>
            <a:picLocks noGrp="1" noChangeAspect="1"/>
          </p:cNvPicPr>
          <p:nvPr>
            <p:ph idx="1"/>
          </p:nvPr>
        </p:nvPicPr>
        <p:blipFill>
          <a:blip r:embed="rId2"/>
          <a:stretch>
            <a:fillRect/>
          </a:stretch>
        </p:blipFill>
        <p:spPr>
          <a:xfrm>
            <a:off x="3122952" y="2076611"/>
            <a:ext cx="5487650" cy="3658433"/>
          </a:xfrm>
        </p:spPr>
      </p:pic>
      <p:cxnSp>
        <p:nvCxnSpPr>
          <p:cNvPr id="25" name="Straight Arrow Connector 24">
            <a:extLst>
              <a:ext uri="{FF2B5EF4-FFF2-40B4-BE49-F238E27FC236}">
                <a16:creationId xmlns:a16="http://schemas.microsoft.com/office/drawing/2014/main" id="{632DDF37-ECEE-4CD3-B7DF-0838FDD3C9F0}"/>
              </a:ext>
            </a:extLst>
          </p:cNvPr>
          <p:cNvCxnSpPr>
            <a:cxnSpLocks/>
            <a:stCxn id="14" idx="1"/>
          </p:cNvCxnSpPr>
          <p:nvPr/>
        </p:nvCxnSpPr>
        <p:spPr>
          <a:xfrm flipH="1" flipV="1">
            <a:off x="7269096" y="2694402"/>
            <a:ext cx="264653" cy="20791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CB21155-38C4-4B31-A9AC-1AE87AAA62AF}"/>
              </a:ext>
            </a:extLst>
          </p:cNvPr>
          <p:cNvPicPr>
            <a:picLocks noChangeAspect="1"/>
          </p:cNvPicPr>
          <p:nvPr/>
        </p:nvPicPr>
        <p:blipFill>
          <a:blip r:embed="rId3"/>
          <a:stretch>
            <a:fillRect/>
          </a:stretch>
        </p:blipFill>
        <p:spPr>
          <a:xfrm>
            <a:off x="4001605" y="3905827"/>
            <a:ext cx="719198" cy="279885"/>
          </a:xfrm>
          <a:prstGeom prst="rect">
            <a:avLst/>
          </a:prstGeom>
          <a:ln>
            <a:solidFill>
              <a:srgbClr val="FF0000"/>
            </a:solidFill>
          </a:ln>
        </p:spPr>
      </p:pic>
      <p:cxnSp>
        <p:nvCxnSpPr>
          <p:cNvPr id="6" name="Straight Arrow Connector 5">
            <a:extLst>
              <a:ext uri="{FF2B5EF4-FFF2-40B4-BE49-F238E27FC236}">
                <a16:creationId xmlns:a16="http://schemas.microsoft.com/office/drawing/2014/main" id="{E41CFF85-725B-4CA6-986C-16317B01B0B2}"/>
              </a:ext>
            </a:extLst>
          </p:cNvPr>
          <p:cNvCxnSpPr>
            <a:cxnSpLocks/>
          </p:cNvCxnSpPr>
          <p:nvPr/>
        </p:nvCxnSpPr>
        <p:spPr>
          <a:xfrm flipH="1">
            <a:off x="4011066" y="4185712"/>
            <a:ext cx="99892" cy="7943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A7334E-C941-470E-92B1-141D9131F0A3}"/>
              </a:ext>
            </a:extLst>
          </p:cNvPr>
          <p:cNvPicPr>
            <a:picLocks noChangeAspect="1"/>
          </p:cNvPicPr>
          <p:nvPr/>
        </p:nvPicPr>
        <p:blipFill>
          <a:blip r:embed="rId4"/>
          <a:stretch>
            <a:fillRect/>
          </a:stretch>
        </p:blipFill>
        <p:spPr>
          <a:xfrm>
            <a:off x="7533749" y="2694402"/>
            <a:ext cx="415835" cy="415835"/>
          </a:xfrm>
          <a:prstGeom prst="rect">
            <a:avLst/>
          </a:prstGeom>
          <a:ln>
            <a:solidFill>
              <a:schemeClr val="accent4">
                <a:lumMod val="60000"/>
                <a:lumOff val="40000"/>
              </a:schemeClr>
            </a:solidFill>
          </a:ln>
        </p:spPr>
      </p:pic>
    </p:spTree>
    <p:extLst>
      <p:ext uri="{BB962C8B-B14F-4D97-AF65-F5344CB8AC3E}">
        <p14:creationId xmlns:p14="http://schemas.microsoft.com/office/powerpoint/2010/main" val="5252414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Health Score vs Yelp Score</a:t>
            </a:r>
          </a:p>
        </p:txBody>
      </p:sp>
      <p:pic>
        <p:nvPicPr>
          <p:cNvPr id="4" name="Picture 3">
            <a:extLst>
              <a:ext uri="{FF2B5EF4-FFF2-40B4-BE49-F238E27FC236}">
                <a16:creationId xmlns:a16="http://schemas.microsoft.com/office/drawing/2014/main" id="{B5C0FA36-A587-47F0-8F5F-7010CA6ABE3A}"/>
              </a:ext>
            </a:extLst>
          </p:cNvPr>
          <p:cNvPicPr>
            <a:picLocks noChangeAspect="1"/>
          </p:cNvPicPr>
          <p:nvPr/>
        </p:nvPicPr>
        <p:blipFill>
          <a:blip r:embed="rId3"/>
          <a:stretch>
            <a:fillRect/>
          </a:stretch>
        </p:blipFill>
        <p:spPr>
          <a:xfrm>
            <a:off x="3352175" y="2105621"/>
            <a:ext cx="5487650" cy="3658433"/>
          </a:xfrm>
          <a:prstGeom prst="rect">
            <a:avLst/>
          </a:prstGeom>
        </p:spPr>
      </p:pic>
      <p:sp>
        <p:nvSpPr>
          <p:cNvPr id="3" name="Rectangle 2">
            <a:extLst>
              <a:ext uri="{FF2B5EF4-FFF2-40B4-BE49-F238E27FC236}">
                <a16:creationId xmlns:a16="http://schemas.microsoft.com/office/drawing/2014/main" id="{9247DACE-77A7-4B64-92CA-E5FF65BBEBBD}"/>
              </a:ext>
            </a:extLst>
          </p:cNvPr>
          <p:cNvSpPr/>
          <p:nvPr/>
        </p:nvSpPr>
        <p:spPr>
          <a:xfrm>
            <a:off x="405245" y="3214760"/>
            <a:ext cx="2541683" cy="1722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correlation between health score and ratings.</a:t>
            </a:r>
          </a:p>
          <a:p>
            <a:pPr algn="ctr"/>
            <a:endParaRPr lang="en-US" dirty="0"/>
          </a:p>
        </p:txBody>
      </p:sp>
    </p:spTree>
    <p:extLst>
      <p:ext uri="{BB962C8B-B14F-4D97-AF65-F5344CB8AC3E}">
        <p14:creationId xmlns:p14="http://schemas.microsoft.com/office/powerpoint/2010/main" val="10121982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Restaurant Type vs Number of Reviews</a:t>
            </a:r>
          </a:p>
        </p:txBody>
      </p:sp>
      <p:pic>
        <p:nvPicPr>
          <p:cNvPr id="7" name="Picture 6">
            <a:extLst>
              <a:ext uri="{FF2B5EF4-FFF2-40B4-BE49-F238E27FC236}">
                <a16:creationId xmlns:a16="http://schemas.microsoft.com/office/drawing/2014/main" id="{0521A40C-70EC-44FC-B2F3-E277FF057031}"/>
              </a:ext>
            </a:extLst>
          </p:cNvPr>
          <p:cNvPicPr>
            <a:picLocks noChangeAspect="1"/>
          </p:cNvPicPr>
          <p:nvPr/>
        </p:nvPicPr>
        <p:blipFill>
          <a:blip r:embed="rId3"/>
          <a:stretch>
            <a:fillRect/>
          </a:stretch>
        </p:blipFill>
        <p:spPr>
          <a:xfrm>
            <a:off x="3050334" y="1901623"/>
            <a:ext cx="5487650" cy="3658433"/>
          </a:xfrm>
          <a:prstGeom prst="rect">
            <a:avLst/>
          </a:prstGeom>
        </p:spPr>
      </p:pic>
    </p:spTree>
    <p:extLst>
      <p:ext uri="{BB962C8B-B14F-4D97-AF65-F5344CB8AC3E}">
        <p14:creationId xmlns:p14="http://schemas.microsoft.com/office/powerpoint/2010/main" val="55346312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Restaurant Type vs Health Score</a:t>
            </a:r>
          </a:p>
        </p:txBody>
      </p:sp>
      <p:pic>
        <p:nvPicPr>
          <p:cNvPr id="6" name="Picture 5">
            <a:extLst>
              <a:ext uri="{FF2B5EF4-FFF2-40B4-BE49-F238E27FC236}">
                <a16:creationId xmlns:a16="http://schemas.microsoft.com/office/drawing/2014/main" id="{1238BF7B-D1CD-4591-A308-DA32843E5221}"/>
              </a:ext>
            </a:extLst>
          </p:cNvPr>
          <p:cNvPicPr>
            <a:picLocks noChangeAspect="1"/>
          </p:cNvPicPr>
          <p:nvPr/>
        </p:nvPicPr>
        <p:blipFill>
          <a:blip r:embed="rId3"/>
          <a:stretch>
            <a:fillRect/>
          </a:stretch>
        </p:blipFill>
        <p:spPr>
          <a:xfrm>
            <a:off x="3707285" y="1844997"/>
            <a:ext cx="4903317" cy="4201006"/>
          </a:xfrm>
          <a:prstGeom prst="rect">
            <a:avLst/>
          </a:prstGeom>
        </p:spPr>
      </p:pic>
    </p:spTree>
    <p:extLst>
      <p:ext uri="{BB962C8B-B14F-4D97-AF65-F5344CB8AC3E}">
        <p14:creationId xmlns:p14="http://schemas.microsoft.com/office/powerpoint/2010/main" val="272878888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Price vs Score</a:t>
            </a:r>
          </a:p>
        </p:txBody>
      </p:sp>
      <p:pic>
        <p:nvPicPr>
          <p:cNvPr id="4" name="Picture 3">
            <a:extLst>
              <a:ext uri="{FF2B5EF4-FFF2-40B4-BE49-F238E27FC236}">
                <a16:creationId xmlns:a16="http://schemas.microsoft.com/office/drawing/2014/main" id="{F6BFD032-96AF-4BC0-B9D9-CFF05E974955}"/>
              </a:ext>
            </a:extLst>
          </p:cNvPr>
          <p:cNvPicPr>
            <a:picLocks noChangeAspect="1"/>
          </p:cNvPicPr>
          <p:nvPr/>
        </p:nvPicPr>
        <p:blipFill>
          <a:blip r:embed="rId3"/>
          <a:stretch>
            <a:fillRect/>
          </a:stretch>
        </p:blipFill>
        <p:spPr>
          <a:xfrm>
            <a:off x="3352175" y="2222069"/>
            <a:ext cx="5487650" cy="3658433"/>
          </a:xfrm>
          <a:prstGeom prst="rect">
            <a:avLst/>
          </a:prstGeom>
        </p:spPr>
      </p:pic>
      <p:sp>
        <p:nvSpPr>
          <p:cNvPr id="3" name="Rectangle 2">
            <a:extLst>
              <a:ext uri="{FF2B5EF4-FFF2-40B4-BE49-F238E27FC236}">
                <a16:creationId xmlns:a16="http://schemas.microsoft.com/office/drawing/2014/main" id="{6A50C0F8-13A4-4F3B-9120-08008F0F2511}"/>
              </a:ext>
            </a:extLst>
          </p:cNvPr>
          <p:cNvSpPr/>
          <p:nvPr/>
        </p:nvSpPr>
        <p:spPr>
          <a:xfrm>
            <a:off x="184417" y="2929630"/>
            <a:ext cx="2470006" cy="2068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price increase so does the health score</a:t>
            </a:r>
          </a:p>
          <a:p>
            <a:pPr algn="ctr"/>
            <a:endParaRPr lang="en-US" dirty="0"/>
          </a:p>
        </p:txBody>
      </p:sp>
    </p:spTree>
    <p:extLst>
      <p:ext uri="{BB962C8B-B14F-4D97-AF65-F5344CB8AC3E}">
        <p14:creationId xmlns:p14="http://schemas.microsoft.com/office/powerpoint/2010/main" val="107743440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F97A07D-0B02-4880-B372-DDFB8DD93DEB}"/>
              </a:ext>
            </a:extLst>
          </p:cNvPr>
          <p:cNvPicPr>
            <a:picLocks noGrp="1" noChangeAspect="1"/>
          </p:cNvPicPr>
          <p:nvPr>
            <p:ph sz="quarter" idx="4"/>
          </p:nvPr>
        </p:nvPicPr>
        <p:blipFill rotWithShape="1">
          <a:blip r:embed="rId3">
            <a:extLst/>
          </a:blip>
          <a:srcRect t="18846" r="2" b="179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11" name="Picture 2" descr="Image result for bottega louie logo">
            <a:extLst>
              <a:ext uri="{FF2B5EF4-FFF2-40B4-BE49-F238E27FC236}">
                <a16:creationId xmlns:a16="http://schemas.microsoft.com/office/drawing/2014/main" id="{E78CB26A-8F28-4A81-B5FE-37EB08BA99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472" r="-2" b="22102"/>
          <a:stretch/>
        </p:blipFill>
        <p:spPr bwMode="auto">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a:noFill/>
          <a:extLst>
            <a:ext uri="{909E8E84-426E-40DD-AFC4-6F175D3DCCD1}">
              <a14:hiddenFill xmlns:a14="http://schemas.microsoft.com/office/drawing/2010/main">
                <a:solidFill>
                  <a:srgbClr val="FFFFFF"/>
                </a:solidFill>
              </a14:hiddenFill>
            </a:ext>
          </a:extLst>
        </p:spPr>
      </p:pic>
      <p:sp>
        <p:nvSpPr>
          <p:cNvPr id="23"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9612BE-B08B-4704-8E94-6AC2993714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bg1"/>
                </a:solidFill>
                <a:latin typeface="+mj-lt"/>
                <a:ea typeface="+mj-ea"/>
                <a:cs typeface="+mj-cs"/>
              </a:rPr>
              <a:t>Conclusion</a:t>
            </a:r>
          </a:p>
        </p:txBody>
      </p:sp>
      <p:sp>
        <p:nvSpPr>
          <p:cNvPr id="13" name="Content Placeholder 12">
            <a:extLst>
              <a:ext uri="{FF2B5EF4-FFF2-40B4-BE49-F238E27FC236}">
                <a16:creationId xmlns:a16="http://schemas.microsoft.com/office/drawing/2014/main" id="{3D593785-F964-4316-B6BA-02809E7D0E38}"/>
              </a:ext>
            </a:extLst>
          </p:cNvPr>
          <p:cNvSpPr>
            <a:spLocks noGrp="1"/>
          </p:cNvSpPr>
          <p:nvPr>
            <p:ph sz="half" idx="2"/>
          </p:nvPr>
        </p:nvSpPr>
        <p:spPr>
          <a:xfrm>
            <a:off x="506892" y="2055813"/>
            <a:ext cx="5097779" cy="3443224"/>
          </a:xfrm>
        </p:spPr>
        <p:txBody>
          <a:bodyPr vert="horz" lIns="91440" tIns="45720" rIns="91440" bIns="45720" rtlCol="0" anchor="t">
            <a:normAutofit lnSpcReduction="10000"/>
          </a:bodyPr>
          <a:lstStyle/>
          <a:p>
            <a:r>
              <a:rPr lang="en-US" sz="2000" dirty="0"/>
              <a:t>Most popular with high health grade:</a:t>
            </a:r>
          </a:p>
          <a:p>
            <a:pPr lvl="1"/>
            <a:r>
              <a:rPr lang="en-US" sz="1600" dirty="0"/>
              <a:t>Bottega Louie</a:t>
            </a:r>
          </a:p>
          <a:p>
            <a:r>
              <a:rPr lang="en-US" sz="2000" dirty="0"/>
              <a:t>The average restaurant in LA county has an “A” health grade.</a:t>
            </a:r>
          </a:p>
          <a:p>
            <a:r>
              <a:rPr lang="en-US" sz="2000" dirty="0"/>
              <a:t>Health grade has no impact on a restaurants popularity</a:t>
            </a:r>
          </a:p>
          <a:p>
            <a:pPr lvl="1"/>
            <a:r>
              <a:rPr lang="en-US" sz="1600" dirty="0"/>
              <a:t>If the food is good, people will come.</a:t>
            </a:r>
          </a:p>
          <a:p>
            <a:r>
              <a:rPr lang="en-US" sz="2000" dirty="0"/>
              <a:t>Price makes a difference on a restaurants health score</a:t>
            </a:r>
          </a:p>
          <a:p>
            <a:pPr lvl="1"/>
            <a:r>
              <a:rPr lang="en-US" sz="1600" dirty="0"/>
              <a:t>Higher priced restaurant more likely to have a higher health score</a:t>
            </a:r>
          </a:p>
          <a:p>
            <a:pPr marL="914400" lvl="2" indent="0">
              <a:buNone/>
            </a:pPr>
            <a:endParaRPr lang="en-US" sz="1200" dirty="0"/>
          </a:p>
          <a:p>
            <a:endParaRPr lang="en-US" sz="2000" dirty="0"/>
          </a:p>
          <a:p>
            <a:endParaRPr lang="en-US" sz="2000" dirty="0"/>
          </a:p>
        </p:txBody>
      </p:sp>
      <p:pic>
        <p:nvPicPr>
          <p:cNvPr id="3" name="Picture 2">
            <a:extLst>
              <a:ext uri="{FF2B5EF4-FFF2-40B4-BE49-F238E27FC236}">
                <a16:creationId xmlns:a16="http://schemas.microsoft.com/office/drawing/2014/main" id="{CB937063-79AB-458F-A4BC-48DDB20E1851}"/>
              </a:ext>
            </a:extLst>
          </p:cNvPr>
          <p:cNvPicPr>
            <a:picLocks noChangeAspect="1"/>
          </p:cNvPicPr>
          <p:nvPr/>
        </p:nvPicPr>
        <p:blipFill>
          <a:blip r:embed="rId5"/>
          <a:stretch>
            <a:fillRect/>
          </a:stretch>
        </p:blipFill>
        <p:spPr>
          <a:xfrm>
            <a:off x="1370198" y="5499037"/>
            <a:ext cx="2908571" cy="1156679"/>
          </a:xfrm>
          <a:prstGeom prst="rect">
            <a:avLst/>
          </a:prstGeom>
        </p:spPr>
      </p:pic>
    </p:spTree>
    <p:extLst>
      <p:ext uri="{BB962C8B-B14F-4D97-AF65-F5344CB8AC3E}">
        <p14:creationId xmlns:p14="http://schemas.microsoft.com/office/powerpoint/2010/main" val="21148871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7AEFFB-C41B-4895-9B46-052A181D8ED9}"/>
              </a:ext>
            </a:extLst>
          </p:cNvPr>
          <p:cNvPicPr>
            <a:picLocks noGrp="1" noChangeAspect="1"/>
          </p:cNvPicPr>
          <p:nvPr>
            <p:ph idx="1"/>
          </p:nvPr>
        </p:nvPicPr>
        <p:blipFill rotWithShape="1">
          <a:blip r:embed="rId3"/>
          <a:srcRect t="4685" b="5316"/>
          <a:stretch/>
        </p:blipFill>
        <p:spPr>
          <a:xfrm>
            <a:off x="20" y="10"/>
            <a:ext cx="12191980" cy="6857990"/>
          </a:xfrm>
          <a:prstGeom prst="rect">
            <a:avLst/>
          </a:prstGeom>
        </p:spPr>
      </p:pic>
    </p:spTree>
    <p:extLst>
      <p:ext uri="{BB962C8B-B14F-4D97-AF65-F5344CB8AC3E}">
        <p14:creationId xmlns:p14="http://schemas.microsoft.com/office/powerpoint/2010/main" val="325967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This discussion was what sparked the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452507" y="2544068"/>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a:bodyPr>
          <a:lstStyle/>
          <a:p>
            <a:pPr indent="-228600">
              <a:buFont typeface="Arial" panose="020B0604020202020204" pitchFamily="34" charset="0"/>
              <a:buChar char="•"/>
            </a:pPr>
            <a:r>
              <a:rPr lang="en-US" sz="1800" dirty="0"/>
              <a:t>The health score rating of a restaurant has a direct correlation to its popularity.</a:t>
            </a:r>
          </a:p>
          <a:p>
            <a:pPr indent="-228600">
              <a:buFont typeface="Arial" panose="020B0604020202020204" pitchFamily="34" charset="0"/>
              <a:buChar char="•"/>
            </a:pPr>
            <a:r>
              <a:rPr lang="en-US" sz="1800" dirty="0"/>
              <a:t>As the price point of a restaurant goes up, the health score rating will also go up.</a:t>
            </a:r>
          </a:p>
          <a:p>
            <a:pPr indent="-228600">
              <a:buFont typeface="Arial" panose="020B0604020202020204" pitchFamily="34" charset="0"/>
              <a:buChar char="•"/>
            </a:pPr>
            <a:r>
              <a:rPr lang="en-US" sz="1800" dirty="0"/>
              <a:t>The most common health score grade is a “B”</a:t>
            </a:r>
          </a:p>
          <a:p>
            <a:pPr indent="-228600">
              <a:buFont typeface="Arial" panose="020B0604020202020204" pitchFamily="34" charset="0"/>
              <a:buChar char="•"/>
            </a:pPr>
            <a:r>
              <a:rPr lang="en-US" sz="1800" dirty="0"/>
              <a:t>The most cleanliest type of restaurant serve French food. </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3"/>
          <a:stretch>
            <a:fillRect/>
          </a:stretch>
        </p:blipFill>
        <p:spPr>
          <a:xfrm>
            <a:off x="6445073" y="2727482"/>
            <a:ext cx="5455917" cy="3396308"/>
          </a:xfrm>
          <a:prstGeom prst="rect">
            <a:avLst/>
          </a:prstGeom>
        </p:spPr>
      </p:pic>
      <p:pic>
        <p:nvPicPr>
          <p:cNvPr id="2" name="Picture 1">
            <a:extLst>
              <a:ext uri="{FF2B5EF4-FFF2-40B4-BE49-F238E27FC236}">
                <a16:creationId xmlns:a16="http://schemas.microsoft.com/office/drawing/2014/main" id="{6604B217-E5B8-4F65-AE5F-0B0FC7032373}"/>
              </a:ext>
            </a:extLst>
          </p:cNvPr>
          <p:cNvPicPr>
            <a:picLocks noChangeAspect="1"/>
          </p:cNvPicPr>
          <p:nvPr/>
        </p:nvPicPr>
        <p:blipFill>
          <a:blip r:embed="rId4"/>
          <a:stretch>
            <a:fillRect/>
          </a:stretch>
        </p:blipFill>
        <p:spPr>
          <a:xfrm>
            <a:off x="546351" y="3245005"/>
            <a:ext cx="4467225" cy="1973765"/>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1754009"/>
            <a:ext cx="7161017" cy="4457605"/>
          </a:xfrm>
        </p:spPr>
        <p:txBody>
          <a:bodyPr vert="horz" lIns="91440" tIns="45720" rIns="91440" bIns="45720" rtlCol="0">
            <a:normAutofit fontScale="62500" lnSpcReduction="20000"/>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solidFill>
                  <a:srgbClr val="0070C0"/>
                </a:solidFill>
              </a:rPr>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1200150" lvl="2" indent="-228600">
              <a:buFont typeface="Arial" panose="020B0604020202020204" pitchFamily="34" charset="0"/>
              <a:buChar char="•"/>
            </a:pPr>
            <a:r>
              <a:rPr lang="en-US" sz="1800" dirty="0">
                <a:solidFill>
                  <a:srgbClr val="FF0000"/>
                </a:solidFill>
              </a:rPr>
              <a:t>Dropped 155,369</a:t>
            </a:r>
          </a:p>
          <a:p>
            <a:pPr marL="742950" lvl="1" indent="-228600">
              <a:buFont typeface="Arial" panose="020B0604020202020204" pitchFamily="34" charset="0"/>
              <a:buChar char="•"/>
            </a:pPr>
            <a:r>
              <a:rPr lang="en-US" sz="2000" dirty="0"/>
              <a:t>Using  only “Active” status</a:t>
            </a:r>
          </a:p>
          <a:p>
            <a:pPr marL="1200150" lvl="2" indent="-228600">
              <a:buFont typeface="Arial" panose="020B0604020202020204" pitchFamily="34" charset="0"/>
              <a:buChar char="•"/>
            </a:pPr>
            <a:r>
              <a:rPr lang="en-US" sz="1800" dirty="0">
                <a:solidFill>
                  <a:srgbClr val="FF0000"/>
                </a:solidFill>
              </a:rPr>
              <a:t>Dropped 8,107</a:t>
            </a:r>
          </a:p>
          <a:p>
            <a:pPr marL="742950" lvl="1" indent="-228600">
              <a:buFont typeface="Arial" panose="020B0604020202020204" pitchFamily="34" charset="0"/>
              <a:buChar char="•"/>
            </a:pPr>
            <a:r>
              <a:rPr lang="en-US" sz="2000" dirty="0"/>
              <a:t>Using only business categorized as “Restaurants”</a:t>
            </a:r>
          </a:p>
          <a:p>
            <a:pPr marL="1200150" lvl="2" indent="-228600">
              <a:buFont typeface="Arial" panose="020B0604020202020204" pitchFamily="34" charset="0"/>
              <a:buChar char="•"/>
            </a:pPr>
            <a:r>
              <a:rPr lang="en-US" sz="1800" dirty="0"/>
              <a:t> Dropped 9,949</a:t>
            </a:r>
          </a:p>
          <a:p>
            <a:pPr marL="742950" lvl="1" indent="-228600">
              <a:buFont typeface="Arial" panose="020B0604020202020204" pitchFamily="34" charset="0"/>
              <a:buChar char="•"/>
            </a:pPr>
            <a:r>
              <a:rPr lang="en-US" sz="2000" dirty="0"/>
              <a:t>Dropped restaurants designated as “Fast Food”</a:t>
            </a:r>
          </a:p>
          <a:p>
            <a:pPr marL="1200150" lvl="2" indent="-228600">
              <a:buFont typeface="Arial" panose="020B0604020202020204" pitchFamily="34" charset="0"/>
              <a:buChar char="•"/>
            </a:pPr>
            <a:r>
              <a:rPr lang="en-US" sz="1800" dirty="0">
                <a:solidFill>
                  <a:srgbClr val="FF0000"/>
                </a:solidFill>
              </a:rPr>
              <a:t>Dropped 4,004</a:t>
            </a:r>
          </a:p>
          <a:p>
            <a:pPr marL="742950" lvl="1" indent="-228600">
              <a:buFont typeface="Arial" panose="020B0604020202020204" pitchFamily="34" charset="0"/>
              <a:buChar char="•"/>
            </a:pPr>
            <a:r>
              <a:rPr lang="en-US" sz="2000" dirty="0"/>
              <a:t>Dropped restaurants designate as “N/A”</a:t>
            </a:r>
          </a:p>
          <a:p>
            <a:pPr marL="1200150" lvl="2" indent="-228600">
              <a:buFont typeface="Arial" panose="020B0604020202020204" pitchFamily="34" charset="0"/>
              <a:buChar char="•"/>
            </a:pPr>
            <a:r>
              <a:rPr lang="en-US" sz="1800" dirty="0">
                <a:solidFill>
                  <a:srgbClr val="FF0000"/>
                </a:solidFill>
              </a:rPr>
              <a:t>Dropped 9</a:t>
            </a:r>
          </a:p>
          <a:p>
            <a:pPr marL="285750" indent="-228600">
              <a:buFont typeface="Arial" panose="020B0604020202020204" pitchFamily="34" charset="0"/>
              <a:buChar char="•"/>
            </a:pPr>
            <a:r>
              <a:rPr lang="en-US" sz="2200" dirty="0"/>
              <a:t>Random Sample Set</a:t>
            </a:r>
          </a:p>
          <a:p>
            <a:pPr marL="742950" lvl="1" indent="-228600">
              <a:buFont typeface="Arial" panose="020B0604020202020204" pitchFamily="34" charset="0"/>
              <a:buChar char="•"/>
            </a:pPr>
            <a:r>
              <a:rPr lang="en-US" sz="1800" dirty="0"/>
              <a:t>5000</a:t>
            </a:r>
          </a:p>
          <a:p>
            <a:pPr marL="285750" indent="-228600">
              <a:buFont typeface="Arial" panose="020B0604020202020204" pitchFamily="34" charset="0"/>
              <a:buChar char="•"/>
            </a:pPr>
            <a:r>
              <a:rPr lang="en-US" sz="2200" dirty="0"/>
              <a:t>Further Cleaning</a:t>
            </a:r>
          </a:p>
          <a:p>
            <a:pPr marL="742950" lvl="1" indent="-228600">
              <a:buFont typeface="Arial" panose="020B0604020202020204" pitchFamily="34" charset="0"/>
              <a:buChar char="•"/>
            </a:pPr>
            <a:r>
              <a:rPr lang="en-US" sz="2000" dirty="0"/>
              <a:t>Dropped those that are under the 25</a:t>
            </a:r>
            <a:r>
              <a:rPr lang="en-US" sz="2000" baseline="30000" dirty="0"/>
              <a:t>th</a:t>
            </a:r>
            <a:r>
              <a:rPr lang="en-US" sz="2000" dirty="0"/>
              <a:t> percentile</a:t>
            </a:r>
          </a:p>
          <a:p>
            <a:pPr marL="1200150" lvl="2" indent="-228600">
              <a:buFont typeface="Arial" panose="020B0604020202020204" pitchFamily="34" charset="0"/>
              <a:buChar char="•"/>
            </a:pPr>
            <a:r>
              <a:rPr lang="en-US" sz="1800" dirty="0"/>
              <a:t>Dropped 1,267</a:t>
            </a:r>
          </a:p>
          <a:p>
            <a:pPr marL="285750" indent="-228600">
              <a:buFont typeface="Arial" panose="020B0604020202020204" pitchFamily="34" charset="0"/>
              <a:buChar char="•"/>
            </a:pPr>
            <a:r>
              <a:rPr lang="en-US" sz="2200" dirty="0"/>
              <a:t>Final data set</a:t>
            </a:r>
          </a:p>
          <a:p>
            <a:pPr marL="742950" lvl="1" indent="-228600">
              <a:buFont typeface="Arial" panose="020B0604020202020204" pitchFamily="34" charset="0"/>
              <a:buChar char="•"/>
            </a:pPr>
            <a:r>
              <a:rPr lang="en-US" sz="2000" b="1" u="sng" dirty="0">
                <a:solidFill>
                  <a:srgbClr val="00B050"/>
                </a:solidFill>
              </a:rPr>
              <a:t>3,733 restaurants</a:t>
            </a:r>
          </a:p>
          <a:p>
            <a:pPr marL="1200150" lvl="2" indent="-228600">
              <a:buFont typeface="Arial" panose="020B0604020202020204" pitchFamily="34" charset="0"/>
              <a:buChar char="•"/>
            </a:pPr>
            <a:endParaRPr lang="en-US" sz="1800" dirty="0"/>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735</Words>
  <Application>Microsoft Office PowerPoint</Application>
  <PresentationFormat>Widescreen</PresentationFormat>
  <Paragraphs>101</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Analysis</vt:lpstr>
      <vt:lpstr>Grade Breakdown</vt:lpstr>
      <vt:lpstr>Reviews vs Grade</vt:lpstr>
      <vt:lpstr>Health Score vs Yelp Score</vt:lpstr>
      <vt:lpstr>Restaurant Type vs Number of Reviews</vt:lpstr>
      <vt:lpstr>Restaurant Type vs Health Score</vt:lpstr>
      <vt:lpstr>Price vs Score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13</cp:revision>
  <dcterms:created xsi:type="dcterms:W3CDTF">2018-12-21T04:21:35Z</dcterms:created>
  <dcterms:modified xsi:type="dcterms:W3CDTF">2018-12-21T16:05:57Z</dcterms:modified>
</cp:coreProperties>
</file>