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324" r:id="rId2"/>
    <p:sldId id="367" r:id="rId3"/>
    <p:sldId id="364" r:id="rId4"/>
    <p:sldId id="368" r:id="rId5"/>
    <p:sldId id="369" r:id="rId6"/>
    <p:sldId id="326" r:id="rId7"/>
    <p:sldId id="327" r:id="rId8"/>
    <p:sldId id="291" r:id="rId9"/>
    <p:sldId id="292" r:id="rId10"/>
    <p:sldId id="328" r:id="rId11"/>
    <p:sldId id="276" r:id="rId12"/>
    <p:sldId id="277" r:id="rId13"/>
    <p:sldId id="278" r:id="rId14"/>
    <p:sldId id="293" r:id="rId15"/>
    <p:sldId id="279" r:id="rId16"/>
    <p:sldId id="329" r:id="rId17"/>
    <p:sldId id="280" r:id="rId18"/>
    <p:sldId id="281" r:id="rId19"/>
    <p:sldId id="282" r:id="rId20"/>
    <p:sldId id="283" r:id="rId21"/>
    <p:sldId id="330" r:id="rId22"/>
    <p:sldId id="331" r:id="rId23"/>
    <p:sldId id="284" r:id="rId24"/>
    <p:sldId id="338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83" r:id="rId34"/>
    <p:sldId id="303" r:id="rId35"/>
    <p:sldId id="304" r:id="rId36"/>
    <p:sldId id="305" r:id="rId37"/>
    <p:sldId id="370" r:id="rId38"/>
    <p:sldId id="374" r:id="rId39"/>
    <p:sldId id="378" r:id="rId40"/>
    <p:sldId id="381" r:id="rId41"/>
    <p:sldId id="382" r:id="rId42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pos="57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0E6"/>
    <a:srgbClr val="CCCCFF"/>
    <a:srgbClr val="6699FF"/>
    <a:srgbClr val="99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8" autoAdjust="0"/>
    <p:restoredTop sz="94660"/>
  </p:normalViewPr>
  <p:slideViewPr>
    <p:cSldViewPr showGuides="1">
      <p:cViewPr varScale="1">
        <p:scale>
          <a:sx n="96" d="100"/>
          <a:sy n="96" d="100"/>
        </p:scale>
        <p:origin x="101" y="62"/>
      </p:cViewPr>
      <p:guideLst>
        <p:guide orient="horz" pos="232"/>
        <p:guide pos="57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fld id="{E6678AAF-82B9-4059-BE80-8B9BFB6C56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2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B5B5E53-A958-42E3-B955-D7EA56C60A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58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zh-TW" altLang="en-US" sz="1400">
              <a:latin typeface="AvantGarde" charset="0"/>
              <a:ea typeface="新細明體" pitchFamily="18" charset="-12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48" y="368608"/>
            <a:ext cx="8641104" cy="6120783"/>
          </a:xfrm>
        </p:spPr>
        <p:txBody>
          <a:bodyPr tIns="90000" bIns="90000"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47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zh-TW" altLang="en-US" sz="1400">
              <a:latin typeface="AvantGarde" charset="0"/>
              <a:ea typeface="新細明體" pitchFamily="18" charset="-12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41" y="8562"/>
            <a:ext cx="7200920" cy="6840875"/>
          </a:xfrm>
        </p:spPr>
        <p:txBody>
          <a:bodyPr tIns="90000" bIns="90000"/>
          <a:lstStyle>
            <a:lvl1pPr marL="0" indent="0">
              <a:buFontTx/>
              <a:buNone/>
              <a:defRPr sz="1800" b="1">
                <a:latin typeface="Courier New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108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368609"/>
            <a:ext cx="7921625" cy="9001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1448747"/>
            <a:ext cx="7921625" cy="50409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35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585" y="2888931"/>
            <a:ext cx="2700345" cy="900112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09253"/>
            <a:ext cx="8641104" cy="1080138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1471" y="548633"/>
            <a:ext cx="3960506" cy="720092"/>
          </a:xfrm>
        </p:spPr>
        <p:txBody>
          <a:bodyPr/>
          <a:lstStyle>
            <a:lvl1pPr marL="0" indent="0"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83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792162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68413"/>
            <a:ext cx="7921625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9" r:id="rId2"/>
    <p:sldLayoutId id="2147483843" r:id="rId3"/>
    <p:sldLayoutId id="2147483850" r:id="rId4"/>
    <p:sldLayoutId id="2147483844" r:id="rId5"/>
    <p:sldLayoutId id="2147483848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17.2  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Random-Access Files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921625" cy="46815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200" dirty="0">
                <a:latin typeface="Lucida Console" panose="020B0609040504020204" pitchFamily="49" charset="0"/>
                <a:ea typeface="新細明體" pitchFamily="18" charset="-120"/>
              </a:rPr>
              <a:t>"606152738"</a:t>
            </a:r>
            <a:r>
              <a:rPr lang="en-US" altLang="zh-TW" sz="2400" dirty="0" smtClean="0">
                <a:ea typeface="新細明體" pitchFamily="18" charset="-120"/>
              </a:rPr>
              <a:t> (</a:t>
            </a: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char *</a:t>
            </a:r>
            <a:r>
              <a:rPr lang="en-US" altLang="zh-TW" sz="2400" dirty="0" smtClean="0">
                <a:ea typeface="新細明體" pitchFamily="18" charset="-120"/>
              </a:rPr>
              <a:t>) </a:t>
            </a:r>
            <a:r>
              <a:rPr lang="en-US" altLang="zh-TW" sz="2600" dirty="0" err="1" smtClean="0">
                <a:ea typeface="新細明體" pitchFamily="18" charset="-120"/>
              </a:rPr>
              <a:t>vs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  <a:ea typeface="新細明體" pitchFamily="18" charset="-120"/>
              </a:rPr>
              <a:t>606152738</a:t>
            </a:r>
            <a:r>
              <a:rPr lang="en-US" altLang="zh-TW" sz="2400" dirty="0" smtClean="0">
                <a:ea typeface="新細明體" pitchFamily="18" charset="-120"/>
              </a:rPr>
              <a:t> (</a:t>
            </a:r>
            <a:r>
              <a:rPr lang="en-US" altLang="zh-TW" sz="2200" dirty="0" err="1" smtClean="0"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ea typeface="新細明體" pitchFamily="18" charset="-120"/>
              </a:rPr>
              <a:t>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char *</a:t>
            </a:r>
            <a:r>
              <a:rPr lang="en-US" altLang="zh-TW" dirty="0" smtClean="0">
                <a:ea typeface="新細明體" pitchFamily="18" charset="-120"/>
              </a:rPr>
              <a:t> takes 10 bytes (1 for each character </a:t>
            </a:r>
            <a:r>
              <a:rPr lang="en-US" altLang="zh-TW" b="1" dirty="0" smtClean="0">
                <a:ea typeface="新細明體" pitchFamily="18" charset="-120"/>
              </a:rPr>
              <a:t>+</a:t>
            </a:r>
            <a:r>
              <a:rPr lang="en-US" altLang="zh-TW" dirty="0" smtClean="0">
                <a:ea typeface="新細明體" pitchFamily="18" charset="-120"/>
              </a:rPr>
              <a:t> null)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takes 4 bytes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60 same size in bytes as 606152738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&lt;&lt;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operator and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write()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  <a:ea typeface="新細明體" pitchFamily="18" charset="-120"/>
              </a:rPr>
              <a:t>outFile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&lt;&lt; number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Outputs </a:t>
            </a:r>
            <a:r>
              <a:rPr lang="en-US" altLang="zh-TW" sz="1700" dirty="0" smtClean="0">
                <a:latin typeface="Lucida Console" panose="020B0609040504020204" pitchFamily="49" charset="0"/>
                <a:ea typeface="新細明體" pitchFamily="18" charset="-120"/>
              </a:rPr>
              <a:t>number</a:t>
            </a:r>
            <a:r>
              <a:rPr lang="en-US" altLang="zh-TW" dirty="0" smtClean="0">
                <a:ea typeface="新細明體" pitchFamily="18" charset="-120"/>
              </a:rPr>
              <a:t> (</a:t>
            </a:r>
            <a:r>
              <a:rPr lang="en-US" altLang="zh-TW" sz="1700" dirty="0" err="1" smtClean="0"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) as a </a:t>
            </a:r>
            <a:r>
              <a:rPr lang="en-US" altLang="zh-TW" sz="1700" dirty="0" smtClean="0">
                <a:latin typeface="Lucida Console" panose="020B0609040504020204" pitchFamily="49" charset="0"/>
                <a:ea typeface="新細明體" pitchFamily="18" charset="-120"/>
              </a:rPr>
              <a:t>char *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  <a:ea typeface="新細明體" pitchFamily="18" charset="-120"/>
              </a:rPr>
              <a:t>outFile.write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char *, size 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Copies data directly from memory into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17.4  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 Writing Data Randomly to a Random-Access File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48748"/>
            <a:ext cx="7921625" cy="3240414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600" dirty="0" smtClean="0">
                <a:ea typeface="新細明體" pitchFamily="18" charset="-120"/>
              </a:rPr>
              <a:t>Use </a:t>
            </a:r>
            <a:r>
              <a:rPr lang="en-US" altLang="zh-TW" sz="2200" dirty="0" err="1" smtClean="0">
                <a:latin typeface="Lucida Console" pitchFamily="49" charset="0"/>
                <a:ea typeface="新細明體" pitchFamily="18" charset="-120"/>
              </a:rPr>
              <a:t>seekp</a:t>
            </a:r>
            <a:r>
              <a:rPr lang="en-US" altLang="zh-TW" sz="2600" dirty="0" smtClean="0">
                <a:ea typeface="新細明體" pitchFamily="18" charset="-120"/>
              </a:rPr>
              <a:t> to write to exact location in file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Where does the first record begin?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Byte 0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The second record?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 err="1" smtClean="0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700" dirty="0" smtClean="0">
                <a:latin typeface="Lucida Console" pitchFamily="49" charset="0"/>
                <a:ea typeface="新細明體" pitchFamily="18" charset="-120"/>
              </a:rPr>
              <a:t>( object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Any record?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700" dirty="0" err="1" smtClean="0">
                <a:latin typeface="Lucida Console" pitchFamily="49" charset="0"/>
                <a:ea typeface="新細明體" pitchFamily="18" charset="-120"/>
              </a:rPr>
              <a:t>Recordnum</a:t>
            </a:r>
            <a:r>
              <a:rPr lang="en-US" altLang="zh-TW" sz="1700" dirty="0" smtClean="0">
                <a:latin typeface="Lucida Console" pitchFamily="49" charset="0"/>
                <a:ea typeface="新細明體" pitchFamily="18" charset="-120"/>
              </a:rPr>
              <a:t> - 1 ) * </a:t>
            </a:r>
            <a:r>
              <a:rPr lang="en-US" altLang="zh-TW" sz="1700" dirty="0" err="1" smtClean="0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700" dirty="0" smtClean="0">
                <a:latin typeface="Lucida Console" pitchFamily="49" charset="0"/>
                <a:ea typeface="新細明體" pitchFamily="18" charset="-120"/>
              </a:rPr>
              <a:t>( object 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17.5: fig17_05.cpp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Writing to a random access file.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customer’s account 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string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customer’s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 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string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customer’s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 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amount of money customer owes company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           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cannot open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 "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"(1 to 100, 0 to end input)\n?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require user to specify account 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user enters information, which is copied into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user enters last name, first name and balance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set record</a:t>
            </a:r>
            <a:r>
              <a:rPr lang="en-US" altLang="zh-TW" sz="14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4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4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4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4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and balance values</a:t>
            </a:r>
            <a:endParaRPr lang="en-US" altLang="zh-TW" sz="14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lastName.copy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lastName.size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firstName.copy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firstName.size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seek position in file of user-specified record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outCredit.seekp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write user-specified information in file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outCredit.write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  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// enable user to specify another account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subTitle" sz="quarter" idx="1"/>
          </p:nvPr>
        </p:nvSpPr>
        <p:spPr>
          <a:solidFill>
            <a:schemeClr val="hlink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 (1 to 100, 0 to end input)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37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Barker Doug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29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Brown Nancy -24.54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96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Stone Sam 34.98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88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Smith Dave 258.34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33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Dunn Stacey 314.33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account number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0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438275" algn="l"/>
              </a:tabLst>
            </a:pPr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17.5  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Reading from a Random-Access File Sequentially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48748"/>
            <a:ext cx="7921625" cy="216027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200" dirty="0" smtClean="0">
                <a:latin typeface="Lucida Console" pitchFamily="49" charset="0"/>
                <a:ea typeface="新細明體" pitchFamily="18" charset="-120"/>
              </a:rPr>
              <a:t>read</a:t>
            </a:r>
            <a:r>
              <a:rPr lang="en-US" altLang="zh-TW" sz="2600" dirty="0" smtClean="0">
                <a:ea typeface="新細明體" pitchFamily="18" charset="-120"/>
              </a:rPr>
              <a:t> - similar to </a:t>
            </a:r>
            <a:r>
              <a:rPr lang="en-US" altLang="zh-TW" sz="2200" dirty="0" smtClean="0">
                <a:latin typeface="Lucida Console" pitchFamily="49" charset="0"/>
                <a:ea typeface="新細明體" pitchFamily="18" charset="-120"/>
              </a:rPr>
              <a:t>write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inFile.read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reinterpret_cast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&lt; char * &gt;( &amp;number ), 	        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sizeof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) 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&amp;number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: location to store data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sizeof</a:t>
            </a: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sz="17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: how many bytes to read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17.6: fig17_06.cpp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Reading a random access file.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prototype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cannot open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"Last Name"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"First Name"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"Balance"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 read first record from file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inCredit.read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 read all records from file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inCredit.eof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// display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client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// read next from file     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inCredit.read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single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record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record.accountNumber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record.lastName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record.firstName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right &lt;&lt; fixed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5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14591"/>
              </p:ext>
            </p:extLst>
          </p:nvPr>
        </p:nvGraphicFramePr>
        <p:xfrm>
          <a:off x="5292092" y="368609"/>
          <a:ext cx="2880000" cy="46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num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00100100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9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str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memory</a:t>
            </a:r>
          </a:p>
        </p:txBody>
      </p:sp>
      <p:sp>
        <p:nvSpPr>
          <p:cNvPr id="47178" name="Rectangle 109"/>
          <p:cNvSpPr>
            <a:spLocks noGrp="1" noChangeArrowheads="1"/>
          </p:cNvSpPr>
          <p:nvPr>
            <p:ph sz="half" idx="1"/>
          </p:nvPr>
        </p:nvSpPr>
        <p:spPr>
          <a:xfrm>
            <a:off x="431470" y="5409253"/>
            <a:ext cx="7921013" cy="900115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600" dirty="0" smtClean="0">
                <a:latin typeface="Lucida Console" pitchFamily="49" charset="0"/>
              </a:rPr>
              <a:t>2 + 32 + 2048 + 8192 + 65536 + 2097152 + 67108864 + 536870912 = 606152738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600" dirty="0" smtClean="0">
                <a:latin typeface="Lucida Console" pitchFamily="49" charset="0"/>
              </a:rPr>
              <a:t>(00100100 00100001 00101000 00100010)</a:t>
            </a:r>
            <a:r>
              <a:rPr lang="en-US" altLang="zh-TW" sz="1600" baseline="-25000" dirty="0" smtClean="0">
                <a:latin typeface="Lucida Console" pitchFamily="49" charset="0"/>
              </a:rPr>
              <a:t>2</a:t>
            </a:r>
            <a:r>
              <a:rPr lang="en-US" altLang="zh-TW" sz="1600" dirty="0" smtClean="0">
                <a:latin typeface="Lucida Console" pitchFamily="49" charset="0"/>
              </a:rPr>
              <a:t> = (606152738)</a:t>
            </a:r>
            <a:r>
              <a:rPr lang="en-US" altLang="zh-TW" sz="1600" baseline="-25000" dirty="0" smtClean="0">
                <a:latin typeface="Lucida Console" pitchFamily="49" charset="0"/>
              </a:rPr>
              <a:t>10</a:t>
            </a:r>
          </a:p>
        </p:txBody>
      </p:sp>
      <p:sp>
        <p:nvSpPr>
          <p:cNvPr id="47179" name="Rectangle 110"/>
          <p:cNvSpPr>
            <a:spLocks noGrp="1" noChangeArrowheads="1"/>
          </p:cNvSpPr>
          <p:nvPr>
            <p:ph sz="half" idx="2"/>
          </p:nvPr>
        </p:nvSpPr>
        <p:spPr>
          <a:xfrm>
            <a:off x="791517" y="548632"/>
            <a:ext cx="3420437" cy="720092"/>
          </a:xfrm>
        </p:spPr>
        <p:txBody>
          <a:bodyPr/>
          <a:lstStyle/>
          <a:p>
            <a:pPr marL="0" indent="0" eaLnBrk="1" hangingPunct="1"/>
            <a:r>
              <a:rPr lang="en-US" altLang="zh-TW" sz="1600" dirty="0" smtClean="0">
                <a:solidFill>
                  <a:srgbClr val="0000FF"/>
                </a:solidFill>
              </a:rPr>
              <a:t>char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[] = "606152738";</a:t>
            </a:r>
          </a:p>
          <a:p>
            <a:pPr eaLnBrk="1" hangingPunct="1"/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num</a:t>
            </a:r>
            <a:r>
              <a:rPr lang="en-US" altLang="zh-TW" sz="1600" dirty="0" smtClean="0"/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41" y="548633"/>
            <a:ext cx="7200920" cy="2160276"/>
          </a:xfrm>
          <a:solidFill>
            <a:schemeClr val="hlink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Account   Last Name       First Name    Balance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29        Brown           Nancy          -24.54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33        Dunn            Stacey         314.33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37        Barker          Doug            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88        Smith           Dave           258.34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96        Stone           Sam             34.98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900112"/>
          </a:xfrm>
        </p:spPr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17.6  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Case Study: A Transaction-Processing Program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Give user menu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Option 1: store accounts to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print.txt</a:t>
            </a:r>
          </a:p>
          <a:p>
            <a:pPr lvl="1" eaLnBrk="1" hangingPunct="1"/>
            <a:endParaRPr lang="en-US" altLang="zh-TW" b="1" smtClean="0">
              <a:latin typeface="Courier New" pitchFamily="49" charset="0"/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Option 2: update record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511300" y="2241550"/>
            <a:ext cx="6661150" cy="17399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Account   Last Name       First Name    Balance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29        Brown           Nancy          -24.54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33        Dunn            Stacey         314.33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37        Barker          Doug             0.00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88        Smith           Dave           258.34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96        Stone           Sam             34.98</a:t>
            </a:r>
            <a:endParaRPr lang="en-US" altLang="zh-TW" sz="180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511300" y="4689475"/>
            <a:ext cx="6661150" cy="14652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Enter account to update (1 - 100): 37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37        Barker          Doug             0.00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80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Enter charge (+) or payment (-): +87.99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37        Barker          Doug            87.99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17.6  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Case Study: A Transaction-Processing Program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Menu options (continued)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Option 3: add new record</a:t>
            </a: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Option 4: delete record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11300" y="2349500"/>
            <a:ext cx="5400675" cy="9159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Enter new account number (1 - 100): 22</a:t>
            </a:r>
          </a:p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Enter lastname, firstname, balance</a:t>
            </a:r>
          </a:p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? Johnston Sarah 247.45 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511300" y="3968750"/>
            <a:ext cx="5400675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Enter account to delete (1 - 100): 29</a:t>
            </a:r>
          </a:p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Account #29 deleted.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47" y="368608"/>
            <a:ext cx="8821127" cy="6120783"/>
          </a:xfrm>
        </p:spPr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17.7: fig17_07.cpp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This program reads a random access file sequentially, updates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data previously written to the file, creates data to be placed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 the file, and deletes data previously in the file.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enterChoice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creatTextFile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updateRecord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newRecord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 );</a:t>
            </a:r>
          </a:p>
          <a:p>
            <a:pPr eaLnBrk="1" hangingPunct="1">
              <a:spcBef>
                <a:spcPts val="438"/>
              </a:spcBef>
            </a:pPr>
            <a:endParaRPr lang="en-US" altLang="zh-TW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22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deleteRecord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&amp;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outputLine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24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getAccount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25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enum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Choices {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PRINT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UPDATE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END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};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open file for reading and writing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             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cannot open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 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choice;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store user choice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enable user to specify action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( choice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choice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create text file from record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creatTextFile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update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create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newRecord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delete existing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default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error if user does not select valid choice</a:t>
            </a:r>
            <a:endParaRPr lang="en-US" altLang="zh-TW" sz="14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"Incorrect choice"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switch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inOutCredit.clear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reset end-of-file indicator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67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68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enable user to input menu choice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69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display available options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72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nEnter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your choice"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"1 - store a formatted text file of accounts"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   called \"print.txt\" for printing"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"2 - update an account"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"3 - add a new account"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77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"4 - delete an account"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"5 - end program\n?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79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menuChoice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menuChoice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input menu selection from 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menuChoice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enterChoice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84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85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formatted text file for printing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86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creatTextFile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create text file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"print.txt"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90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91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cannot create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created."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97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"Last Name"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"First Name"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right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"Balance"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101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set file-position pointer to beginning of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readFromFile.seekg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104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105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first record from record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readFromFile.read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109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110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copy all records from record file into text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write single record to text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skip empty records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fixed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121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read next record from record file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readFromFile.read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creatTextFile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127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update balance in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129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131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obtain number of account to update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to update"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133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134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updateFile.seekg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136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first record from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updateFile.read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141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update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client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the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146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9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37416"/>
              </p:ext>
            </p:extLst>
          </p:nvPr>
        </p:nvGraphicFramePr>
        <p:xfrm>
          <a:off x="611494" y="728655"/>
          <a:ext cx="7920000" cy="54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ASCII character set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nul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soh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stx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etx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eot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enq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ack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ht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nl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vt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ff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cr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si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dle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dc3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nak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syn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etb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can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em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sub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esc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gs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rs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us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sp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#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,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/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=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@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[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\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^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_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|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~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request user to specify transaction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nEnter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charge (+) or payment (-):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transaction;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charge or payment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transaction;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151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update record balance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oldBalance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oldBalance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transaction;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client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the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156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updateFile.seekp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159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160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write updated record over old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updateFile.write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display error if account does not exist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 #"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has no information."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168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169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and insert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170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newRecord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obtain number of account to create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new account number"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174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175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insertInFile.seekg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177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record from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insertInFile.read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182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create record, if record does not previously exist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string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string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189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190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user enters last name, first name and balance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balance;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195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196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use values to populate account values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lastName.copy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lastName.size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firstName.copy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firstName.size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balance;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201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insertInFile.seekp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204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205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insert record in file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insertInFile.write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                         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 &gt;( &amp;client ),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);                   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// display error if account previously exists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"Account #"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 already contains information."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newRecord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100"/>
              </a:spcBef>
            </a:pPr>
            <a:r>
              <a:rPr lang="en-US" altLang="zh-TW" sz="160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183  </a:t>
            </a:r>
            <a:r>
              <a:rPr lang="en-US" altLang="zh-TW" sz="160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// create record, if record does not previously exist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184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185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190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   // user enters last name, first name and balance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191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sz="1600" b="0" dirty="0" err="1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192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193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194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200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201  </a:t>
            </a:r>
            <a:endParaRPr lang="en-US" altLang="zh-TW" sz="1600" b="0" dirty="0" smtClean="0"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202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203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insertInFile.seekp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*          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204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205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   // insert record in file                     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206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insertInFile.write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(                            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&lt;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* &gt;( &amp;client ),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207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) );                     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208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209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</a:rPr>
              <a:t>else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</a:rPr>
              <a:t> // display error if account previously exists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210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</a:rPr>
              <a:t>"Account #"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accountNumber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211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        &lt;&lt;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</a:rPr>
              <a:t>" already contains information."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212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ea typeface="新細明體" pitchFamily="18" charset="-120"/>
              </a:rPr>
              <a:t>newRecord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9594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213  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214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delete an existing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215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deleteRecord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obtain number of account to delete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to delete"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219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220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deleteFromFile.seekg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222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record from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deleteFromFile.read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227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delete record, if record exists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blank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blankClient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{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0.0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232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deleteFromFile.seekp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236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replace existing record with blank record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deleteFromFile.write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blankClient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),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 #"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deleted.\n"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display error if record does not exist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 #"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is empty.\n"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247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single record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249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record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record.accountNumber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record.lastName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record.firstName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fixed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record.balance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257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obtain account-number value from 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259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prompt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262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// obtain account-number value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prompt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 (1 - 100):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||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100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269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270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271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getAccount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889250"/>
            <a:ext cx="7921625" cy="1079500"/>
          </a:xfrm>
        </p:spPr>
        <p:txBody>
          <a:bodyPr/>
          <a:lstStyle/>
          <a:p>
            <a:pPr algn="ctr" eaLnBrk="1" hangingPunct="1"/>
            <a:r>
              <a:rPr lang="en-US" altLang="zh-TW" sz="5400" b="1" dirty="0" smtClean="0">
                <a:solidFill>
                  <a:srgbClr val="3380E6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A Tip</a:t>
            </a:r>
            <a:endParaRPr lang="en-US" altLang="zh-TW" sz="5400" b="1" dirty="0" smtClean="0">
              <a:solidFill>
                <a:srgbClr val="3380E6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17.5: fig17_05.cpp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Writing to a random access file.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 "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"(1 to 100, 0 to end input)\n?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             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93350"/>
              </p:ext>
            </p:extLst>
          </p:nvPr>
        </p:nvGraphicFramePr>
        <p:xfrm>
          <a:off x="5652138" y="548632"/>
          <a:ext cx="2700000" cy="46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00100100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331584" y="2888931"/>
            <a:ext cx="3240415" cy="900112"/>
          </a:xfrm>
        </p:spPr>
        <p:txBody>
          <a:bodyPr/>
          <a:lstStyle/>
          <a:p>
            <a:r>
              <a:rPr lang="en-US" altLang="zh-TW" dirty="0"/>
              <a:t>In binary file</a:t>
            </a:r>
          </a:p>
        </p:txBody>
      </p:sp>
      <p:sp>
        <p:nvSpPr>
          <p:cNvPr id="48199" name="Rectangle 103"/>
          <p:cNvSpPr>
            <a:spLocks noGrp="1" noChangeArrowheads="1"/>
          </p:cNvSpPr>
          <p:nvPr>
            <p:ph sz="half" idx="1"/>
          </p:nvPr>
        </p:nvSpPr>
        <p:spPr>
          <a:xfrm>
            <a:off x="611494" y="5589276"/>
            <a:ext cx="7740989" cy="720092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600" dirty="0" err="1" smtClean="0">
                <a:latin typeface="Lucida Console" pitchFamily="49" charset="0"/>
              </a:rPr>
              <a:t>outFile.write</a:t>
            </a:r>
            <a:r>
              <a:rPr lang="en-US" altLang="zh-TW" sz="1600" dirty="0" smtClean="0">
                <a:latin typeface="Lucida Console" pitchFamily="49" charset="0"/>
              </a:rPr>
              <a:t>(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</a:rPr>
              <a:t>reinterpret_cast</a:t>
            </a:r>
            <a:r>
              <a:rPr lang="en-US" altLang="zh-TW" sz="1600" dirty="0" smtClean="0">
                <a:latin typeface="Lucida Console" pitchFamily="49" charset="0"/>
              </a:rPr>
              <a:t>&lt;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 char</a:t>
            </a:r>
            <a:r>
              <a:rPr lang="en-US" altLang="zh-TW" sz="1600" dirty="0" smtClean="0">
                <a:latin typeface="Lucida Console" pitchFamily="49" charset="0"/>
              </a:rPr>
              <a:t> * &gt; ( &amp;</a:t>
            </a:r>
            <a:r>
              <a:rPr lang="en-US" altLang="zh-TW" sz="1600" dirty="0" err="1" smtClean="0">
                <a:latin typeface="Lucida Console" pitchFamily="49" charset="0"/>
              </a:rPr>
              <a:t>num</a:t>
            </a:r>
            <a:r>
              <a:rPr lang="en-US" altLang="zh-TW" sz="1600" dirty="0" smtClean="0">
                <a:latin typeface="Lucida Console" pitchFamily="49" charset="0"/>
              </a:rPr>
              <a:t> ), 4 );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600" dirty="0" err="1" smtClean="0">
                <a:latin typeface="Lucida Console" pitchFamily="49" charset="0"/>
              </a:rPr>
              <a:t>outFile.write</a:t>
            </a:r>
            <a:r>
              <a:rPr lang="en-US" altLang="zh-TW" sz="1600" dirty="0" smtClean="0">
                <a:latin typeface="Lucida Console" pitchFamily="49" charset="0"/>
              </a:rPr>
              <a:t>( </a:t>
            </a:r>
            <a:r>
              <a:rPr lang="en-US" altLang="zh-TW" sz="1600" dirty="0" err="1" smtClean="0">
                <a:latin typeface="Lucida Console" pitchFamily="49" charset="0"/>
              </a:rPr>
              <a:t>str</a:t>
            </a:r>
            <a:r>
              <a:rPr lang="en-US" altLang="zh-TW" sz="1600" dirty="0" smtClean="0">
                <a:latin typeface="Lucida Console" pitchFamily="49" charset="0"/>
              </a:rPr>
              <a:t>, 9 );</a:t>
            </a:r>
          </a:p>
        </p:txBody>
      </p:sp>
      <p:sp>
        <p:nvSpPr>
          <p:cNvPr id="48200" name="Rectangle 104"/>
          <p:cNvSpPr>
            <a:spLocks noGrp="1" noChangeArrowheads="1"/>
          </p:cNvSpPr>
          <p:nvPr>
            <p:ph sz="half" idx="2"/>
          </p:nvPr>
        </p:nvSpPr>
        <p:spPr>
          <a:xfrm>
            <a:off x="791517" y="548632"/>
            <a:ext cx="3240414" cy="720092"/>
          </a:xfrm>
        </p:spPr>
        <p:txBody>
          <a:bodyPr/>
          <a:lstStyle/>
          <a:p>
            <a:pPr marL="0" indent="0" eaLnBrk="1" hangingPunct="1"/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char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</a:rPr>
              <a:t>str</a:t>
            </a:r>
            <a:r>
              <a:rPr lang="en-US" altLang="zh-TW" sz="1600" dirty="0" smtClean="0">
                <a:latin typeface="Lucida Console" pitchFamily="49" charset="0"/>
              </a:rPr>
              <a:t>[] = "606152738";</a:t>
            </a:r>
          </a:p>
          <a:p>
            <a:pPr marL="0" indent="0" eaLnBrk="1" hangingPunct="1"/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</a:rPr>
              <a:t>num</a:t>
            </a:r>
            <a:r>
              <a:rPr lang="en-US" altLang="zh-TW" sz="1600" dirty="0" smtClean="0">
                <a:latin typeface="Lucida Console" pitchFamily="49" charset="0"/>
              </a:rPr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outCredit.seekp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outCredit.write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   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inoutCredit.seekp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inoutCredit.write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68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70     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71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72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74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else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50042"/>
              </p:ext>
            </p:extLst>
          </p:nvPr>
        </p:nvGraphicFramePr>
        <p:xfrm>
          <a:off x="565213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text file</a:t>
            </a:r>
          </a:p>
        </p:txBody>
      </p:sp>
      <p:sp>
        <p:nvSpPr>
          <p:cNvPr id="49248" name="Rectangle 132"/>
          <p:cNvSpPr>
            <a:spLocks noGrp="1" noChangeArrowheads="1"/>
          </p:cNvSpPr>
          <p:nvPr>
            <p:ph sz="half" idx="1"/>
          </p:nvPr>
        </p:nvSpPr>
        <p:spPr>
          <a:xfrm>
            <a:off x="971540" y="5229231"/>
            <a:ext cx="2880368" cy="360046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600" dirty="0" err="1" smtClean="0">
                <a:latin typeface="Lucida Console" pitchFamily="49" charset="0"/>
              </a:rPr>
              <a:t>outFile</a:t>
            </a:r>
            <a:r>
              <a:rPr lang="en-US" altLang="zh-TW" sz="1600" dirty="0" smtClean="0">
                <a:latin typeface="Lucida Console" pitchFamily="49" charset="0"/>
              </a:rPr>
              <a:t> &lt;&lt; </a:t>
            </a:r>
            <a:r>
              <a:rPr lang="en-US" altLang="zh-TW" sz="1600" dirty="0" err="1" smtClean="0">
                <a:latin typeface="Lucida Console" pitchFamily="49" charset="0"/>
              </a:rPr>
              <a:t>str</a:t>
            </a:r>
            <a:r>
              <a:rPr lang="en-US" altLang="zh-TW" sz="1600" dirty="0" smtClean="0">
                <a:latin typeface="Lucida Console" pitchFamily="49" charset="0"/>
              </a:rPr>
              <a:t> &lt;&lt; </a:t>
            </a:r>
            <a:r>
              <a:rPr lang="en-US" altLang="zh-TW" sz="1600" dirty="0" err="1" smtClean="0">
                <a:latin typeface="Lucida Console" pitchFamily="49" charset="0"/>
              </a:rPr>
              <a:t>num</a:t>
            </a:r>
            <a:r>
              <a:rPr lang="en-US" altLang="zh-TW" sz="1600" dirty="0" smtClean="0">
                <a:latin typeface="Lucida Console" pitchFamily="49" charset="0"/>
              </a:rPr>
              <a:t>;</a:t>
            </a:r>
          </a:p>
        </p:txBody>
      </p:sp>
      <p:sp>
        <p:nvSpPr>
          <p:cNvPr id="49249" name="Rectangle 133"/>
          <p:cNvSpPr>
            <a:spLocks noGrp="1" noChangeArrowheads="1"/>
          </p:cNvSpPr>
          <p:nvPr>
            <p:ph sz="half" idx="2"/>
          </p:nvPr>
        </p:nvSpPr>
        <p:spPr>
          <a:xfrm>
            <a:off x="791517" y="548632"/>
            <a:ext cx="3240414" cy="720092"/>
          </a:xfrm>
        </p:spPr>
        <p:txBody>
          <a:bodyPr/>
          <a:lstStyle/>
          <a:p>
            <a:pPr marL="0" indent="0" eaLnBrk="1" hangingPunct="1"/>
            <a:r>
              <a:rPr lang="en-US" altLang="zh-TW" sz="1600" dirty="0" smtClean="0">
                <a:solidFill>
                  <a:srgbClr val="0000FF"/>
                </a:solidFill>
              </a:rPr>
              <a:t>char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[] = "606152738";</a:t>
            </a:r>
          </a:p>
          <a:p>
            <a:pPr eaLnBrk="1" hangingPunct="1"/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num</a:t>
            </a:r>
            <a:r>
              <a:rPr lang="en-US" altLang="zh-TW" sz="1600" dirty="0" smtClean="0"/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1" y="188913"/>
            <a:ext cx="8281057" cy="900112"/>
          </a:xfrm>
        </p:spPr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17.3  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Creating a Random-Access File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2"/>
            <a:ext cx="8641727" cy="43208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Example</a:t>
            </a:r>
          </a:p>
          <a:p>
            <a:pPr marL="628650" lvl="1"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outFile.write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reinterpret_cast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&lt;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char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* &gt;( &amp;number ),</a:t>
            </a:r>
          </a:p>
          <a:p>
            <a:pPr marL="628650" lvl="1"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   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number ) );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&amp;number</a:t>
            </a:r>
            <a:r>
              <a:rPr lang="en-US" altLang="zh-TW" sz="18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is an</a:t>
            </a:r>
            <a:r>
              <a:rPr lang="en-US" altLang="zh-TW" sz="1800" dirty="0" smtClean="0"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*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2200" dirty="0" smtClean="0">
                <a:ea typeface="新細明體" pitchFamily="18" charset="-120"/>
              </a:rPr>
              <a:t>Convert to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char *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with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reinterpret_cast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(number)</a:t>
            </a:r>
            <a:endParaRPr lang="en-US" altLang="zh-TW" sz="1800" dirty="0" smtClean="0">
              <a:ea typeface="新細明體" pitchFamily="18" charset="-120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US" altLang="zh-TW" sz="2200" dirty="0" smtClean="0">
                <a:ea typeface="新細明體" pitchFamily="18" charset="-120"/>
              </a:rPr>
              <a:t>Size of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number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(an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200" dirty="0" smtClean="0">
                <a:ea typeface="新細明體" pitchFamily="18" charset="-120"/>
              </a:rPr>
              <a:t>) in bytes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read</a:t>
            </a:r>
            <a:r>
              <a:rPr lang="en-US" altLang="zh-TW" dirty="0" smtClean="0">
                <a:ea typeface="新細明體" pitchFamily="18" charset="-120"/>
              </a:rPr>
              <a:t> function similar (more later)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Use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::binary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1" y="188913"/>
            <a:ext cx="8281057" cy="900112"/>
          </a:xfrm>
        </p:spPr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17.3  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Creating a Random-Access File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4"/>
            <a:ext cx="7921625" cy="486093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Usually write entire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struct</a:t>
            </a:r>
            <a:r>
              <a:rPr lang="en-US" altLang="zh-TW" sz="2400" dirty="0" smtClean="0">
                <a:ea typeface="新細明體" pitchFamily="18" charset="-120"/>
              </a:rPr>
              <a:t> or object to file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Problem statement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Credit processing program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Store at most 100 fixed-length records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Record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Account number (key)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First and last name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Balance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Account operations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Update, create new, delete, list all accounts in a file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Next: program to create blank 100-record file</a:t>
            </a:r>
          </a:p>
          <a:p>
            <a:pPr lvl="1"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17.4: fig17_04.cpp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Creating a randomly accessed file.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sz="14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|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could not open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create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with no information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blankClient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{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0.0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output 100 blank records to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outCredit.write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blankClient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),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2602</TotalTime>
  <Words>4289</Words>
  <Application>Microsoft Office PowerPoint</Application>
  <PresentationFormat>如螢幕大小 (4:3)</PresentationFormat>
  <Paragraphs>981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AvantGarde</vt:lpstr>
      <vt:lpstr>Courier</vt:lpstr>
      <vt:lpstr>新細明體</vt:lpstr>
      <vt:lpstr>Arial</vt:lpstr>
      <vt:lpstr>Courier New</vt:lpstr>
      <vt:lpstr>Helvetica</vt:lpstr>
      <vt:lpstr>Lucida Console</vt:lpstr>
      <vt:lpstr>Times New Roman</vt:lpstr>
      <vt:lpstr>ppt_template_07-25-2002</vt:lpstr>
      <vt:lpstr>17.2  Random-Access Files</vt:lpstr>
      <vt:lpstr>In memory</vt:lpstr>
      <vt:lpstr>PowerPoint 簡報</vt:lpstr>
      <vt:lpstr>In binary file</vt:lpstr>
      <vt:lpstr>In text file</vt:lpstr>
      <vt:lpstr>17.3  Creating a Random-Access File</vt:lpstr>
      <vt:lpstr>17.3  Creating a Random-Access File</vt:lpstr>
      <vt:lpstr>PowerPoint 簡報</vt:lpstr>
      <vt:lpstr>PowerPoint 簡報</vt:lpstr>
      <vt:lpstr>17.4   Writing Data Randomly to a Random-Access File</vt:lpstr>
      <vt:lpstr>PowerPoint 簡報</vt:lpstr>
      <vt:lpstr>PowerPoint 簡報</vt:lpstr>
      <vt:lpstr>PowerPoint 簡報</vt:lpstr>
      <vt:lpstr>PowerPoint 簡報</vt:lpstr>
      <vt:lpstr>PowerPoint 簡報</vt:lpstr>
      <vt:lpstr>17.5  Reading from a Random-Access File Sequentially</vt:lpstr>
      <vt:lpstr>PowerPoint 簡報</vt:lpstr>
      <vt:lpstr>PowerPoint 簡報</vt:lpstr>
      <vt:lpstr>PowerPoint 簡報</vt:lpstr>
      <vt:lpstr>PowerPoint 簡報</vt:lpstr>
      <vt:lpstr>17.6  Case Study: A Transaction-Processing Program</vt:lpstr>
      <vt:lpstr>17.6  Case Study: A Transaction-Processing Program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 Tip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james</cp:lastModifiedBy>
  <cp:revision>792</cp:revision>
  <dcterms:created xsi:type="dcterms:W3CDTF">2002-08-15T19:30:17Z</dcterms:created>
  <dcterms:modified xsi:type="dcterms:W3CDTF">2021-12-07T16:07:31Z</dcterms:modified>
</cp:coreProperties>
</file>