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98" r:id="rId3"/>
    <p:sldId id="262" r:id="rId4"/>
    <p:sldId id="395" r:id="rId5"/>
    <p:sldId id="396" r:id="rId6"/>
    <p:sldId id="376" r:id="rId7"/>
    <p:sldId id="397" r:id="rId8"/>
    <p:sldId id="399" r:id="rId9"/>
    <p:sldId id="398" r:id="rId10"/>
    <p:sldId id="383" r:id="rId11"/>
    <p:sldId id="384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3" r:id="rId24"/>
    <p:sldId id="414" r:id="rId25"/>
    <p:sldId id="415" r:id="rId26"/>
    <p:sldId id="417" r:id="rId27"/>
    <p:sldId id="416" r:id="rId28"/>
    <p:sldId id="411" r:id="rId29"/>
    <p:sldId id="412" r:id="rId30"/>
    <p:sldId id="418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94948" autoAdjust="0"/>
  </p:normalViewPr>
  <p:slideViewPr>
    <p:cSldViewPr>
      <p:cViewPr varScale="1">
        <p:scale>
          <a:sx n="108" d="100"/>
          <a:sy n="108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91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37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5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0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4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5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69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9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57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70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71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30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08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72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38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49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5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6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2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3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1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5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7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king13/oneshot-cms-deploy/tree/master/examp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ms-dev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ms-dev.github.io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yanking13/oneshot-cms-deploy/blob/master/README.md" TargetMode="External"/><Relationship Id="rId5" Type="http://schemas.openxmlformats.org/officeDocument/2006/relationships/hyperlink" Target="https://github.com/ryanking13/cms-guide" TargetMode="External"/><Relationship Id="rId4" Type="http://schemas.openxmlformats.org/officeDocument/2006/relationships/hyperlink" Target="https://cms.readthedocs.io/en/v1.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ngdaoU/OnlineJud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anking13/oneshot-cms-deplo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최경재 </a:t>
            </a:r>
            <a:r>
              <a:rPr lang="en-US" altLang="ko-KR">
                <a:solidFill>
                  <a:schemeClr val="bg1"/>
                </a:solidFill>
              </a:rPr>
              <a:t>(ryanking13 / def6488@gmail.com)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556792"/>
            <a:ext cx="8568952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rgbClr val="FF0000"/>
                </a:solidFill>
              </a:rPr>
              <a:t>CMS </a:t>
            </a:r>
            <a:r>
              <a:rPr lang="ko-KR" altLang="en-US" sz="2800">
                <a:solidFill>
                  <a:srgbClr val="FF0000"/>
                </a:solidFill>
              </a:rPr>
              <a:t>구동하기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대회</a:t>
            </a:r>
            <a:r>
              <a:rPr lang="en-US" altLang="ko-KR"/>
              <a:t>/</a:t>
            </a:r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3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1AE8F-D5C4-4BC8-AFD2-95E73818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933056"/>
            <a:ext cx="2333951" cy="2200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28929D-678C-4D57-8F52-42844A53B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437112"/>
            <a:ext cx="3315163" cy="1324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FED854-B865-401F-A6E3-F2C3DB1B3C7E}"/>
              </a:ext>
            </a:extLst>
          </p:cNvPr>
          <p:cNvSpPr txBox="1"/>
          <p:nvPr/>
        </p:nvSpPr>
        <p:spPr>
          <a:xfrm>
            <a:off x="395536" y="1558245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순서</a:t>
            </a:r>
            <a:r>
              <a:rPr lang="en-US" altLang="ko-KR" b="1"/>
              <a:t>&gt;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대회 등록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문제 등록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대회에 문제를 연결</a:t>
            </a:r>
          </a:p>
        </p:txBody>
      </p:sp>
    </p:spTree>
    <p:extLst>
      <p:ext uri="{BB962C8B-B14F-4D97-AF65-F5344CB8AC3E}">
        <p14:creationId xmlns:p14="http://schemas.microsoft.com/office/powerpoint/2010/main" val="23208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E74C7D-1457-42FA-B08C-CA1E18CA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4488778"/>
            <a:ext cx="6335009" cy="17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FE91F-FF11-4668-AFCD-CE73F6C405FA}"/>
              </a:ext>
            </a:extLst>
          </p:cNvPr>
          <p:cNvSpPr txBox="1"/>
          <p:nvPr/>
        </p:nvSpPr>
        <p:spPr>
          <a:xfrm>
            <a:off x="395536" y="1558245"/>
            <a:ext cx="7272808" cy="23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대회 환경설정</a:t>
            </a:r>
            <a:endParaRPr lang="en-US" altLang="ko-KR" b="1"/>
          </a:p>
          <a:p>
            <a:endParaRPr lang="en-US" altLang="ko-KR" b="1"/>
          </a:p>
          <a:p>
            <a:pPr marL="285750" indent="-285750">
              <a:buFontTx/>
              <a:buChar char="-"/>
            </a:pPr>
            <a:r>
              <a:rPr lang="ko-KR" altLang="en-US"/>
              <a:t>다양한 옵션들이 있으니 보고 지정</a:t>
            </a:r>
            <a:endParaRPr lang="en-US" altLang="ko-KR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제출 가능 언어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대회 시작</a:t>
            </a:r>
            <a:r>
              <a:rPr lang="en-US" altLang="ko-KR" sz="1600"/>
              <a:t>/</a:t>
            </a:r>
            <a:r>
              <a:rPr lang="ko-KR" altLang="en-US" sz="1600"/>
              <a:t>종료 시간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질문 가능 여부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…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42204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ABA52-8CA5-4AEA-8642-FE88FC35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90498"/>
            <a:ext cx="2381582" cy="3077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40C9F-2526-4C41-A7A4-ECAD6846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708920"/>
            <a:ext cx="330563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1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FE91F-FF11-4668-AFCD-CE73F6C405FA}"/>
              </a:ext>
            </a:extLst>
          </p:cNvPr>
          <p:cNvSpPr txBox="1"/>
          <p:nvPr/>
        </p:nvSpPr>
        <p:spPr>
          <a:xfrm>
            <a:off x="395536" y="1558245"/>
            <a:ext cx="7272808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문제 환경설정</a:t>
            </a:r>
            <a:endParaRPr lang="en-US" altLang="ko-KR" b="1"/>
          </a:p>
          <a:p>
            <a:endParaRPr lang="en-US" altLang="ko-KR" b="1"/>
          </a:p>
          <a:p>
            <a:pPr marL="285750" indent="-285750">
              <a:buFontTx/>
              <a:buChar char="-"/>
            </a:pPr>
            <a:r>
              <a:rPr lang="en-US" altLang="ko-KR"/>
              <a:t>Attachments: </a:t>
            </a:r>
            <a:r>
              <a:rPr lang="ko-KR" altLang="en-US"/>
              <a:t>첨부 파일</a:t>
            </a:r>
            <a:endParaRPr lang="en-US" altLang="ko-KR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PDF</a:t>
            </a:r>
            <a:r>
              <a:rPr lang="ko-KR" altLang="en-US" sz="1600"/>
              <a:t> 등을 첨부하여 문제를 설명하는 것을 권장</a:t>
            </a:r>
            <a:endParaRPr lang="en-US" altLang="ko-KR" sz="16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FC18B-7D31-4BF8-8F2E-3F24671D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4" y="4005064"/>
            <a:ext cx="850701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0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FE91F-FF11-4668-AFCD-CE73F6C405FA}"/>
              </a:ext>
            </a:extLst>
          </p:cNvPr>
          <p:cNvSpPr txBox="1"/>
          <p:nvPr/>
        </p:nvSpPr>
        <p:spPr>
          <a:xfrm>
            <a:off x="395536" y="1558245"/>
            <a:ext cx="7272808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문제 환경설정</a:t>
            </a:r>
            <a:endParaRPr lang="en-US" altLang="ko-KR" b="1"/>
          </a:p>
          <a:p>
            <a:endParaRPr lang="en-US" altLang="ko-KR" b="1"/>
          </a:p>
          <a:p>
            <a:pPr marL="285750" indent="-285750">
              <a:buFontTx/>
              <a:buChar char="-"/>
            </a:pPr>
            <a:r>
              <a:rPr lang="en-US" altLang="ko-KR"/>
              <a:t>Score mode: </a:t>
            </a:r>
            <a:r>
              <a:rPr lang="ko-KR" altLang="en-US"/>
              <a:t>점수 모드</a:t>
            </a:r>
            <a:endParaRPr lang="en-US" altLang="ko-KR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일반적으로 제출한 것중 최고점 </a:t>
            </a:r>
            <a:r>
              <a:rPr lang="en-US" altLang="ko-KR" sz="1600"/>
              <a:t>(IOI 2013-2016)</a:t>
            </a:r>
            <a:r>
              <a:rPr lang="ko-KR" altLang="en-US" sz="1600"/>
              <a:t>을 사용하면 됨</a:t>
            </a:r>
            <a:endParaRPr lang="en-US" altLang="ko-KR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194B2-944D-4CDD-B0C5-C7826A82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9" y="4632912"/>
            <a:ext cx="843080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8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FE91F-FF11-4668-AFCD-CE73F6C405FA}"/>
              </a:ext>
            </a:extLst>
          </p:cNvPr>
          <p:cNvSpPr txBox="1"/>
          <p:nvPr/>
        </p:nvSpPr>
        <p:spPr>
          <a:xfrm>
            <a:off x="395536" y="1558245"/>
            <a:ext cx="7272808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문제 환경설정</a:t>
            </a:r>
            <a:endParaRPr lang="en-US" altLang="ko-KR" b="1"/>
          </a:p>
          <a:p>
            <a:endParaRPr lang="en-US" altLang="ko-KR" b="1"/>
          </a:p>
          <a:p>
            <a:pPr marL="285750" indent="-285750">
              <a:buFontTx/>
              <a:buChar char="-"/>
            </a:pPr>
            <a:r>
              <a:rPr lang="en-US" altLang="ko-KR"/>
              <a:t>Time Limit, Memory Limit: </a:t>
            </a: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메모리 제한</a:t>
            </a:r>
            <a:endParaRPr lang="en-US" altLang="ko-KR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의도적으로 까다로운 제한을 걸 목적이 아니라면</a:t>
            </a:r>
            <a:r>
              <a:rPr lang="en-US" altLang="ko-KR" sz="1600"/>
              <a:t>,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시간</a:t>
            </a:r>
            <a:r>
              <a:rPr lang="en-US" altLang="ko-KR" sz="1600"/>
              <a:t>: 1</a:t>
            </a:r>
            <a:r>
              <a:rPr lang="ko-KR" altLang="en-US" sz="1600"/>
              <a:t>초</a:t>
            </a:r>
            <a:r>
              <a:rPr lang="en-US" altLang="ko-KR" sz="1600"/>
              <a:t>, </a:t>
            </a:r>
            <a:r>
              <a:rPr lang="ko-KR" altLang="en-US" sz="1600"/>
              <a:t>메모리</a:t>
            </a:r>
            <a:r>
              <a:rPr lang="en-US" altLang="ko-KR" sz="1600"/>
              <a:t>: 256MB</a:t>
            </a:r>
            <a:r>
              <a:rPr lang="ko-KR" altLang="en-US" sz="1600"/>
              <a:t>면 적당함</a:t>
            </a:r>
            <a:endParaRPr lang="en-US" altLang="ko-KR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A1196-E47E-422E-A4A1-1AA3F5FF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737" y="3356992"/>
            <a:ext cx="5017263" cy="33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FE91F-FF11-4668-AFCD-CE73F6C405FA}"/>
              </a:ext>
            </a:extLst>
          </p:cNvPr>
          <p:cNvSpPr txBox="1"/>
          <p:nvPr/>
        </p:nvSpPr>
        <p:spPr>
          <a:xfrm>
            <a:off x="395536" y="1558245"/>
            <a:ext cx="7272808" cy="260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문제 환경설정</a:t>
            </a:r>
            <a:endParaRPr lang="en-US" altLang="ko-KR" b="1"/>
          </a:p>
          <a:p>
            <a:endParaRPr lang="en-US" altLang="ko-KR" b="1"/>
          </a:p>
          <a:p>
            <a:pPr marL="285750" indent="-285750">
              <a:buFontTx/>
              <a:buChar char="-"/>
            </a:pPr>
            <a:r>
              <a:rPr lang="en-US" altLang="ko-KR" sz="1600"/>
              <a:t>Score Type, Score Parameters: </a:t>
            </a:r>
            <a:r>
              <a:rPr lang="ko-KR" altLang="en-US" sz="1600"/>
              <a:t>점수 방식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일반적인 프로그래밍 문제 채점 방식은</a:t>
            </a:r>
            <a:r>
              <a:rPr lang="en-US" altLang="ko-KR" sz="1600"/>
              <a:t>, </a:t>
            </a:r>
            <a:r>
              <a:rPr lang="ko-KR" altLang="en-US" sz="1600"/>
              <a:t>모든 서브케이스를 다 맞추어야 점수를 제공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이러한 채점 방식을 쓰고 싶다면</a:t>
            </a:r>
            <a:endParaRPr lang="en-US" altLang="ko-KR" sz="160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Score Type:</a:t>
            </a:r>
            <a:r>
              <a:rPr lang="ko-KR" altLang="en-US" sz="1400"/>
              <a:t> </a:t>
            </a:r>
            <a:r>
              <a:rPr lang="en-US" altLang="ko-KR" sz="1400" b="1"/>
              <a:t>GroupMin</a:t>
            </a:r>
            <a:r>
              <a:rPr lang="en-US" altLang="ko-KR" sz="1400"/>
              <a:t>,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Score Parameters:</a:t>
            </a:r>
            <a:r>
              <a:rPr lang="ko-KR" altLang="en-US" sz="1400"/>
              <a:t> </a:t>
            </a:r>
            <a:r>
              <a:rPr lang="en-US" altLang="ko-KR" sz="1400" b="1"/>
              <a:t>[[&lt;</a:t>
            </a:r>
            <a:r>
              <a:rPr lang="ko-KR" altLang="en-US" sz="1400" b="1"/>
              <a:t>맞을 경우 보일 점수</a:t>
            </a:r>
            <a:r>
              <a:rPr lang="en-US" altLang="ko-KR" sz="1400" b="1"/>
              <a:t>&gt;, &lt;</a:t>
            </a:r>
            <a:r>
              <a:rPr lang="ko-KR" altLang="en-US" sz="1400" b="1"/>
              <a:t>테스트 케이스 개수</a:t>
            </a:r>
            <a:r>
              <a:rPr lang="en-US" altLang="ko-KR" sz="1400" b="1"/>
              <a:t>&gt;]]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27A1F-24D6-4640-BC5E-1277B04B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00" y="4581128"/>
            <a:ext cx="6801799" cy="1000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2119E-34AC-4386-BCC6-F04E6DA92608}"/>
              </a:ext>
            </a:extLst>
          </p:cNvPr>
          <p:cNvSpPr txBox="1"/>
          <p:nvPr/>
        </p:nvSpPr>
        <p:spPr>
          <a:xfrm>
            <a:off x="395536" y="5661248"/>
            <a:ext cx="836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예시</a:t>
            </a:r>
            <a:r>
              <a:rPr lang="en-US" altLang="ko-KR" sz="1600" b="1"/>
              <a:t>) </a:t>
            </a:r>
            <a:r>
              <a:rPr lang="ko-KR" altLang="en-US" sz="1600" b="1"/>
              <a:t>총 </a:t>
            </a:r>
            <a:r>
              <a:rPr lang="en-US" altLang="ko-KR" sz="1600" b="1"/>
              <a:t>5</a:t>
            </a:r>
            <a:r>
              <a:rPr lang="ko-KR" altLang="en-US" sz="1600" b="1"/>
              <a:t>개의 테스트케이스가 있고</a:t>
            </a:r>
            <a:r>
              <a:rPr lang="en-US" altLang="ko-KR" sz="1600" b="1"/>
              <a:t>, </a:t>
            </a:r>
            <a:r>
              <a:rPr lang="ko-KR" altLang="en-US" sz="1600" b="1"/>
              <a:t>앞의 </a:t>
            </a:r>
            <a:r>
              <a:rPr lang="en-US" altLang="ko-KR" sz="1600" b="1"/>
              <a:t>2</a:t>
            </a:r>
            <a:r>
              <a:rPr lang="ko-KR" altLang="en-US" sz="1600" b="1"/>
              <a:t>개는 </a:t>
            </a:r>
            <a:r>
              <a:rPr lang="en-US" altLang="ko-KR" sz="1600" b="1"/>
              <a:t>Easy case, </a:t>
            </a:r>
            <a:r>
              <a:rPr lang="ko-KR" altLang="en-US" sz="1600" b="1"/>
              <a:t>뒤의 </a:t>
            </a:r>
            <a:r>
              <a:rPr lang="en-US" altLang="ko-KR" sz="1600" b="1"/>
              <a:t>3</a:t>
            </a:r>
            <a:r>
              <a:rPr lang="ko-KR" altLang="en-US" sz="1600" b="1"/>
              <a:t>개는 </a:t>
            </a:r>
            <a:r>
              <a:rPr lang="en-US" altLang="ko-KR" sz="1600" b="1"/>
              <a:t>Hard case </a:t>
            </a:r>
            <a:r>
              <a:rPr lang="ko-KR" altLang="en-US" sz="1600" b="1"/>
              <a:t>일 때</a:t>
            </a:r>
            <a:endParaRPr lang="en-US" altLang="ko-KR" sz="1600" b="1"/>
          </a:p>
          <a:p>
            <a:endParaRPr lang="en-US" altLang="ko-KR" sz="1600"/>
          </a:p>
          <a:p>
            <a:r>
              <a:rPr lang="ko-KR" altLang="en-US" sz="1600"/>
              <a:t>앞 테스트케이스 </a:t>
            </a:r>
            <a:r>
              <a:rPr lang="en-US" altLang="ko-KR" sz="1600"/>
              <a:t>2</a:t>
            </a:r>
            <a:r>
              <a:rPr lang="ko-KR" altLang="en-US" sz="1600"/>
              <a:t>개를 다 맞추면 </a:t>
            </a:r>
            <a:r>
              <a:rPr lang="en-US" altLang="ko-KR" sz="1600"/>
              <a:t>30</a:t>
            </a:r>
            <a:r>
              <a:rPr lang="ko-KR" altLang="en-US" sz="1600"/>
              <a:t>점</a:t>
            </a:r>
            <a:r>
              <a:rPr lang="en-US" altLang="ko-KR" sz="1600"/>
              <a:t>, </a:t>
            </a:r>
            <a:r>
              <a:rPr lang="ko-KR" altLang="en-US" sz="1600"/>
              <a:t>뒤 테스트케이스 </a:t>
            </a:r>
            <a:r>
              <a:rPr lang="en-US" altLang="ko-KR" sz="1600"/>
              <a:t>3</a:t>
            </a:r>
            <a:r>
              <a:rPr lang="ko-KR" altLang="en-US" sz="1600"/>
              <a:t>개를 다 맞추면 </a:t>
            </a:r>
            <a:r>
              <a:rPr lang="en-US" altLang="ko-KR" sz="1600"/>
              <a:t>70</a:t>
            </a:r>
            <a:r>
              <a:rPr lang="ko-KR" altLang="en-US" sz="1600"/>
              <a:t>점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07331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문제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ko-KR" alt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FE91F-FF11-4668-AFCD-CE73F6C405FA}"/>
              </a:ext>
            </a:extLst>
          </p:cNvPr>
          <p:cNvSpPr txBox="1"/>
          <p:nvPr/>
        </p:nvSpPr>
        <p:spPr>
          <a:xfrm>
            <a:off x="395536" y="1558245"/>
            <a:ext cx="72728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테스트케이스 등록</a:t>
            </a:r>
            <a:endParaRPr lang="en-US" altLang="ko-KR" b="1"/>
          </a:p>
          <a:p>
            <a:endParaRPr lang="en-US" altLang="ko-KR" b="1"/>
          </a:p>
          <a:p>
            <a:pPr marL="285750" indent="-285750">
              <a:buFontTx/>
              <a:buChar char="-"/>
            </a:pPr>
            <a:r>
              <a:rPr lang="ko-KR" altLang="en-US" sz="1600"/>
              <a:t>하나씩 등록하거나</a:t>
            </a:r>
            <a:r>
              <a:rPr lang="en-US" altLang="ko-KR" sz="1600"/>
              <a:t>, Zip </a:t>
            </a:r>
            <a:r>
              <a:rPr lang="ko-KR" altLang="en-US" sz="1600"/>
              <a:t>파일로 벌크 등록 가능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Public:</a:t>
            </a:r>
            <a:r>
              <a:rPr lang="ko-KR" altLang="en-US" sz="1600"/>
              <a:t> 테스트케이스 공개 여부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89F14-0DD3-47CB-A4AB-1E9D8B14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98" y="2132856"/>
            <a:ext cx="3390502" cy="9988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8302FF-9664-428F-A865-428C5053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2" y="3352322"/>
            <a:ext cx="4601217" cy="1419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2EC1CC-04C7-4DB9-BEFB-9A420A83D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75" y="4992349"/>
            <a:ext cx="816406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대회에 문제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209E7-239C-4B47-A0FE-71922093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600209"/>
            <a:ext cx="2314898" cy="828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C21189-12D9-4899-A613-8D907FCC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760" y="1442759"/>
            <a:ext cx="2324424" cy="3143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1E3E21-CD8C-4B1D-AB6B-1C31E085C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165" y="4828924"/>
            <a:ext cx="425826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CMS </a:t>
            </a:r>
            <a:r>
              <a:rPr lang="ko-KR" altLang="en-US"/>
              <a:t>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유저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유저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854-B865-401F-A6E3-F2C3DB1B3C7E}"/>
              </a:ext>
            </a:extLst>
          </p:cNvPr>
          <p:cNvSpPr txBox="1"/>
          <p:nvPr/>
        </p:nvSpPr>
        <p:spPr>
          <a:xfrm>
            <a:off x="395536" y="155679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</a:t>
            </a:r>
            <a:r>
              <a:rPr lang="ko-KR" altLang="en-US" b="1"/>
              <a:t>순서</a:t>
            </a:r>
            <a:r>
              <a:rPr lang="en-US" altLang="ko-KR" b="1"/>
              <a:t>&gt;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유저 등록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대회에 유저를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00040-6F60-44CE-B27E-49FCFDBF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17508"/>
            <a:ext cx="2305372" cy="866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8ABB19-B611-408B-BFA3-D3182EFAC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50533"/>
            <a:ext cx="388674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0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대회에 유저를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B36C8-A5AC-4527-91E4-847DD8C4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2" y="3356992"/>
            <a:ext cx="2295845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CE292-E493-4532-AC05-037505A7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00" y="2492896"/>
            <a:ext cx="2129589" cy="28107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903D01-9CB5-4687-A895-0C9FC9DD5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323" y="3068960"/>
            <a:ext cx="321989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0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대회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8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0FA8-659D-4382-80E6-750D82CA841F}"/>
              </a:ext>
            </a:extLst>
          </p:cNvPr>
          <p:cNvSpPr txBox="1"/>
          <p:nvPr/>
        </p:nvSpPr>
        <p:spPr>
          <a:xfrm>
            <a:off x="395536" y="1556792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/>
              <a:t>contest-list</a:t>
            </a:r>
            <a:r>
              <a:rPr lang="en-US" altLang="ko-KR"/>
              <a:t>: </a:t>
            </a:r>
            <a:r>
              <a:rPr lang="ko-KR" altLang="en-US"/>
              <a:t>등록된 대회 목록을 보여주는 커맨드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/>
              <a:t>run-contest &lt;contest_id&gt;</a:t>
            </a:r>
            <a:r>
              <a:rPr lang="en-US" altLang="ko-KR"/>
              <a:t>: </a:t>
            </a:r>
            <a:r>
              <a:rPr lang="ko-KR" altLang="en-US"/>
              <a:t>대회 시작 커맨드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b="1"/>
              <a:t>stop-contest</a:t>
            </a:r>
            <a:r>
              <a:rPr lang="en-US" altLang="ko-KR"/>
              <a:t>: </a:t>
            </a:r>
            <a:r>
              <a:rPr lang="ko-KR" altLang="en-US"/>
              <a:t>대회 종료 커맨드</a:t>
            </a:r>
            <a:endParaRPr lang="en-US" altLang="ko-KR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6677AB-EE10-442E-9317-92B46677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97152"/>
            <a:ext cx="7217763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21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0FA8-659D-4382-80E6-750D82CA841F}"/>
              </a:ext>
            </a:extLst>
          </p:cNvPr>
          <p:cNvSpPr txBox="1"/>
          <p:nvPr/>
        </p:nvSpPr>
        <p:spPr>
          <a:xfrm>
            <a:off x="395536" y="155679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/>
              <a:t>http://&lt;server_ip&gt;:8888 </a:t>
            </a:r>
            <a:r>
              <a:rPr lang="ko-KR" altLang="en-US"/>
              <a:t>로 대회 사이트 접속</a:t>
            </a:r>
            <a:endParaRPr lang="en-US" altLang="ko-KR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31D31-2817-4060-9E19-8EBEBED67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1" y="3970098"/>
            <a:ext cx="3884838" cy="266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14F1D-32D4-4E46-B363-18874BE22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795" y="3923802"/>
            <a:ext cx="3953663" cy="2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6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대회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0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대회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0153A-33BB-4B91-B336-99605E889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5" y="1988840"/>
            <a:ext cx="2448267" cy="3820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820D18-3A82-4627-98A9-3014EE17D552}"/>
              </a:ext>
            </a:extLst>
          </p:cNvPr>
          <p:cNvSpPr txBox="1"/>
          <p:nvPr/>
        </p:nvSpPr>
        <p:spPr>
          <a:xfrm>
            <a:off x="3902808" y="1954872"/>
            <a:ext cx="498967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Ranking: </a:t>
            </a:r>
            <a:r>
              <a:rPr lang="ko-KR" altLang="en-US"/>
              <a:t>순위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Submissions: </a:t>
            </a:r>
            <a:r>
              <a:rPr lang="ko-KR" altLang="en-US"/>
              <a:t>제출 기록 </a:t>
            </a:r>
            <a:r>
              <a:rPr lang="en-US" altLang="ko-KR"/>
              <a:t>(</a:t>
            </a:r>
            <a:r>
              <a:rPr lang="ko-KR" altLang="en-US" i="1"/>
              <a:t>재채점 기능</a:t>
            </a:r>
            <a:r>
              <a:rPr lang="en-US" altLang="ko-KR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Announcements: </a:t>
            </a:r>
            <a:r>
              <a:rPr lang="ko-KR" altLang="en-US"/>
              <a:t>공지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Questions: </a:t>
            </a:r>
            <a:r>
              <a:rPr lang="ko-KR" altLang="en-US"/>
              <a:t>질문</a:t>
            </a:r>
            <a:r>
              <a:rPr lang="en-US" altLang="ko-KR"/>
              <a:t>/</a:t>
            </a:r>
            <a:r>
              <a:rPr lang="ko-KR" altLang="en-US"/>
              <a:t>답변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532949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유저 대량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98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ko-KR" altLang="en-US"/>
              <a:t>유저 대량 등록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854-B865-401F-A6E3-F2C3DB1B3C7E}"/>
              </a:ext>
            </a:extLst>
          </p:cNvPr>
          <p:cNvSpPr txBox="1"/>
          <p:nvPr/>
        </p:nvSpPr>
        <p:spPr>
          <a:xfrm>
            <a:off x="395536" y="1558245"/>
            <a:ext cx="8153400" cy="479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관리자 페이지에서 직접 등록하는 대신 서버에서 다음 명령어를 이용하여 유저 등록 가능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add-user &lt;firstname&gt; &lt;lastname&gt; &lt;username&gt; &lt;password&gt;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유저 등록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/>
              <a:t>add-participation &lt;username&gt; &lt;contest_id&gt;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대회에 유저를 등록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예시 코드</a:t>
            </a:r>
            <a:r>
              <a:rPr lang="en-US" altLang="ko-KR" sz="1600"/>
              <a:t>: </a:t>
            </a:r>
            <a:r>
              <a:rPr lang="en-US" altLang="ko-KR" sz="1600">
                <a:hlinkClick r:id="rId3"/>
              </a:rPr>
              <a:t>https://github.com/ryanking13/oneshot-cms-deploy/tree/master/examples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7932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/>
              <a:t>CMS (Contest</a:t>
            </a:r>
            <a:r>
              <a:rPr lang="ko-KR" altLang="en-US" sz="2400"/>
              <a:t> </a:t>
            </a:r>
            <a:r>
              <a:rPr lang="en-US" altLang="ko-KR" sz="2400"/>
              <a:t>Management</a:t>
            </a:r>
            <a:r>
              <a:rPr lang="ko-KR" altLang="en-US" sz="2400"/>
              <a:t> </a:t>
            </a:r>
            <a:r>
              <a:rPr lang="en-US" altLang="ko-KR" sz="2400"/>
              <a:t>System)?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6503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¢"/>
            </a:pPr>
            <a:r>
              <a:rPr lang="ko-KR" altLang="en-US"/>
              <a:t>프로그래밍 대회 개최를 위하여 만들어진 오픈소스 플랫폼</a:t>
            </a:r>
            <a:endParaRPr lang="en-US" altLang="ko-KR"/>
          </a:p>
          <a:p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>
                <a:hlinkClick r:id="rId3"/>
              </a:rPr>
              <a:t>http://cms-dev.github.io/</a:t>
            </a:r>
            <a:endParaRPr lang="en-US" altLang="ko-KR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472DA-F413-4F01-AF04-B6C2CB0A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208" y="2840162"/>
            <a:ext cx="4619583" cy="34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References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D854-B865-401F-A6E3-F2C3DB1B3C7E}"/>
              </a:ext>
            </a:extLst>
          </p:cNvPr>
          <p:cNvSpPr txBox="1"/>
          <p:nvPr/>
        </p:nvSpPr>
        <p:spPr>
          <a:xfrm>
            <a:off x="395536" y="1558245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hlinkClick r:id="rId3"/>
              </a:rPr>
              <a:t>http://cms-dev.github.io/index.html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>
                <a:hlinkClick r:id="rId4"/>
              </a:rPr>
              <a:t>https://cms.readthedocs.io/en/v1.4/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>
                <a:hlinkClick r:id="rId5"/>
              </a:rPr>
              <a:t>https://github.com/ryanking13/cms-guide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>
                <a:hlinkClick r:id="rId6"/>
              </a:rPr>
              <a:t>https://github.com/ryanking13/oneshot-cms-deploy/blob/master/README.md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2400"/>
              <a:t>타 플랫폼과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¢"/>
            </a:pPr>
            <a:r>
              <a:rPr lang="ko-KR" altLang="en-US" err="1"/>
              <a:t>깃헙</a:t>
            </a:r>
            <a:r>
              <a:rPr lang="ko-KR" altLang="en-US"/>
              <a:t> 기준 가장 많은 </a:t>
            </a:r>
            <a:r>
              <a:rPr lang="en-US" altLang="ko-KR"/>
              <a:t>Star</a:t>
            </a:r>
            <a:r>
              <a:rPr lang="ko-KR" altLang="en-US"/>
              <a:t>를 받은</a:t>
            </a:r>
            <a:r>
              <a:rPr lang="en-US" altLang="ko-KR"/>
              <a:t> </a:t>
            </a:r>
            <a:r>
              <a:rPr lang="ko-KR" altLang="en-US" err="1"/>
              <a:t>칭타오</a:t>
            </a:r>
            <a:r>
              <a:rPr lang="ko-KR" altLang="en-US"/>
              <a:t> 대학 </a:t>
            </a:r>
            <a:r>
              <a:rPr lang="en-US" altLang="ko-KR" err="1"/>
              <a:t>OnlineJudge</a:t>
            </a:r>
            <a:r>
              <a:rPr lang="ko-KR" altLang="en-US"/>
              <a:t>와 비교</a:t>
            </a:r>
            <a:endParaRPr lang="en-US" altLang="ko-KR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>
                <a:hlinkClick r:id="rId3"/>
              </a:rPr>
              <a:t>https://github.com/QingdaoU/OnlineJudge</a:t>
            </a:r>
            <a:endParaRPr lang="en-US" altLang="ko-KR" sz="1600"/>
          </a:p>
          <a:p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0553F-29D7-4FAF-80A6-A4BE08B71E20}"/>
              </a:ext>
            </a:extLst>
          </p:cNvPr>
          <p:cNvSpPr txBox="1"/>
          <p:nvPr/>
        </p:nvSpPr>
        <p:spPr>
          <a:xfrm>
            <a:off x="395536" y="2336106"/>
            <a:ext cx="388843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장점</a:t>
            </a:r>
            <a:endParaRPr lang="en-US" altLang="ko-KR" b="1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개발 기간이 길고</a:t>
            </a:r>
            <a:r>
              <a:rPr lang="en-US" altLang="ko-KR" sz="1600"/>
              <a:t>(10</a:t>
            </a:r>
            <a:r>
              <a:rPr lang="ko-KR" altLang="en-US" sz="1600"/>
              <a:t>년</a:t>
            </a:r>
            <a:r>
              <a:rPr lang="en-US" altLang="ko-KR" sz="1600"/>
              <a:t>+), IOI/APIO</a:t>
            </a:r>
            <a:r>
              <a:rPr lang="ko-KR" altLang="en-US" sz="1600"/>
              <a:t>등 다양한 국제</a:t>
            </a:r>
            <a:r>
              <a:rPr lang="en-US" altLang="ko-KR" sz="1600"/>
              <a:t>/</a:t>
            </a:r>
            <a:r>
              <a:rPr lang="ko-KR" altLang="en-US" sz="1600"/>
              <a:t>국내 대회에서 사용되어 안전성을 인정받음</a:t>
            </a: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단점</a:t>
            </a:r>
            <a:endParaRPr lang="en-US" altLang="ko-KR" b="1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구식 인터페이스</a:t>
            </a: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대회 플랫폼이기 때문에 상시 운영</a:t>
            </a:r>
            <a:r>
              <a:rPr lang="en-US" altLang="ko-KR" sz="1600"/>
              <a:t>/</a:t>
            </a:r>
            <a:r>
              <a:rPr lang="ko-KR" altLang="en-US" sz="1600"/>
              <a:t>병렬 운영이 어려움</a:t>
            </a:r>
            <a:endParaRPr lang="en-US" altLang="ko-KR"/>
          </a:p>
          <a:p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394C5-8F4A-4062-A0F7-1BA1F47A94B4}"/>
              </a:ext>
            </a:extLst>
          </p:cNvPr>
          <p:cNvSpPr txBox="1"/>
          <p:nvPr/>
        </p:nvSpPr>
        <p:spPr>
          <a:xfrm>
            <a:off x="4530565" y="2336106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err="1"/>
              <a:t>OnlineJudge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장점</a:t>
            </a:r>
            <a:endParaRPr lang="en-US" altLang="ko-KR" b="1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편리하고 아름다운 인터페이스</a:t>
            </a: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다양한 사용자 편의 기능 제공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단점</a:t>
            </a:r>
            <a:endParaRPr lang="en-US" altLang="ko-KR" b="1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공식 문서 및 이슈 등이 모두 중국어로 되어 있어 트러블슈팅이 어려움</a:t>
            </a:r>
            <a:endParaRPr lang="en-US" altLang="ko-KR" sz="160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600"/>
              <a:t>충분히 검증되지 않음</a:t>
            </a:r>
            <a:endParaRPr lang="en-US" altLang="ko-KR"/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3260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CMS </a:t>
            </a:r>
            <a:r>
              <a:rPr lang="ko-KR" altLang="en-US"/>
              <a:t>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3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CMS </a:t>
            </a:r>
            <a:r>
              <a:rPr lang="ko-KR" altLang="en-US"/>
              <a:t>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7994848" cy="119136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/>
              <a:t>공식 문서를 따라 설치하면 복잡한 과정을 거쳐야 하므로 </a:t>
            </a:r>
            <a:r>
              <a:rPr lang="en-US" altLang="ko-KR" sz="2000"/>
              <a:t>Docker </a:t>
            </a:r>
            <a:r>
              <a:rPr lang="ko-KR" altLang="en-US" sz="2000"/>
              <a:t>기반으로 쉽게 설치할 수 있는 스크립트를 작성함</a:t>
            </a:r>
            <a:endParaRPr lang="en-US" altLang="ko-KR" sz="200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/>
              <a:t>실험 환경</a:t>
            </a:r>
            <a:r>
              <a:rPr lang="en-US" altLang="ko-KR" sz="2000"/>
              <a:t>: </a:t>
            </a:r>
            <a:r>
              <a:rPr lang="en-US" altLang="ko-KR" sz="2000" b="1"/>
              <a:t>Ubuntu 18.04</a:t>
            </a:r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/>
          </a:p>
          <a:p>
            <a:pPr latinLnBrk="0">
              <a:spcAft>
                <a:spcPts val="600"/>
              </a:spcAft>
            </a:pP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331D0D-6AD1-4F45-9C04-96DA9C2EAF4A}"/>
              </a:ext>
            </a:extLst>
          </p:cNvPr>
          <p:cNvSpPr/>
          <p:nvPr/>
        </p:nvSpPr>
        <p:spPr>
          <a:xfrm>
            <a:off x="755576" y="3212976"/>
            <a:ext cx="7776864" cy="331236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git clone 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https://github.com/ryanking13/oneshot-cms-deploy</a:t>
            </a:r>
            <a:endParaRPr lang="en-US" altLang="ko-KR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cd oneshot-cms-deploy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sudo ./install.sh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2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CMS </a:t>
            </a:r>
            <a:r>
              <a:rPr lang="ko-KR" altLang="en-US"/>
              <a:t>설치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7994848" cy="119136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atinLnBrk="0">
              <a:spcAft>
                <a:spcPts val="600"/>
              </a:spcAft>
            </a:pPr>
            <a:endParaRPr lang="en-US" altLang="ko-KR" sz="200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/>
          </a:p>
          <a:p>
            <a:pPr latinLnBrk="0">
              <a:spcAft>
                <a:spcPts val="600"/>
              </a:spcAft>
            </a:pP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B15D3-B701-44AA-9EEA-F03542BF54CE}"/>
              </a:ext>
            </a:extLst>
          </p:cNvPr>
          <p:cNvSpPr txBox="1"/>
          <p:nvPr/>
        </p:nvSpPr>
        <p:spPr>
          <a:xfrm>
            <a:off x="395536" y="1558245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http://&lt;server_ip&gt;:8889 </a:t>
            </a:r>
            <a:r>
              <a:rPr lang="ko-KR" altLang="en-US"/>
              <a:t>로 접속하여 관리자 페이지 접속 확인</a:t>
            </a:r>
            <a:endParaRPr lang="en-US" altLang="ko-KR"/>
          </a:p>
          <a:p>
            <a:endParaRPr lang="en-US" altLang="ko-KR" b="1"/>
          </a:p>
          <a:p>
            <a:r>
              <a:rPr lang="en-US" altLang="ko-KR"/>
              <a:t>(</a:t>
            </a:r>
            <a:r>
              <a:rPr lang="ko-KR" altLang="en-US"/>
              <a:t>기본 계정</a:t>
            </a:r>
            <a:r>
              <a:rPr lang="en-US" altLang="ko-KR"/>
              <a:t>: admin/nimda)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B5700-1D30-4BAF-9998-3804CAEC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5" y="3059092"/>
            <a:ext cx="4153480" cy="2972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39F88C-2394-44DF-87A3-2183F41BD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67" y="2971695"/>
            <a:ext cx="3913493" cy="30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8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CMS </a:t>
            </a:r>
            <a:r>
              <a:rPr lang="ko-KR" altLang="en-US"/>
              <a:t>설치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7994848" cy="119136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atinLnBrk="0">
              <a:spcAft>
                <a:spcPts val="600"/>
              </a:spcAft>
            </a:pPr>
            <a:endParaRPr lang="en-US" altLang="ko-KR" sz="200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/>
          </a:p>
          <a:p>
            <a:pPr latinLnBrk="0">
              <a:spcAft>
                <a:spcPts val="600"/>
              </a:spcAft>
            </a:pP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B15D3-B701-44AA-9EEA-F03542BF54CE}"/>
              </a:ext>
            </a:extLst>
          </p:cNvPr>
          <p:cNvSpPr txBox="1"/>
          <p:nvPr/>
        </p:nvSpPr>
        <p:spPr>
          <a:xfrm>
            <a:off x="827584" y="1567587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0000"/>
                </a:solidFill>
              </a:rPr>
              <a:t>관리자 패스워드는 필히 변경할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FB7C6-6E22-4B8D-947B-1D877119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5" y="2812250"/>
            <a:ext cx="4496427" cy="3477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8DAF73-4C57-4815-A436-624209B70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211" y="2780928"/>
            <a:ext cx="3838814" cy="14250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DA27B0-7563-4348-B23B-6142DBEA0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59" y="4415619"/>
            <a:ext cx="3484655" cy="22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CMS </a:t>
            </a:r>
            <a:r>
              <a:rPr lang="ko-KR" altLang="en-US"/>
              <a:t>설치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7994848" cy="119136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atinLnBrk="0">
              <a:spcAft>
                <a:spcPts val="600"/>
              </a:spcAft>
            </a:pPr>
            <a:endParaRPr lang="en-US" altLang="ko-KR" sz="200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/>
          </a:p>
          <a:p>
            <a:pPr latinLnBrk="0">
              <a:spcAft>
                <a:spcPts val="600"/>
              </a:spcAft>
            </a:pP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B15D3-B701-44AA-9EEA-F03542BF54CE}"/>
              </a:ext>
            </a:extLst>
          </p:cNvPr>
          <p:cNvSpPr txBox="1"/>
          <p:nvPr/>
        </p:nvSpPr>
        <p:spPr>
          <a:xfrm>
            <a:off x="395536" y="1558245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http://&lt;server_ip&gt;:9001 </a:t>
            </a:r>
            <a:r>
              <a:rPr lang="ko-KR" altLang="en-US"/>
              <a:t>로 접속하여 </a:t>
            </a:r>
            <a:r>
              <a:rPr lang="en-US" altLang="ko-KR"/>
              <a:t>Supervisord </a:t>
            </a:r>
            <a:r>
              <a:rPr lang="ko-KR" altLang="en-US"/>
              <a:t>확인</a:t>
            </a:r>
            <a:endParaRPr lang="en-US" altLang="ko-KR"/>
          </a:p>
          <a:p>
            <a:endParaRPr lang="en-US" altLang="ko-KR" b="1"/>
          </a:p>
          <a:p>
            <a:r>
              <a:rPr lang="en-US" altLang="ko-KR"/>
              <a:t>(</a:t>
            </a:r>
            <a:r>
              <a:rPr lang="ko-KR" altLang="en-US"/>
              <a:t>기본 계정</a:t>
            </a:r>
            <a:r>
              <a:rPr lang="en-US" altLang="ko-KR"/>
              <a:t>: admin/admin)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50F4F-CF41-4202-B1AF-A164E8D8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6" y="2924944"/>
            <a:ext cx="771632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9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680</Words>
  <Application>Microsoft Office PowerPoint</Application>
  <PresentationFormat>화면 슬라이드 쇼(4:3)</PresentationFormat>
  <Paragraphs>195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HY나무L</vt:lpstr>
      <vt:lpstr>맑은 고딕</vt:lpstr>
      <vt:lpstr>휴먼편지체</vt:lpstr>
      <vt:lpstr>Arial</vt:lpstr>
      <vt:lpstr>Wingdings</vt:lpstr>
      <vt:lpstr>Wingdings 2</vt:lpstr>
      <vt:lpstr>가을</vt:lpstr>
      <vt:lpstr>PowerPoint 프레젠테이션</vt:lpstr>
      <vt:lpstr> CMS 소개</vt:lpstr>
      <vt:lpstr>CMS (Contest Management System)?</vt:lpstr>
      <vt:lpstr>타 플랫폼과 비교</vt:lpstr>
      <vt:lpstr> CMS 설치</vt:lpstr>
      <vt:lpstr>CMS 설치</vt:lpstr>
      <vt:lpstr>CMS 설치 확인</vt:lpstr>
      <vt:lpstr>CMS 설치 확인</vt:lpstr>
      <vt:lpstr>CMS 설치 확인</vt:lpstr>
      <vt:lpstr> 대회/문제 등록</vt:lpstr>
      <vt:lpstr>대회 등록</vt:lpstr>
      <vt:lpstr>대회 등록</vt:lpstr>
      <vt:lpstr>문제 등록</vt:lpstr>
      <vt:lpstr>문제 등록</vt:lpstr>
      <vt:lpstr>문제 등록</vt:lpstr>
      <vt:lpstr>문제 등록</vt:lpstr>
      <vt:lpstr>문제 등록</vt:lpstr>
      <vt:lpstr>문제 등록</vt:lpstr>
      <vt:lpstr>대회에 문제 연결</vt:lpstr>
      <vt:lpstr> 유저 등록</vt:lpstr>
      <vt:lpstr>유저 등록</vt:lpstr>
      <vt:lpstr>대회에 유저를 연결</vt:lpstr>
      <vt:lpstr> 대회 시작</vt:lpstr>
      <vt:lpstr>대회 시작</vt:lpstr>
      <vt:lpstr>대회 시작</vt:lpstr>
      <vt:lpstr> 대회 관리</vt:lpstr>
      <vt:lpstr>대회 관리</vt:lpstr>
      <vt:lpstr> 유저 대량 등록</vt:lpstr>
      <vt:lpstr>유저 대량 등록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Gyeong-jae</dc:creator>
  <cp:lastModifiedBy>Choi Gyeong-jae</cp:lastModifiedBy>
  <cp:revision>32</cp:revision>
  <dcterms:created xsi:type="dcterms:W3CDTF">2020-03-06T14:27:46Z</dcterms:created>
  <dcterms:modified xsi:type="dcterms:W3CDTF">2020-03-07T09:05:53Z</dcterms:modified>
</cp:coreProperties>
</file>