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0243463" cy="42773600"/>
  <p:notesSz cx="6858000" cy="9144000"/>
  <p:defaultTextStyle>
    <a:defPPr>
      <a:defRPr lang="en-US"/>
    </a:defPPr>
    <a:lvl1pPr marL="0" algn="l" defTabSz="417231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86158" algn="l" defTabSz="417231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72316" algn="l" defTabSz="417231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58474" algn="l" defTabSz="417231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44632" algn="l" defTabSz="417231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30789" algn="l" defTabSz="417231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16947" algn="l" defTabSz="417231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03105" algn="l" defTabSz="417231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689263" algn="l" defTabSz="417231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72">
          <p15:clr>
            <a:srgbClr val="A4A3A4"/>
          </p15:clr>
        </p15:guide>
        <p15:guide id="2" pos="952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F7E"/>
    <a:srgbClr val="002D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72" autoAdjust="0"/>
  </p:normalViewPr>
  <p:slideViewPr>
    <p:cSldViewPr>
      <p:cViewPr>
        <p:scale>
          <a:sx n="10" d="100"/>
          <a:sy n="10" d="100"/>
        </p:scale>
        <p:origin x="2798" y="427"/>
      </p:cViewPr>
      <p:guideLst>
        <p:guide orient="horz" pos="13472"/>
        <p:guide pos="952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8260" y="13287543"/>
            <a:ext cx="25706944" cy="9168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36520" y="24238373"/>
            <a:ext cx="21170424" cy="1093103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861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72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58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446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307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16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031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6892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01594-8E6D-4DA8-B9D6-E188AFE92D85}" type="datetimeFigureOut">
              <a:rPr lang="en-GB" smtClean="0"/>
              <a:t>21/05/2019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DAFD0-796C-4171-9A52-36C6EE9FA7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9785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01594-8E6D-4DA8-B9D6-E188AFE92D85}" type="datetimeFigureOut">
              <a:rPr lang="en-GB" smtClean="0"/>
              <a:t>21/05/2019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DAFD0-796C-4171-9A52-36C6EE9FA7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1055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521306" y="10683505"/>
            <a:ext cx="22504077" cy="22763080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03824" y="10683505"/>
            <a:ext cx="67013422" cy="22763080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01594-8E6D-4DA8-B9D6-E188AFE92D85}" type="datetimeFigureOut">
              <a:rPr lang="en-GB" smtClean="0"/>
              <a:t>21/05/2019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DAFD0-796C-4171-9A52-36C6EE9FA7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3845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01594-8E6D-4DA8-B9D6-E188AFE92D85}" type="datetimeFigureOut">
              <a:rPr lang="en-GB" smtClean="0"/>
              <a:t>21/05/2019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DAFD0-796C-4171-9A52-36C6EE9FA7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1247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25" y="27486002"/>
            <a:ext cx="25706944" cy="8495312"/>
          </a:xfrm>
        </p:spPr>
        <p:txBody>
          <a:bodyPr anchor="t"/>
          <a:lstStyle>
            <a:lvl1pPr algn="l">
              <a:defRPr sz="183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89025" y="18129280"/>
            <a:ext cx="25706944" cy="9356722"/>
          </a:xfrm>
        </p:spPr>
        <p:txBody>
          <a:bodyPr anchor="b"/>
          <a:lstStyle>
            <a:lvl1pPr marL="0" indent="0">
              <a:buNone/>
              <a:defRPr sz="9100">
                <a:solidFill>
                  <a:schemeClr val="tx1">
                    <a:tint val="75000"/>
                  </a:schemeClr>
                </a:solidFill>
              </a:defRPr>
            </a:lvl1pPr>
            <a:lvl2pPr marL="2086158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172316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3pPr>
            <a:lvl4pPr marL="6258474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344632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430789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516947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603105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689263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01594-8E6D-4DA8-B9D6-E188AFE92D85}" type="datetimeFigureOut">
              <a:rPr lang="en-GB" smtClean="0"/>
              <a:t>21/05/2019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DAFD0-796C-4171-9A52-36C6EE9FA7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9287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03824" y="62249456"/>
            <a:ext cx="44756125" cy="176064851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64009" y="62249456"/>
            <a:ext cx="44761374" cy="176064851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01594-8E6D-4DA8-B9D6-E188AFE92D85}" type="datetimeFigureOut">
              <a:rPr lang="en-GB" smtClean="0"/>
              <a:t>21/05/2019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DAFD0-796C-4171-9A52-36C6EE9FA7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1253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2173" y="1712928"/>
            <a:ext cx="27219117" cy="712893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2173" y="9574557"/>
            <a:ext cx="13362782" cy="3990219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6158" indent="0">
              <a:buNone/>
              <a:defRPr sz="9100" b="1"/>
            </a:lvl2pPr>
            <a:lvl3pPr marL="4172316" indent="0">
              <a:buNone/>
              <a:defRPr sz="8200" b="1"/>
            </a:lvl3pPr>
            <a:lvl4pPr marL="6258474" indent="0">
              <a:buNone/>
              <a:defRPr sz="7300" b="1"/>
            </a:lvl4pPr>
            <a:lvl5pPr marL="8344632" indent="0">
              <a:buNone/>
              <a:defRPr sz="7300" b="1"/>
            </a:lvl5pPr>
            <a:lvl6pPr marL="10430789" indent="0">
              <a:buNone/>
              <a:defRPr sz="7300" b="1"/>
            </a:lvl6pPr>
            <a:lvl7pPr marL="12516947" indent="0">
              <a:buNone/>
              <a:defRPr sz="7300" b="1"/>
            </a:lvl7pPr>
            <a:lvl8pPr marL="14603105" indent="0">
              <a:buNone/>
              <a:defRPr sz="7300" b="1"/>
            </a:lvl8pPr>
            <a:lvl9pPr marL="16689263" indent="0">
              <a:buNone/>
              <a:defRPr sz="7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2173" y="13564776"/>
            <a:ext cx="13362782" cy="24644330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63261" y="9574557"/>
            <a:ext cx="13368031" cy="3990219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6158" indent="0">
              <a:buNone/>
              <a:defRPr sz="9100" b="1"/>
            </a:lvl2pPr>
            <a:lvl3pPr marL="4172316" indent="0">
              <a:buNone/>
              <a:defRPr sz="8200" b="1"/>
            </a:lvl3pPr>
            <a:lvl4pPr marL="6258474" indent="0">
              <a:buNone/>
              <a:defRPr sz="7300" b="1"/>
            </a:lvl4pPr>
            <a:lvl5pPr marL="8344632" indent="0">
              <a:buNone/>
              <a:defRPr sz="7300" b="1"/>
            </a:lvl5pPr>
            <a:lvl6pPr marL="10430789" indent="0">
              <a:buNone/>
              <a:defRPr sz="7300" b="1"/>
            </a:lvl6pPr>
            <a:lvl7pPr marL="12516947" indent="0">
              <a:buNone/>
              <a:defRPr sz="7300" b="1"/>
            </a:lvl7pPr>
            <a:lvl8pPr marL="14603105" indent="0">
              <a:buNone/>
              <a:defRPr sz="7300" b="1"/>
            </a:lvl8pPr>
            <a:lvl9pPr marL="16689263" indent="0">
              <a:buNone/>
              <a:defRPr sz="7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63261" y="13564776"/>
            <a:ext cx="13368031" cy="24644330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01594-8E6D-4DA8-B9D6-E188AFE92D85}" type="datetimeFigureOut">
              <a:rPr lang="en-GB" smtClean="0"/>
              <a:t>21/05/2019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DAFD0-796C-4171-9A52-36C6EE9FA7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4613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01594-8E6D-4DA8-B9D6-E188AFE92D85}" type="datetimeFigureOut">
              <a:rPr lang="en-GB" smtClean="0"/>
              <a:t>21/05/2019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DAFD0-796C-4171-9A52-36C6EE9FA7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0488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01594-8E6D-4DA8-B9D6-E188AFE92D85}" type="datetimeFigureOut">
              <a:rPr lang="en-GB" smtClean="0"/>
              <a:t>21/05/2019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DAFD0-796C-4171-9A52-36C6EE9FA7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4570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2175" y="1703023"/>
            <a:ext cx="9949891" cy="7247749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24354" y="1703026"/>
            <a:ext cx="16906936" cy="36506083"/>
          </a:xfrm>
        </p:spPr>
        <p:txBody>
          <a:bodyPr/>
          <a:lstStyle>
            <a:lvl1pPr>
              <a:defRPr sz="14600"/>
            </a:lvl1pPr>
            <a:lvl2pPr>
              <a:defRPr sz="12800"/>
            </a:lvl2pPr>
            <a:lvl3pPr>
              <a:defRPr sz="110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2175" y="8950775"/>
            <a:ext cx="9949891" cy="29258334"/>
          </a:xfrm>
        </p:spPr>
        <p:txBody>
          <a:bodyPr/>
          <a:lstStyle>
            <a:lvl1pPr marL="0" indent="0">
              <a:buNone/>
              <a:defRPr sz="6400"/>
            </a:lvl1pPr>
            <a:lvl2pPr marL="2086158" indent="0">
              <a:buNone/>
              <a:defRPr sz="5500"/>
            </a:lvl2pPr>
            <a:lvl3pPr marL="4172316" indent="0">
              <a:buNone/>
              <a:defRPr sz="4600"/>
            </a:lvl3pPr>
            <a:lvl4pPr marL="6258474" indent="0">
              <a:buNone/>
              <a:defRPr sz="4100"/>
            </a:lvl4pPr>
            <a:lvl5pPr marL="8344632" indent="0">
              <a:buNone/>
              <a:defRPr sz="4100"/>
            </a:lvl5pPr>
            <a:lvl6pPr marL="10430789" indent="0">
              <a:buNone/>
              <a:defRPr sz="4100"/>
            </a:lvl6pPr>
            <a:lvl7pPr marL="12516947" indent="0">
              <a:buNone/>
              <a:defRPr sz="4100"/>
            </a:lvl7pPr>
            <a:lvl8pPr marL="14603105" indent="0">
              <a:buNone/>
              <a:defRPr sz="4100"/>
            </a:lvl8pPr>
            <a:lvl9pPr marL="16689263" indent="0">
              <a:buNone/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01594-8E6D-4DA8-B9D6-E188AFE92D85}" type="datetimeFigureOut">
              <a:rPr lang="en-GB" smtClean="0"/>
              <a:t>21/05/2019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DAFD0-796C-4171-9A52-36C6EE9FA7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5792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7930" y="29941520"/>
            <a:ext cx="18146078" cy="3534766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27930" y="3821900"/>
            <a:ext cx="18146078" cy="25664160"/>
          </a:xfrm>
        </p:spPr>
        <p:txBody>
          <a:bodyPr/>
          <a:lstStyle>
            <a:lvl1pPr marL="0" indent="0">
              <a:buNone/>
              <a:defRPr sz="14600"/>
            </a:lvl1pPr>
            <a:lvl2pPr marL="2086158" indent="0">
              <a:buNone/>
              <a:defRPr sz="12800"/>
            </a:lvl2pPr>
            <a:lvl3pPr marL="4172316" indent="0">
              <a:buNone/>
              <a:defRPr sz="11000"/>
            </a:lvl3pPr>
            <a:lvl4pPr marL="6258474" indent="0">
              <a:buNone/>
              <a:defRPr sz="9100"/>
            </a:lvl4pPr>
            <a:lvl5pPr marL="8344632" indent="0">
              <a:buNone/>
              <a:defRPr sz="9100"/>
            </a:lvl5pPr>
            <a:lvl6pPr marL="10430789" indent="0">
              <a:buNone/>
              <a:defRPr sz="9100"/>
            </a:lvl6pPr>
            <a:lvl7pPr marL="12516947" indent="0">
              <a:buNone/>
              <a:defRPr sz="9100"/>
            </a:lvl7pPr>
            <a:lvl8pPr marL="14603105" indent="0">
              <a:buNone/>
              <a:defRPr sz="9100"/>
            </a:lvl8pPr>
            <a:lvl9pPr marL="16689263" indent="0">
              <a:buNone/>
              <a:defRPr sz="91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27930" y="33476286"/>
            <a:ext cx="18146078" cy="5019954"/>
          </a:xfrm>
        </p:spPr>
        <p:txBody>
          <a:bodyPr/>
          <a:lstStyle>
            <a:lvl1pPr marL="0" indent="0">
              <a:buNone/>
              <a:defRPr sz="6400"/>
            </a:lvl1pPr>
            <a:lvl2pPr marL="2086158" indent="0">
              <a:buNone/>
              <a:defRPr sz="5500"/>
            </a:lvl2pPr>
            <a:lvl3pPr marL="4172316" indent="0">
              <a:buNone/>
              <a:defRPr sz="4600"/>
            </a:lvl3pPr>
            <a:lvl4pPr marL="6258474" indent="0">
              <a:buNone/>
              <a:defRPr sz="4100"/>
            </a:lvl4pPr>
            <a:lvl5pPr marL="8344632" indent="0">
              <a:buNone/>
              <a:defRPr sz="4100"/>
            </a:lvl5pPr>
            <a:lvl6pPr marL="10430789" indent="0">
              <a:buNone/>
              <a:defRPr sz="4100"/>
            </a:lvl6pPr>
            <a:lvl7pPr marL="12516947" indent="0">
              <a:buNone/>
              <a:defRPr sz="4100"/>
            </a:lvl7pPr>
            <a:lvl8pPr marL="14603105" indent="0">
              <a:buNone/>
              <a:defRPr sz="4100"/>
            </a:lvl8pPr>
            <a:lvl9pPr marL="16689263" indent="0">
              <a:buNone/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01594-8E6D-4DA8-B9D6-E188AFE92D85}" type="datetimeFigureOut">
              <a:rPr lang="en-GB" smtClean="0"/>
              <a:t>21/05/2019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DAFD0-796C-4171-9A52-36C6EE9FA7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0274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12174" y="1712928"/>
            <a:ext cx="13033494" cy="7128933"/>
          </a:xfrm>
          <a:prstGeom prst="rect">
            <a:avLst/>
          </a:prstGeom>
        </p:spPr>
        <p:txBody>
          <a:bodyPr vert="horz" lIns="417232" tIns="208616" rIns="417232" bIns="208616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2173" y="9980510"/>
            <a:ext cx="27219117" cy="28228599"/>
          </a:xfrm>
          <a:prstGeom prst="rect">
            <a:avLst/>
          </a:prstGeom>
        </p:spPr>
        <p:txBody>
          <a:bodyPr vert="horz" lIns="417232" tIns="208616" rIns="417232" bIns="20861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12173" y="39644794"/>
            <a:ext cx="7056808" cy="2277298"/>
          </a:xfrm>
          <a:prstGeom prst="rect">
            <a:avLst/>
          </a:prstGeom>
        </p:spPr>
        <p:txBody>
          <a:bodyPr vert="horz" lIns="417232" tIns="208616" rIns="417232" bIns="208616" rtlCol="0" anchor="ctr"/>
          <a:lstStyle>
            <a:lvl1pPr algn="l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01594-8E6D-4DA8-B9D6-E188AFE92D85}" type="datetimeFigureOut">
              <a:rPr lang="en-GB" smtClean="0"/>
              <a:t>21/05/2019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333183" y="39644794"/>
            <a:ext cx="9577097" cy="2277298"/>
          </a:xfrm>
          <a:prstGeom prst="rect">
            <a:avLst/>
          </a:prstGeom>
        </p:spPr>
        <p:txBody>
          <a:bodyPr vert="horz" lIns="417232" tIns="208616" rIns="417232" bIns="208616" rtlCol="0" anchor="ctr"/>
          <a:lstStyle>
            <a:lvl1pPr algn="ct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74482" y="39644794"/>
            <a:ext cx="7056808" cy="2277298"/>
          </a:xfrm>
          <a:prstGeom prst="rect">
            <a:avLst/>
          </a:prstGeom>
        </p:spPr>
        <p:txBody>
          <a:bodyPr vert="horz" lIns="417232" tIns="208616" rIns="417232" bIns="208616" rtlCol="0" anchor="ctr"/>
          <a:lstStyle>
            <a:lvl1pPr algn="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DAFD0-796C-4171-9A52-36C6EE9FA7A3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70511" y="0"/>
            <a:ext cx="5760732" cy="648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309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172316" rtl="0" eaLnBrk="1" latinLnBrk="0" hangingPunct="1">
        <a:spcBef>
          <a:spcPct val="0"/>
        </a:spcBef>
        <a:buNone/>
        <a:defRPr sz="2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4618" indent="-1564618" algn="l" defTabSz="4172316" rtl="0" eaLnBrk="1" latinLnBrk="0" hangingPunct="1">
        <a:spcBef>
          <a:spcPct val="20000"/>
        </a:spcBef>
        <a:buFont typeface="Arial" pitchFamily="34" charset="0"/>
        <a:buChar char="•"/>
        <a:defRPr sz="14600" kern="1200">
          <a:solidFill>
            <a:schemeClr val="tx1"/>
          </a:solidFill>
          <a:latin typeface="+mn-lt"/>
          <a:ea typeface="+mn-ea"/>
          <a:cs typeface="+mn-cs"/>
        </a:defRPr>
      </a:lvl1pPr>
      <a:lvl2pPr marL="3390007" indent="-1303849" algn="l" defTabSz="4172316" rtl="0" eaLnBrk="1" latinLnBrk="0" hangingPunct="1">
        <a:spcBef>
          <a:spcPct val="20000"/>
        </a:spcBef>
        <a:buFont typeface="Arial" pitchFamily="34" charset="0"/>
        <a:buChar char="–"/>
        <a:defRPr sz="12800" kern="1200">
          <a:solidFill>
            <a:schemeClr val="tx1"/>
          </a:solidFill>
          <a:latin typeface="+mn-lt"/>
          <a:ea typeface="+mn-ea"/>
          <a:cs typeface="+mn-cs"/>
        </a:defRPr>
      </a:lvl2pPr>
      <a:lvl3pPr marL="5215395" indent="-1043079" algn="l" defTabSz="4172316" rtl="0" eaLnBrk="1" latinLnBrk="0" hangingPunct="1">
        <a:spcBef>
          <a:spcPct val="20000"/>
        </a:spcBef>
        <a:buFont typeface="Arial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3pPr>
      <a:lvl4pPr marL="7301553" indent="-1043079" algn="l" defTabSz="4172316" rtl="0" eaLnBrk="1" latinLnBrk="0" hangingPunct="1">
        <a:spcBef>
          <a:spcPct val="20000"/>
        </a:spcBef>
        <a:buFont typeface="Arial" pitchFamily="34" charset="0"/>
        <a:buChar char="–"/>
        <a:defRPr sz="9100" kern="1200">
          <a:solidFill>
            <a:schemeClr val="tx1"/>
          </a:solidFill>
          <a:latin typeface="+mn-lt"/>
          <a:ea typeface="+mn-ea"/>
          <a:cs typeface="+mn-cs"/>
        </a:defRPr>
      </a:lvl4pPr>
      <a:lvl5pPr marL="9387710" indent="-1043079" algn="l" defTabSz="4172316" rtl="0" eaLnBrk="1" latinLnBrk="0" hangingPunct="1">
        <a:spcBef>
          <a:spcPct val="20000"/>
        </a:spcBef>
        <a:buFont typeface="Arial" pitchFamily="34" charset="0"/>
        <a:buChar char="»"/>
        <a:defRPr sz="9100" kern="1200">
          <a:solidFill>
            <a:schemeClr val="tx1"/>
          </a:solidFill>
          <a:latin typeface="+mn-lt"/>
          <a:ea typeface="+mn-ea"/>
          <a:cs typeface="+mn-cs"/>
        </a:defRPr>
      </a:lvl5pPr>
      <a:lvl6pPr marL="11473868" indent="-1043079" algn="l" defTabSz="4172316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60026" indent="-1043079" algn="l" defTabSz="4172316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46184" indent="-1043079" algn="l" defTabSz="4172316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32342" indent="-1043079" algn="l" defTabSz="4172316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7231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6158" algn="l" defTabSz="417231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2316" algn="l" defTabSz="417231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58474" algn="l" defTabSz="417231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44632" algn="l" defTabSz="417231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30789" algn="l" defTabSz="417231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16947" algn="l" defTabSz="417231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03105" algn="l" defTabSz="417231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689263" algn="l" defTabSz="417231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jpeg"/><Relationship Id="rId5" Type="http://schemas.openxmlformats.org/officeDocument/2006/relationships/image" Target="../media/image5.jpg"/><Relationship Id="rId4" Type="http://schemas.openxmlformats.org/officeDocument/2006/relationships/image" Target="../media/image4.jpe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12173" y="902450"/>
            <a:ext cx="20450318" cy="4936837"/>
          </a:xfrm>
        </p:spPr>
        <p:txBody>
          <a:bodyPr>
            <a:noAutofit/>
          </a:bodyPr>
          <a:lstStyle/>
          <a:p>
            <a:r>
              <a:rPr lang="en-GB" sz="12600" dirty="0" smtClean="0">
                <a:latin typeface="Montserrat" panose="00000500000000000000" pitchFamily="2" charset="0"/>
              </a:rPr>
              <a:t>Strathclyde Cybersecurity Group</a:t>
            </a:r>
            <a:endParaRPr lang="en-GB" sz="12600" dirty="0">
              <a:latin typeface="Montserrat" panose="00000500000000000000" pitchFamily="2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488494" y="7782167"/>
            <a:ext cx="7776909" cy="1686456"/>
          </a:xfrm>
          <a:prstGeom prst="roundRect">
            <a:avLst/>
          </a:prstGeom>
          <a:solidFill>
            <a:srgbClr val="003F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5400" dirty="0" smtClean="0">
                <a:latin typeface="Montserrat" panose="00000500000000000000" pitchFamily="2" charset="0"/>
              </a:rPr>
              <a:t>About Us</a:t>
            </a:r>
            <a:endParaRPr lang="en-GB" sz="5400" dirty="0">
              <a:latin typeface="Montserrat" panose="00000500000000000000" pitchFamily="2" charset="0"/>
            </a:endParaRPr>
          </a:p>
        </p:txBody>
      </p:sp>
      <p:sp>
        <p:nvSpPr>
          <p:cNvPr id="15" name="Content Placeholder 7"/>
          <p:cNvSpPr>
            <a:spLocks noGrp="1"/>
          </p:cNvSpPr>
          <p:nvPr>
            <p:ph sz="quarter" idx="4"/>
          </p:nvPr>
        </p:nvSpPr>
        <p:spPr>
          <a:xfrm>
            <a:off x="1512174" y="9941513"/>
            <a:ext cx="7753230" cy="125038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800" dirty="0" smtClean="0">
                <a:latin typeface="Montserrat" panose="00000500000000000000" pitchFamily="2" charset="0"/>
              </a:rPr>
              <a:t>The cybersecurity group spans across a range of disciplines, including: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2800" dirty="0" smtClean="0">
                <a:latin typeface="Montserrat" panose="00000500000000000000" pitchFamily="2" charset="0"/>
              </a:rPr>
              <a:t>Computer and Information Sciences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2800" dirty="0" smtClean="0">
                <a:latin typeface="Montserrat" panose="00000500000000000000" pitchFamily="2" charset="0"/>
              </a:rPr>
              <a:t>Governance and Public Policy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2800" dirty="0" smtClean="0">
                <a:latin typeface="Montserrat" panose="00000500000000000000" pitchFamily="2" charset="0"/>
              </a:rPr>
              <a:t>Statistics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2800" dirty="0" smtClean="0">
                <a:latin typeface="Montserrat" panose="00000500000000000000" pitchFamily="2" charset="0"/>
              </a:rPr>
              <a:t>Engineering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2800" dirty="0" smtClean="0">
                <a:latin typeface="Montserrat" panose="00000500000000000000" pitchFamily="2" charset="0"/>
              </a:rPr>
              <a:t>Management Science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2800" dirty="0" smtClean="0">
                <a:latin typeface="Montserrat" panose="00000500000000000000" pitchFamily="2" charset="0"/>
              </a:rPr>
              <a:t>Law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2800" dirty="0" smtClean="0">
                <a:latin typeface="Montserrat" panose="00000500000000000000" pitchFamily="2" charset="0"/>
              </a:rPr>
              <a:t>Sociology</a:t>
            </a:r>
          </a:p>
          <a:p>
            <a:pPr marL="0" indent="0">
              <a:buNone/>
            </a:pPr>
            <a:endParaRPr lang="en-GB" sz="2800" dirty="0">
              <a:latin typeface="Montserrat" panose="00000500000000000000" pitchFamily="2" charset="0"/>
            </a:endParaRPr>
          </a:p>
          <a:p>
            <a:pPr marL="0" indent="0">
              <a:buNone/>
            </a:pPr>
            <a:r>
              <a:rPr lang="en-GB" sz="2800" dirty="0" smtClean="0">
                <a:latin typeface="Montserrat" panose="00000500000000000000" pitchFamily="2" charset="0"/>
              </a:rPr>
              <a:t>The group is internationally recognised for its systems focus that bridges systems security, behavioural and legal aspects of cybersecurity research.</a:t>
            </a:r>
          </a:p>
          <a:p>
            <a:pPr marL="0" indent="0">
              <a:buNone/>
            </a:pPr>
            <a:r>
              <a:rPr lang="en-GB" sz="2800" dirty="0" smtClean="0">
                <a:latin typeface="Montserrat" panose="00000500000000000000" pitchFamily="2" charset="0"/>
              </a:rPr>
              <a:t>The permanent members of staff in the group are supported by 5 postdoctoral research associates, and a thriving PhD programme consisting of 23 students in the areas of technical and socio-technical security, and cyber law.</a:t>
            </a:r>
          </a:p>
          <a:p>
            <a:pPr marL="0" indent="0">
              <a:buNone/>
            </a:pPr>
            <a:endParaRPr lang="en-GB" sz="2800" dirty="0" smtClean="0">
              <a:latin typeface="Montserrat" panose="00000500000000000000" pitchFamily="2" charset="0"/>
            </a:endParaRPr>
          </a:p>
          <a:p>
            <a:pPr marL="0" indent="0">
              <a:buNone/>
            </a:pPr>
            <a:r>
              <a:rPr lang="en-GB" sz="2800" b="1" dirty="0" smtClean="0">
                <a:latin typeface="Montserrat" panose="00000500000000000000" pitchFamily="2" charset="0"/>
              </a:rPr>
              <a:t>An MSc in Cybersecurity is in its planning stages</a:t>
            </a:r>
            <a:endParaRPr lang="en-GB" sz="2800" b="1" dirty="0">
              <a:latin typeface="Montserrat" panose="00000500000000000000" pitchFamily="2" charset="0"/>
            </a:endParaRPr>
          </a:p>
        </p:txBody>
      </p:sp>
      <p:sp>
        <p:nvSpPr>
          <p:cNvPr id="18" name="Content Placeholder 7"/>
          <p:cNvSpPr>
            <a:spLocks noGrp="1"/>
          </p:cNvSpPr>
          <p:nvPr>
            <p:ph sz="quarter" idx="4"/>
          </p:nvPr>
        </p:nvSpPr>
        <p:spPr>
          <a:xfrm>
            <a:off x="1514648" y="25077577"/>
            <a:ext cx="7753229" cy="1625543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800" dirty="0" smtClean="0">
                <a:latin typeface="Montserrat" panose="00000500000000000000" pitchFamily="2" charset="0"/>
              </a:rPr>
              <a:t>Our vision is to provide world-class multi-disciplinary research, that provides the evidence based on which we jointly seek to improve the security of today’s society. Our strategy is as follows: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2800" dirty="0" smtClean="0">
                <a:latin typeface="Montserrat" panose="00000500000000000000" pitchFamily="2" charset="0"/>
              </a:rPr>
              <a:t>Cybersecurity research spanning science, engineering, business and the social sciences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2800" b="1" dirty="0" err="1" smtClean="0">
                <a:latin typeface="Montserrat" panose="00000500000000000000" pitchFamily="2" charset="0"/>
              </a:rPr>
              <a:t>Intersectorality</a:t>
            </a:r>
            <a:r>
              <a:rPr lang="en-GB" sz="2800" dirty="0">
                <a:latin typeface="Montserrat" panose="00000500000000000000" pitchFamily="2" charset="0"/>
              </a:rPr>
              <a:t> </a:t>
            </a:r>
            <a:r>
              <a:rPr lang="en-GB" sz="2800" dirty="0" smtClean="0">
                <a:latin typeface="Montserrat" panose="00000500000000000000" pitchFamily="2" charset="0"/>
              </a:rPr>
              <a:t>drawing on leading academics across faculties, industry and third sector organisations (e.g. health providers, local government, armed forces, etc.)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2800" dirty="0" smtClean="0">
                <a:latin typeface="Montserrat" panose="00000500000000000000" pitchFamily="2" charset="0"/>
              </a:rPr>
              <a:t>The scale of its intended </a:t>
            </a:r>
            <a:r>
              <a:rPr lang="en-GB" sz="2800" b="1" dirty="0" smtClean="0">
                <a:latin typeface="Montserrat" panose="00000500000000000000" pitchFamily="2" charset="0"/>
              </a:rPr>
              <a:t>impact</a:t>
            </a:r>
            <a:r>
              <a:rPr lang="en-GB" sz="2800" dirty="0" smtClean="0">
                <a:latin typeface="Montserrat" panose="00000500000000000000" pitchFamily="2" charset="0"/>
              </a:rPr>
              <a:t> is based upon 75 companies who are already part of the Strathclyde Knowledge Exchange ecosystem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2800" dirty="0" smtClean="0">
                <a:latin typeface="Montserrat" panose="00000500000000000000" pitchFamily="2" charset="0"/>
              </a:rPr>
              <a:t>Focus on delivering </a:t>
            </a:r>
            <a:r>
              <a:rPr lang="en-GB" sz="2800" b="1" dirty="0" smtClean="0">
                <a:latin typeface="Montserrat" panose="00000500000000000000" pitchFamily="2" charset="0"/>
              </a:rPr>
              <a:t>end-to-end</a:t>
            </a:r>
            <a:r>
              <a:rPr lang="en-GB" sz="2800" dirty="0" smtClean="0">
                <a:latin typeface="Montserrat" panose="00000500000000000000" pitchFamily="2" charset="0"/>
              </a:rPr>
              <a:t> solutions, including a strong focus on the legal, ethical and regulatory frameworks governing the use of cybersecurity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2800" dirty="0" smtClean="0">
                <a:latin typeface="Montserrat" panose="00000500000000000000" pitchFamily="2" charset="0"/>
              </a:rPr>
              <a:t>Provide world-class </a:t>
            </a:r>
            <a:r>
              <a:rPr lang="en-GB" sz="2800" b="1" dirty="0" smtClean="0">
                <a:latin typeface="Montserrat" panose="00000500000000000000" pitchFamily="2" charset="0"/>
              </a:rPr>
              <a:t>training</a:t>
            </a:r>
            <a:r>
              <a:rPr lang="en-GB" sz="2800" dirty="0" smtClean="0">
                <a:latin typeface="Montserrat" panose="00000500000000000000" pitchFamily="2" charset="0"/>
              </a:rPr>
              <a:t> for all security specialists who will, in turn, be able to address security from a holistic perspective, drawing on a range of disciplinary insights</a:t>
            </a:r>
            <a:endParaRPr lang="en-GB" sz="2800" dirty="0">
              <a:latin typeface="Montserrat" panose="00000500000000000000" pitchFamily="2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11150031" y="7782167"/>
            <a:ext cx="7776909" cy="1686456"/>
          </a:xfrm>
          <a:prstGeom prst="roundRect">
            <a:avLst/>
          </a:prstGeom>
          <a:solidFill>
            <a:srgbClr val="003F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5400" dirty="0" smtClean="0">
                <a:latin typeface="Montserrat" panose="00000500000000000000" pitchFamily="2" charset="0"/>
              </a:rPr>
              <a:t>Key Projects</a:t>
            </a:r>
            <a:endParaRPr lang="en-GB" sz="5400" dirty="0">
              <a:latin typeface="Montserrat" panose="00000500000000000000" pitchFamily="2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20810363" y="7782167"/>
            <a:ext cx="7776909" cy="1686456"/>
          </a:xfrm>
          <a:prstGeom prst="roundRect">
            <a:avLst/>
          </a:prstGeom>
          <a:solidFill>
            <a:srgbClr val="003F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5400" dirty="0" smtClean="0">
                <a:latin typeface="Montserrat" panose="00000500000000000000" pitchFamily="2" charset="0"/>
              </a:rPr>
              <a:t>Industry and Academic Links</a:t>
            </a:r>
            <a:endParaRPr lang="en-GB" sz="5400" dirty="0">
              <a:latin typeface="Montserrat" panose="00000500000000000000" pitchFamily="2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1488493" y="22918231"/>
            <a:ext cx="7776909" cy="1686456"/>
          </a:xfrm>
          <a:prstGeom prst="roundRect">
            <a:avLst/>
          </a:prstGeom>
          <a:solidFill>
            <a:srgbClr val="003F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5400" dirty="0" smtClean="0">
                <a:latin typeface="Montserrat" panose="00000500000000000000" pitchFamily="2" charset="0"/>
              </a:rPr>
              <a:t>Strategy and Vision</a:t>
            </a:r>
            <a:endParaRPr lang="en-GB" sz="5400" dirty="0">
              <a:latin typeface="Montserrat" panose="00000500000000000000" pitchFamily="2" charset="0"/>
            </a:endParaRPr>
          </a:p>
        </p:txBody>
      </p:sp>
      <p:sp>
        <p:nvSpPr>
          <p:cNvPr id="25" name="Content Placeholder 7"/>
          <p:cNvSpPr>
            <a:spLocks noGrp="1"/>
          </p:cNvSpPr>
          <p:nvPr>
            <p:ph sz="quarter" idx="4"/>
          </p:nvPr>
        </p:nvSpPr>
        <p:spPr>
          <a:xfrm>
            <a:off x="11173710" y="9941511"/>
            <a:ext cx="7753230" cy="257748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800" dirty="0" smtClean="0">
                <a:latin typeface="Montserrat" panose="00000500000000000000" pitchFamily="2" charset="0"/>
              </a:rPr>
              <a:t>Following our key areas of research, and coinciding with the group’s strategy and vision, they key projects undertaken within the security group include:</a:t>
            </a:r>
          </a:p>
          <a:p>
            <a:pPr marL="457200" indent="-365125">
              <a:buFont typeface="Wingdings" panose="05000000000000000000" pitchFamily="2" charset="2"/>
              <a:buChar char="§"/>
            </a:pPr>
            <a:r>
              <a:rPr lang="en-GB" sz="2800" b="1" dirty="0" smtClean="0">
                <a:latin typeface="Montserrat" panose="00000500000000000000" pitchFamily="2" charset="0"/>
              </a:rPr>
              <a:t>Cyber-Physical Systems Security</a:t>
            </a:r>
            <a:br>
              <a:rPr lang="en-GB" sz="2800" b="1" dirty="0" smtClean="0">
                <a:latin typeface="Montserrat" panose="00000500000000000000" pitchFamily="2" charset="0"/>
              </a:rPr>
            </a:br>
            <a:r>
              <a:rPr lang="en-GB" sz="2800" dirty="0" smtClean="0">
                <a:latin typeface="Montserrat" panose="00000500000000000000" pitchFamily="2" charset="0"/>
              </a:rPr>
              <a:t>UKERI-DST – £220,000</a:t>
            </a:r>
            <a:br>
              <a:rPr lang="en-GB" sz="2800" dirty="0" smtClean="0">
                <a:latin typeface="Montserrat" panose="00000500000000000000" pitchFamily="2" charset="0"/>
              </a:rPr>
            </a:br>
            <a:r>
              <a:rPr lang="en-GB" sz="2800" dirty="0" smtClean="0">
                <a:latin typeface="Montserrat" panose="00000500000000000000" pitchFamily="2" charset="0"/>
              </a:rPr>
              <a:t>2019 to 2021</a:t>
            </a:r>
            <a:br>
              <a:rPr lang="en-GB" sz="2800" dirty="0" smtClean="0">
                <a:latin typeface="Montserrat" panose="00000500000000000000" pitchFamily="2" charset="0"/>
              </a:rPr>
            </a:br>
            <a:endParaRPr lang="en-GB" sz="2800" dirty="0" smtClean="0">
              <a:latin typeface="Montserrat" panose="00000500000000000000" pitchFamily="2" charset="0"/>
            </a:endParaRPr>
          </a:p>
          <a:p>
            <a:pPr marL="457200" indent="-365125">
              <a:buFont typeface="Wingdings" panose="05000000000000000000" pitchFamily="2" charset="2"/>
              <a:buChar char="§"/>
            </a:pPr>
            <a:r>
              <a:rPr lang="en-GB" sz="2800" b="1" dirty="0" smtClean="0">
                <a:latin typeface="Montserrat" panose="00000500000000000000" pitchFamily="2" charset="0"/>
              </a:rPr>
              <a:t>Cybersecurity </a:t>
            </a:r>
            <a:r>
              <a:rPr lang="en-GB" sz="2800" b="1" dirty="0" err="1" smtClean="0">
                <a:latin typeface="Montserrat" panose="00000500000000000000" pitchFamily="2" charset="0"/>
              </a:rPr>
              <a:t>iCASE</a:t>
            </a:r>
            <a:r>
              <a:rPr lang="en-GB" sz="2800" b="1" dirty="0" smtClean="0">
                <a:latin typeface="Montserrat" panose="00000500000000000000" pitchFamily="2" charset="0"/>
              </a:rPr>
              <a:t> Studentships</a:t>
            </a:r>
            <a:r>
              <a:rPr lang="en-GB" sz="2800" dirty="0">
                <a:latin typeface="Montserrat" panose="00000500000000000000" pitchFamily="2" charset="0"/>
              </a:rPr>
              <a:t/>
            </a:r>
            <a:br>
              <a:rPr lang="en-GB" sz="2800" dirty="0">
                <a:latin typeface="Montserrat" panose="00000500000000000000" pitchFamily="2" charset="0"/>
              </a:rPr>
            </a:br>
            <a:r>
              <a:rPr lang="en-GB" sz="2800" dirty="0" smtClean="0">
                <a:latin typeface="Montserrat" panose="00000500000000000000" pitchFamily="2" charset="0"/>
              </a:rPr>
              <a:t>EPSRC-NPL – £180,000</a:t>
            </a:r>
            <a:br>
              <a:rPr lang="en-GB" sz="2800" dirty="0" smtClean="0">
                <a:latin typeface="Montserrat" panose="00000500000000000000" pitchFamily="2" charset="0"/>
              </a:rPr>
            </a:br>
            <a:r>
              <a:rPr lang="en-GB" sz="2800" dirty="0" smtClean="0">
                <a:latin typeface="Montserrat" panose="00000500000000000000" pitchFamily="2" charset="0"/>
              </a:rPr>
              <a:t>2019 to 2023</a:t>
            </a:r>
            <a:br>
              <a:rPr lang="en-GB" sz="2800" dirty="0" smtClean="0">
                <a:latin typeface="Montserrat" panose="00000500000000000000" pitchFamily="2" charset="0"/>
              </a:rPr>
            </a:br>
            <a:endParaRPr lang="en-GB" sz="2800" b="1" dirty="0" smtClean="0">
              <a:latin typeface="Montserrat" panose="00000500000000000000" pitchFamily="2" charset="0"/>
            </a:endParaRPr>
          </a:p>
          <a:p>
            <a:pPr marL="457200" indent="-365125">
              <a:buFont typeface="Wingdings" panose="05000000000000000000" pitchFamily="2" charset="2"/>
              <a:buChar char="§"/>
            </a:pPr>
            <a:r>
              <a:rPr lang="en-GB" sz="2800" b="1" dirty="0" smtClean="0">
                <a:latin typeface="Montserrat" panose="00000500000000000000" pitchFamily="2" charset="0"/>
              </a:rPr>
              <a:t>5G </a:t>
            </a:r>
            <a:r>
              <a:rPr lang="en-GB" sz="2800" b="1" dirty="0" err="1" smtClean="0">
                <a:latin typeface="Montserrat" panose="00000500000000000000" pitchFamily="2" charset="0"/>
              </a:rPr>
              <a:t>RuralFirst</a:t>
            </a:r>
            <a:r>
              <a:rPr lang="en-GB" sz="2800" b="1" dirty="0" smtClean="0">
                <a:latin typeface="Montserrat" panose="00000500000000000000" pitchFamily="2" charset="0"/>
              </a:rPr>
              <a:t> Testbed</a:t>
            </a:r>
          </a:p>
          <a:p>
            <a:pPr marL="92075" indent="0">
              <a:buNone/>
            </a:pPr>
            <a:r>
              <a:rPr lang="en-GB" sz="2800" dirty="0" smtClean="0">
                <a:latin typeface="Montserrat" panose="00000500000000000000" pitchFamily="2" charset="0"/>
              </a:rPr>
              <a:t>    DCMS – £450,000 – 2018 to 2019</a:t>
            </a:r>
            <a:br>
              <a:rPr lang="en-GB" sz="2800" dirty="0" smtClean="0">
                <a:latin typeface="Montserrat" panose="00000500000000000000" pitchFamily="2" charset="0"/>
              </a:rPr>
            </a:br>
            <a:endParaRPr lang="en-GB" sz="2800" dirty="0" smtClean="0">
              <a:latin typeface="Montserrat" panose="00000500000000000000" pitchFamily="2" charset="0"/>
            </a:endParaRPr>
          </a:p>
          <a:p>
            <a:pPr marL="457200" indent="-365125">
              <a:buFont typeface="Wingdings" panose="05000000000000000000" pitchFamily="2" charset="2"/>
              <a:buChar char="§"/>
            </a:pPr>
            <a:r>
              <a:rPr lang="en-GB" sz="2800" b="1" dirty="0" smtClean="0">
                <a:latin typeface="Montserrat" panose="00000500000000000000" pitchFamily="2" charset="0"/>
              </a:rPr>
              <a:t>Robustness-as-</a:t>
            </a:r>
            <a:r>
              <a:rPr lang="en-GB" sz="2800" b="1" dirty="0" err="1" smtClean="0">
                <a:latin typeface="Montserrat" panose="00000500000000000000" pitchFamily="2" charset="0"/>
              </a:rPr>
              <a:t>evolvability</a:t>
            </a:r>
            <a:endParaRPr lang="en-GB" sz="2800" b="1" dirty="0" smtClean="0">
              <a:latin typeface="Montserrat" panose="00000500000000000000" pitchFamily="2" charset="0"/>
            </a:endParaRPr>
          </a:p>
          <a:p>
            <a:pPr marL="92075" indent="0">
              <a:buNone/>
            </a:pPr>
            <a:r>
              <a:rPr lang="en-GB" sz="2800" dirty="0">
                <a:latin typeface="Montserrat" panose="00000500000000000000" pitchFamily="2" charset="0"/>
              </a:rPr>
              <a:t> </a:t>
            </a:r>
            <a:r>
              <a:rPr lang="en-GB" sz="2800" dirty="0" smtClean="0">
                <a:latin typeface="Montserrat" panose="00000500000000000000" pitchFamily="2" charset="0"/>
              </a:rPr>
              <a:t>   EPSRC – £790,000 – 2015 to 2019</a:t>
            </a:r>
            <a:br>
              <a:rPr lang="en-GB" sz="2800" dirty="0" smtClean="0">
                <a:latin typeface="Montserrat" panose="00000500000000000000" pitchFamily="2" charset="0"/>
              </a:rPr>
            </a:br>
            <a:endParaRPr lang="en-GB" sz="2800" dirty="0" smtClean="0">
              <a:latin typeface="Montserrat" panose="00000500000000000000" pitchFamily="2" charset="0"/>
            </a:endParaRPr>
          </a:p>
          <a:p>
            <a:pPr marL="457200" indent="-365125">
              <a:buFont typeface="Wingdings" panose="05000000000000000000" pitchFamily="2" charset="2"/>
              <a:buChar char="§"/>
            </a:pPr>
            <a:r>
              <a:rPr lang="en-GB" sz="2800" b="1" dirty="0" smtClean="0">
                <a:latin typeface="Montserrat" panose="00000500000000000000" pitchFamily="2" charset="0"/>
              </a:rPr>
              <a:t>SFC Interface Programme</a:t>
            </a:r>
          </a:p>
          <a:p>
            <a:pPr marL="92075" indent="0">
              <a:buNone/>
            </a:pPr>
            <a:r>
              <a:rPr lang="en-GB" sz="2800" dirty="0" smtClean="0">
                <a:latin typeface="Montserrat" panose="00000500000000000000" pitchFamily="2" charset="0"/>
              </a:rPr>
              <a:t>    £104,799 – 2015 to 2018</a:t>
            </a:r>
            <a:br>
              <a:rPr lang="en-GB" sz="2800" dirty="0" smtClean="0">
                <a:latin typeface="Montserrat" panose="00000500000000000000" pitchFamily="2" charset="0"/>
              </a:rPr>
            </a:br>
            <a:endParaRPr lang="en-GB" sz="2800" b="1" dirty="0" smtClean="0">
              <a:latin typeface="Montserrat" panose="00000500000000000000" pitchFamily="2" charset="0"/>
            </a:endParaRPr>
          </a:p>
          <a:p>
            <a:pPr marL="457200" indent="-365125">
              <a:buFont typeface="Wingdings" panose="05000000000000000000" pitchFamily="2" charset="2"/>
              <a:buChar char="§"/>
            </a:pPr>
            <a:r>
              <a:rPr lang="en-GB" sz="2800" b="1" dirty="0" err="1" smtClean="0">
                <a:latin typeface="Montserrat" panose="00000500000000000000" pitchFamily="2" charset="0"/>
              </a:rPr>
              <a:t>MoE</a:t>
            </a:r>
            <a:r>
              <a:rPr lang="en-GB" sz="2800" b="1" dirty="0" smtClean="0">
                <a:latin typeface="Montserrat" panose="00000500000000000000" pitchFamily="2" charset="0"/>
              </a:rPr>
              <a:t> Cybersecurity Research Studentships Award</a:t>
            </a:r>
          </a:p>
          <a:p>
            <a:pPr marL="92075" indent="0">
              <a:buNone/>
            </a:pPr>
            <a:r>
              <a:rPr lang="en-GB" sz="2800" dirty="0">
                <a:latin typeface="Montserrat" panose="00000500000000000000" pitchFamily="2" charset="0"/>
              </a:rPr>
              <a:t> </a:t>
            </a:r>
            <a:r>
              <a:rPr lang="en-GB" sz="2800" dirty="0" smtClean="0">
                <a:latin typeface="Montserrat" panose="00000500000000000000" pitchFamily="2" charset="0"/>
              </a:rPr>
              <a:t>   University of Strathclyde – £673,000                             </a:t>
            </a:r>
            <a:br>
              <a:rPr lang="en-GB" sz="2800" dirty="0" smtClean="0">
                <a:latin typeface="Montserrat" panose="00000500000000000000" pitchFamily="2" charset="0"/>
              </a:rPr>
            </a:br>
            <a:r>
              <a:rPr lang="en-GB" sz="2800" dirty="0" smtClean="0">
                <a:latin typeface="Montserrat" panose="00000500000000000000" pitchFamily="2" charset="0"/>
              </a:rPr>
              <a:t>    2014 to 2022</a:t>
            </a:r>
            <a:br>
              <a:rPr lang="en-GB" sz="2800" dirty="0" smtClean="0">
                <a:latin typeface="Montserrat" panose="00000500000000000000" pitchFamily="2" charset="0"/>
              </a:rPr>
            </a:br>
            <a:endParaRPr lang="en-GB" sz="2800" dirty="0" smtClean="0">
              <a:latin typeface="Montserrat" panose="00000500000000000000" pitchFamily="2" charset="0"/>
            </a:endParaRPr>
          </a:p>
          <a:p>
            <a:pPr marL="457200" indent="-365125">
              <a:buFont typeface="Wingdings" panose="05000000000000000000" pitchFamily="2" charset="2"/>
              <a:buChar char="§"/>
            </a:pPr>
            <a:r>
              <a:rPr lang="en-GB" sz="2800" b="1" dirty="0" smtClean="0">
                <a:latin typeface="Montserrat" panose="00000500000000000000" pitchFamily="2" charset="0"/>
              </a:rPr>
              <a:t>Standardised Security Evaluation Testbed</a:t>
            </a:r>
          </a:p>
          <a:p>
            <a:pPr marL="92075" indent="0">
              <a:buNone/>
            </a:pPr>
            <a:r>
              <a:rPr lang="en-GB" sz="2800" dirty="0" smtClean="0">
                <a:latin typeface="Montserrat" panose="00000500000000000000" pitchFamily="2" charset="0"/>
              </a:rPr>
              <a:t>    GCHQ – £210,000 – 2014 to 2016</a:t>
            </a:r>
            <a:br>
              <a:rPr lang="en-GB" sz="2800" dirty="0" smtClean="0">
                <a:latin typeface="Montserrat" panose="00000500000000000000" pitchFamily="2" charset="0"/>
              </a:rPr>
            </a:br>
            <a:endParaRPr lang="en-GB" sz="2800" b="1" dirty="0" smtClean="0">
              <a:latin typeface="Montserrat" panose="00000500000000000000" pitchFamily="2" charset="0"/>
            </a:endParaRPr>
          </a:p>
          <a:p>
            <a:pPr marL="457200" indent="-365125">
              <a:buFont typeface="Wingdings" panose="05000000000000000000" pitchFamily="2" charset="2"/>
              <a:buChar char="§"/>
            </a:pPr>
            <a:r>
              <a:rPr lang="en-GB" sz="2800" b="1" dirty="0" smtClean="0">
                <a:latin typeface="Montserrat" panose="00000500000000000000" pitchFamily="2" charset="0"/>
              </a:rPr>
              <a:t>Data Provenance Solutions for </a:t>
            </a:r>
            <a:r>
              <a:rPr lang="en-GB" sz="2800" b="1" dirty="0" err="1" smtClean="0">
                <a:latin typeface="Montserrat" panose="00000500000000000000" pitchFamily="2" charset="0"/>
              </a:rPr>
              <a:t>IoT</a:t>
            </a:r>
            <a:endParaRPr lang="en-GB" sz="2800" b="1" dirty="0" smtClean="0">
              <a:latin typeface="Montserrat" panose="00000500000000000000" pitchFamily="2" charset="0"/>
            </a:endParaRPr>
          </a:p>
          <a:p>
            <a:pPr marL="92075" indent="0">
              <a:buNone/>
            </a:pPr>
            <a:r>
              <a:rPr lang="en-GB" sz="2800" dirty="0" smtClean="0">
                <a:latin typeface="Montserrat" panose="00000500000000000000" pitchFamily="2" charset="0"/>
              </a:rPr>
              <a:t>    KTP – £136,782 – 2014 to 2016</a:t>
            </a:r>
            <a:br>
              <a:rPr lang="en-GB" sz="2800" dirty="0" smtClean="0">
                <a:latin typeface="Montserrat" panose="00000500000000000000" pitchFamily="2" charset="0"/>
              </a:rPr>
            </a:br>
            <a:endParaRPr lang="en-GB" sz="2800" b="1" dirty="0" smtClean="0">
              <a:latin typeface="Montserrat" panose="00000500000000000000" pitchFamily="2" charset="0"/>
            </a:endParaRPr>
          </a:p>
          <a:p>
            <a:pPr marL="457200" indent="-365125">
              <a:buFont typeface="Wingdings" panose="05000000000000000000" pitchFamily="2" charset="2"/>
              <a:buChar char="§"/>
            </a:pPr>
            <a:r>
              <a:rPr lang="en-GB" sz="2800" b="1" dirty="0" smtClean="0">
                <a:latin typeface="Montserrat" panose="00000500000000000000" pitchFamily="2" charset="0"/>
              </a:rPr>
              <a:t>Secure High Availability Avionics Wireless Networks (SHAWN)</a:t>
            </a:r>
          </a:p>
          <a:p>
            <a:pPr marL="92075" indent="0">
              <a:buNone/>
            </a:pPr>
            <a:r>
              <a:rPr lang="en-GB" sz="2800" dirty="0">
                <a:latin typeface="Montserrat" panose="00000500000000000000" pitchFamily="2" charset="0"/>
              </a:rPr>
              <a:t> </a:t>
            </a:r>
            <a:r>
              <a:rPr lang="en-GB" sz="2800" dirty="0" smtClean="0">
                <a:latin typeface="Montserrat" panose="00000500000000000000" pitchFamily="2" charset="0"/>
              </a:rPr>
              <a:t>   Technology Strategy Board</a:t>
            </a:r>
            <a:br>
              <a:rPr lang="en-GB" sz="2800" dirty="0" smtClean="0">
                <a:latin typeface="Montserrat" panose="00000500000000000000" pitchFamily="2" charset="0"/>
              </a:rPr>
            </a:br>
            <a:r>
              <a:rPr lang="en-GB" sz="2800" dirty="0" smtClean="0">
                <a:latin typeface="Montserrat" panose="00000500000000000000" pitchFamily="2" charset="0"/>
              </a:rPr>
              <a:t>    £162,724 – 2014 to 2016</a:t>
            </a:r>
            <a:br>
              <a:rPr lang="en-GB" sz="2800" dirty="0" smtClean="0">
                <a:latin typeface="Montserrat" panose="00000500000000000000" pitchFamily="2" charset="0"/>
              </a:rPr>
            </a:br>
            <a:endParaRPr lang="en-GB" sz="2800" b="1" dirty="0" smtClean="0">
              <a:latin typeface="Montserrat" panose="00000500000000000000" pitchFamily="2" charset="0"/>
            </a:endParaRPr>
          </a:p>
          <a:p>
            <a:pPr marL="457200" indent="-365125">
              <a:buFont typeface="Wingdings" panose="05000000000000000000" pitchFamily="2" charset="2"/>
              <a:buChar char="§"/>
            </a:pPr>
            <a:r>
              <a:rPr lang="en-GB" sz="2800" b="1" dirty="0" smtClean="0">
                <a:latin typeface="Montserrat" panose="00000500000000000000" pitchFamily="2" charset="0"/>
              </a:rPr>
              <a:t>Social Networks</a:t>
            </a:r>
          </a:p>
          <a:p>
            <a:pPr marL="92075" indent="0">
              <a:buNone/>
            </a:pPr>
            <a:r>
              <a:rPr lang="en-GB" sz="2800" dirty="0" smtClean="0">
                <a:latin typeface="Montserrat" panose="00000500000000000000" pitchFamily="2" charset="0"/>
              </a:rPr>
              <a:t>    DSTL – £100,000 - 2012</a:t>
            </a:r>
            <a:br>
              <a:rPr lang="en-GB" sz="2800" dirty="0" smtClean="0">
                <a:latin typeface="Montserrat" panose="00000500000000000000" pitchFamily="2" charset="0"/>
              </a:rPr>
            </a:br>
            <a:endParaRPr lang="en-GB" sz="2800" b="1" dirty="0" smtClean="0">
              <a:latin typeface="Montserrat" panose="00000500000000000000" pitchFamily="2" charset="0"/>
            </a:endParaRPr>
          </a:p>
          <a:p>
            <a:pPr marL="457200" indent="-365125">
              <a:buFont typeface="Wingdings" panose="05000000000000000000" pitchFamily="2" charset="2"/>
              <a:buChar char="§"/>
            </a:pPr>
            <a:r>
              <a:rPr lang="en-GB" sz="2800" b="1" dirty="0" smtClean="0">
                <a:latin typeface="Montserrat" panose="00000500000000000000" pitchFamily="2" charset="0"/>
              </a:rPr>
              <a:t>Botnet Detection via Structured Graph Analysis</a:t>
            </a:r>
          </a:p>
          <a:p>
            <a:pPr marL="92075" indent="0">
              <a:buNone/>
            </a:pPr>
            <a:r>
              <a:rPr lang="en-GB" sz="2800" dirty="0">
                <a:latin typeface="Montserrat" panose="00000500000000000000" pitchFamily="2" charset="0"/>
              </a:rPr>
              <a:t> </a:t>
            </a:r>
            <a:r>
              <a:rPr lang="en-GB" sz="2800" dirty="0" smtClean="0">
                <a:latin typeface="Montserrat" panose="00000500000000000000" pitchFamily="2" charset="0"/>
              </a:rPr>
              <a:t>   DARPA – $155,000 – 2010 to 2012</a:t>
            </a:r>
            <a:br>
              <a:rPr lang="en-GB" sz="2800" dirty="0" smtClean="0">
                <a:latin typeface="Montserrat" panose="00000500000000000000" pitchFamily="2" charset="0"/>
              </a:rPr>
            </a:br>
            <a:endParaRPr lang="en-GB" sz="2800" b="1" dirty="0" smtClean="0">
              <a:latin typeface="Montserrat" panose="00000500000000000000" pitchFamily="2" charset="0"/>
            </a:endParaRPr>
          </a:p>
          <a:p>
            <a:pPr marL="457200" indent="-365125">
              <a:buFont typeface="Wingdings" panose="05000000000000000000" pitchFamily="2" charset="2"/>
              <a:buChar char="§"/>
            </a:pPr>
            <a:r>
              <a:rPr lang="en-GB" sz="2800" b="1" dirty="0" smtClean="0">
                <a:latin typeface="Montserrat" panose="00000500000000000000" pitchFamily="2" charset="0"/>
              </a:rPr>
              <a:t>Resource Static Analysis</a:t>
            </a:r>
          </a:p>
          <a:p>
            <a:pPr marL="92075" indent="0">
              <a:buNone/>
            </a:pPr>
            <a:r>
              <a:rPr lang="en-GB" sz="2800" dirty="0">
                <a:latin typeface="Montserrat" panose="00000500000000000000" pitchFamily="2" charset="0"/>
              </a:rPr>
              <a:t> </a:t>
            </a:r>
            <a:r>
              <a:rPr lang="en-GB" sz="2800" dirty="0" smtClean="0">
                <a:latin typeface="Montserrat" panose="00000500000000000000" pitchFamily="2" charset="0"/>
              </a:rPr>
              <a:t>   EPSRC – £101,255 </a:t>
            </a:r>
            <a:r>
              <a:rPr lang="en-GB" sz="2800" dirty="0">
                <a:latin typeface="Montserrat" panose="00000500000000000000" pitchFamily="2" charset="0"/>
              </a:rPr>
              <a:t>– </a:t>
            </a:r>
            <a:r>
              <a:rPr lang="en-GB" sz="2800" dirty="0" smtClean="0">
                <a:latin typeface="Montserrat" panose="00000500000000000000" pitchFamily="2" charset="0"/>
              </a:rPr>
              <a:t>2009 to 2010</a:t>
            </a:r>
            <a:br>
              <a:rPr lang="en-GB" sz="2800" dirty="0" smtClean="0">
                <a:latin typeface="Montserrat" panose="00000500000000000000" pitchFamily="2" charset="0"/>
              </a:rPr>
            </a:br>
            <a:endParaRPr lang="en-GB" sz="2800" b="1" dirty="0" smtClean="0">
              <a:latin typeface="Montserrat" panose="00000500000000000000" pitchFamily="2" charset="0"/>
            </a:endParaRPr>
          </a:p>
          <a:p>
            <a:pPr marL="457200" indent="-365125">
              <a:buFont typeface="Wingdings" panose="05000000000000000000" pitchFamily="2" charset="2"/>
              <a:buChar char="§"/>
            </a:pPr>
            <a:r>
              <a:rPr lang="en-GB" sz="2800" b="1" dirty="0" smtClean="0">
                <a:latin typeface="Montserrat" panose="00000500000000000000" pitchFamily="2" charset="0"/>
              </a:rPr>
              <a:t>Mobile VCE Flexible Networks Programme</a:t>
            </a:r>
          </a:p>
          <a:p>
            <a:pPr marL="92075" indent="0">
              <a:buNone/>
            </a:pPr>
            <a:r>
              <a:rPr lang="en-GB" sz="2800" dirty="0">
                <a:latin typeface="Montserrat" panose="00000500000000000000" pitchFamily="2" charset="0"/>
              </a:rPr>
              <a:t> </a:t>
            </a:r>
            <a:r>
              <a:rPr lang="en-GB" sz="2800" dirty="0" smtClean="0">
                <a:latin typeface="Montserrat" panose="00000500000000000000" pitchFamily="2" charset="0"/>
              </a:rPr>
              <a:t>   EPSRC – £207,542 </a:t>
            </a:r>
            <a:r>
              <a:rPr lang="en-GB" sz="2800" dirty="0">
                <a:latin typeface="Montserrat" panose="00000500000000000000" pitchFamily="2" charset="0"/>
              </a:rPr>
              <a:t>– </a:t>
            </a:r>
            <a:r>
              <a:rPr lang="en-GB" sz="2800" dirty="0" smtClean="0">
                <a:latin typeface="Montserrat" panose="00000500000000000000" pitchFamily="2" charset="0"/>
              </a:rPr>
              <a:t>2009</a:t>
            </a:r>
            <a:br>
              <a:rPr lang="en-GB" sz="2800" dirty="0" smtClean="0">
                <a:latin typeface="Montserrat" panose="00000500000000000000" pitchFamily="2" charset="0"/>
              </a:rPr>
            </a:br>
            <a:endParaRPr lang="en-GB" sz="2800" b="1" dirty="0" smtClean="0">
              <a:latin typeface="Montserrat" panose="00000500000000000000" pitchFamily="2" charset="0"/>
            </a:endParaRPr>
          </a:p>
          <a:p>
            <a:pPr marL="457200" indent="-365125">
              <a:buFont typeface="Wingdings" panose="05000000000000000000" pitchFamily="2" charset="2"/>
              <a:buChar char="§"/>
            </a:pPr>
            <a:r>
              <a:rPr lang="en-GB" sz="2800" b="1" dirty="0" smtClean="0">
                <a:latin typeface="Montserrat" panose="00000500000000000000" pitchFamily="2" charset="0"/>
              </a:rPr>
              <a:t>Botnet Detection and Mitigation</a:t>
            </a:r>
          </a:p>
          <a:p>
            <a:pPr marL="92075" indent="0">
              <a:buNone/>
            </a:pPr>
            <a:r>
              <a:rPr lang="en-GB" sz="2800" dirty="0">
                <a:latin typeface="Montserrat" panose="00000500000000000000" pitchFamily="2" charset="0"/>
              </a:rPr>
              <a:t> </a:t>
            </a:r>
            <a:r>
              <a:rPr lang="en-GB" sz="2800" dirty="0" smtClean="0">
                <a:latin typeface="Montserrat" panose="00000500000000000000" pitchFamily="2" charset="0"/>
              </a:rPr>
              <a:t>   DARPA-I3P – $150,000</a:t>
            </a:r>
            <a:br>
              <a:rPr lang="en-GB" sz="2800" dirty="0" smtClean="0">
                <a:latin typeface="Montserrat" panose="00000500000000000000" pitchFamily="2" charset="0"/>
              </a:rPr>
            </a:br>
            <a:r>
              <a:rPr lang="en-GB" sz="2800" dirty="0" smtClean="0">
                <a:latin typeface="Montserrat" panose="00000500000000000000" pitchFamily="2" charset="0"/>
              </a:rPr>
              <a:t>    2018 </a:t>
            </a:r>
            <a:r>
              <a:rPr lang="en-GB" sz="2800" dirty="0">
                <a:latin typeface="Montserrat" panose="00000500000000000000" pitchFamily="2" charset="0"/>
              </a:rPr>
              <a:t>to 2019</a:t>
            </a:r>
            <a:endParaRPr lang="en-GB" sz="2800" b="1" dirty="0" smtClean="0">
              <a:latin typeface="Montserrat" panose="00000500000000000000" pitchFamily="2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0980" y="22033430"/>
            <a:ext cx="9515673" cy="5142513"/>
          </a:xfrm>
          <a:prstGeom prst="rect">
            <a:avLst/>
          </a:prstGeom>
        </p:spPr>
      </p:pic>
      <p:sp>
        <p:nvSpPr>
          <p:cNvPr id="27" name="Content Placeholder 7"/>
          <p:cNvSpPr>
            <a:spLocks noGrp="1"/>
          </p:cNvSpPr>
          <p:nvPr>
            <p:ph sz="quarter" idx="4"/>
          </p:nvPr>
        </p:nvSpPr>
        <p:spPr>
          <a:xfrm>
            <a:off x="20810363" y="9941511"/>
            <a:ext cx="7753230" cy="11877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800" dirty="0" smtClean="0">
                <a:latin typeface="Montserrat" panose="00000500000000000000" pitchFamily="2" charset="0"/>
              </a:rPr>
              <a:t>Our research group is connected with a wide variety of industry, government and academic links, including: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2800" b="1" dirty="0" smtClean="0">
                <a:latin typeface="Montserrat" panose="00000500000000000000" pitchFamily="2" charset="0"/>
              </a:rPr>
              <a:t>Industry</a:t>
            </a:r>
            <a:r>
              <a:rPr lang="en-GB" sz="2800" dirty="0" smtClean="0">
                <a:latin typeface="Montserrat" panose="00000500000000000000" pitchFamily="2" charset="0"/>
              </a:rPr>
              <a:t> – IBM, Google, Microsoft, Samsung, VMWare, Thales, Airbus, Brocade, Juniper and </a:t>
            </a:r>
            <a:r>
              <a:rPr lang="en-GB" sz="2800" dirty="0" err="1" smtClean="0">
                <a:latin typeface="Montserrat" panose="00000500000000000000" pitchFamily="2" charset="0"/>
              </a:rPr>
              <a:t>Keysight</a:t>
            </a:r>
            <a:endParaRPr lang="en-GB" sz="2800" dirty="0" smtClean="0">
              <a:latin typeface="Montserrat" panose="00000500000000000000" pitchFamily="2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2800" b="1" dirty="0" smtClean="0">
                <a:latin typeface="Montserrat" panose="00000500000000000000" pitchFamily="2" charset="0"/>
              </a:rPr>
              <a:t>Government</a:t>
            </a:r>
            <a:r>
              <a:rPr lang="en-GB" sz="2800" dirty="0" smtClean="0">
                <a:latin typeface="Montserrat" panose="00000500000000000000" pitchFamily="2" charset="0"/>
              </a:rPr>
              <a:t> – NPL, Police Scotland, SIPR (MoD, DSTL, Interpol, FBI, Department of Homeland Security, Cabinet Office)</a:t>
            </a:r>
          </a:p>
          <a:p>
            <a:pPr marL="0" indent="0">
              <a:buNone/>
            </a:pPr>
            <a:r>
              <a:rPr lang="en-GB" sz="2800" dirty="0">
                <a:latin typeface="Montserrat" panose="00000500000000000000" pitchFamily="2" charset="0"/>
              </a:rPr>
              <a:t/>
            </a:r>
            <a:br>
              <a:rPr lang="en-GB" sz="2800" dirty="0">
                <a:latin typeface="Montserrat" panose="00000500000000000000" pitchFamily="2" charset="0"/>
              </a:rPr>
            </a:br>
            <a:r>
              <a:rPr lang="en-GB" sz="2800" dirty="0" smtClean="0">
                <a:latin typeface="Montserrat" panose="00000500000000000000" pitchFamily="2" charset="0"/>
              </a:rPr>
              <a:t>We have received £3.88M in research grants in the last ten years, funded by EPSRC, ESRC, EC, DSTL, CPNI and MoD.</a:t>
            </a:r>
          </a:p>
          <a:p>
            <a:pPr marL="0" indent="0">
              <a:buNone/>
            </a:pPr>
            <a:endParaRPr lang="en-GB" sz="2800" dirty="0">
              <a:latin typeface="Montserrat" panose="00000500000000000000" pitchFamily="2" charset="0"/>
            </a:endParaRPr>
          </a:p>
          <a:p>
            <a:pPr marL="0" indent="0">
              <a:buNone/>
            </a:pPr>
            <a:r>
              <a:rPr lang="en-GB" sz="2800" dirty="0" smtClean="0">
                <a:latin typeface="Montserrat" panose="00000500000000000000" pitchFamily="2" charset="0"/>
              </a:rPr>
              <a:t>Our partnerships and connections with major (international) academic links include: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2800" dirty="0" smtClean="0">
                <a:latin typeface="Montserrat" panose="00000500000000000000" pitchFamily="2" charset="0"/>
              </a:rPr>
              <a:t>University of Illinois, Urbana-Champaign, USA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2800" dirty="0" smtClean="0">
                <a:latin typeface="Montserrat" panose="00000500000000000000" pitchFamily="2" charset="0"/>
              </a:rPr>
              <a:t>Simon Fraser University, Canada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2800" dirty="0" smtClean="0">
                <a:latin typeface="Montserrat" panose="00000500000000000000" pitchFamily="2" charset="0"/>
              </a:rPr>
              <a:t>OTH-AMS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2800" dirty="0" smtClean="0">
                <a:latin typeface="Montserrat" panose="00000500000000000000" pitchFamily="2" charset="0"/>
              </a:rPr>
              <a:t>Indian Institute of Science, Bangalore, India</a:t>
            </a:r>
            <a:endParaRPr lang="en-GB" sz="2800" dirty="0">
              <a:latin typeface="Montserrat" panose="00000500000000000000" pitchFamily="2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20786684" y="27859371"/>
            <a:ext cx="7776909" cy="1686456"/>
          </a:xfrm>
          <a:prstGeom prst="roundRect">
            <a:avLst/>
          </a:prstGeom>
          <a:solidFill>
            <a:srgbClr val="003F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5400" dirty="0" smtClean="0">
                <a:latin typeface="Montserrat" panose="00000500000000000000" pitchFamily="2" charset="0"/>
              </a:rPr>
              <a:t>Facilities</a:t>
            </a:r>
            <a:endParaRPr lang="en-GB" sz="5400" dirty="0">
              <a:latin typeface="Montserrat" panose="00000500000000000000" pitchFamily="2" charset="0"/>
            </a:endParaRPr>
          </a:p>
        </p:txBody>
      </p:sp>
      <p:sp>
        <p:nvSpPr>
          <p:cNvPr id="30" name="Content Placeholder 7"/>
          <p:cNvSpPr>
            <a:spLocks noGrp="1"/>
          </p:cNvSpPr>
          <p:nvPr>
            <p:ph sz="quarter" idx="4"/>
          </p:nvPr>
        </p:nvSpPr>
        <p:spPr>
          <a:xfrm>
            <a:off x="20426689" y="29910926"/>
            <a:ext cx="8136904" cy="77756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800" dirty="0" smtClean="0">
                <a:latin typeface="Montserrat" panose="00000500000000000000" pitchFamily="2" charset="0"/>
              </a:rPr>
              <a:t>Our research group consists of a multitude of exceptional research facilities, including: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2800" b="1" dirty="0" smtClean="0">
                <a:latin typeface="Montserrat" panose="00000500000000000000" pitchFamily="2" charset="0"/>
              </a:rPr>
              <a:t>MSc Lab </a:t>
            </a:r>
            <a:r>
              <a:rPr lang="en-GB" sz="2800" dirty="0" smtClean="0">
                <a:latin typeface="Montserrat" panose="00000500000000000000" pitchFamily="2" charset="0"/>
              </a:rPr>
              <a:t>(Teaching)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2800" b="1" dirty="0" smtClean="0">
                <a:latin typeface="Montserrat" panose="00000500000000000000" pitchFamily="2" charset="0"/>
              </a:rPr>
              <a:t>SDN Testbed</a:t>
            </a:r>
            <a:r>
              <a:rPr lang="en-GB" sz="2800" dirty="0">
                <a:latin typeface="Montserrat" panose="00000500000000000000" pitchFamily="2" charset="0"/>
              </a:rPr>
              <a:t> </a:t>
            </a:r>
            <a:r>
              <a:rPr lang="en-GB" sz="2800" dirty="0" smtClean="0">
                <a:latin typeface="Montserrat" panose="00000500000000000000" pitchFamily="2" charset="0"/>
              </a:rPr>
              <a:t>– Experimental Network </a:t>
            </a:r>
            <a:r>
              <a:rPr lang="en-GB" sz="2800" dirty="0" err="1" smtClean="0">
                <a:latin typeface="Montserrat" panose="00000500000000000000" pitchFamily="2" charset="0"/>
              </a:rPr>
              <a:t>ArChitectures</a:t>
            </a:r>
            <a:r>
              <a:rPr lang="en-GB" sz="2800" dirty="0" smtClean="0">
                <a:latin typeface="Montserrat" panose="00000500000000000000" pitchFamily="2" charset="0"/>
              </a:rPr>
              <a:t> Testbed (ENACT)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2800" b="1" dirty="0" smtClean="0">
                <a:latin typeface="Montserrat" panose="00000500000000000000" pitchFamily="2" charset="0"/>
              </a:rPr>
              <a:t>Malware Testbed</a:t>
            </a:r>
            <a:r>
              <a:rPr lang="en-GB" sz="2800" dirty="0" smtClean="0">
                <a:latin typeface="Montserrat" panose="00000500000000000000" pitchFamily="2" charset="0"/>
              </a:rPr>
              <a:t> – Ransom Architectures for Network and System Opportunistic Malware (RANSOM)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2800" b="1" dirty="0" smtClean="0">
                <a:latin typeface="Montserrat" panose="00000500000000000000" pitchFamily="2" charset="0"/>
              </a:rPr>
              <a:t>Electricity Grid Testbed</a:t>
            </a:r>
            <a:r>
              <a:rPr lang="en-GB" sz="2800" dirty="0" smtClean="0">
                <a:latin typeface="Montserrat" panose="00000500000000000000" pitchFamily="2" charset="0"/>
              </a:rPr>
              <a:t> – Power Network Demonstration Centre (PNDC) Testbed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2800" b="1" dirty="0" smtClean="0">
                <a:latin typeface="Montserrat" panose="00000500000000000000" pitchFamily="2" charset="0"/>
              </a:rPr>
              <a:t>General Networking Labs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2800" b="1" dirty="0" smtClean="0">
                <a:latin typeface="Montserrat" panose="00000500000000000000" pitchFamily="2" charset="0"/>
              </a:rPr>
              <a:t>HPC Facilities</a:t>
            </a:r>
            <a:endParaRPr lang="en-GB" sz="2800" b="1" dirty="0">
              <a:latin typeface="Montserrat" panose="00000500000000000000" pitchFamily="2" charset="0"/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39" y="38285569"/>
            <a:ext cx="2523079" cy="2721983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876" y="38317241"/>
            <a:ext cx="2495615" cy="2714101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9823" y="38331964"/>
            <a:ext cx="2523079" cy="2721983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6183" y="38359875"/>
            <a:ext cx="2523079" cy="2667327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535925" y="41198161"/>
            <a:ext cx="30841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err="1" smtClean="0"/>
              <a:t>Shishir</a:t>
            </a:r>
            <a:r>
              <a:rPr lang="en-GB" sz="2800" dirty="0" smtClean="0"/>
              <a:t> </a:t>
            </a:r>
            <a:r>
              <a:rPr lang="en-GB" sz="2800" dirty="0" err="1" smtClean="0"/>
              <a:t>Nagaraja</a:t>
            </a:r>
            <a:endParaRPr lang="en-GB" sz="2800" dirty="0" smtClean="0"/>
          </a:p>
          <a:p>
            <a:pPr algn="ctr"/>
            <a:r>
              <a:rPr lang="en-GB" sz="2800" b="1" dirty="0" smtClean="0"/>
              <a:t>Reader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193266" y="41201469"/>
            <a:ext cx="30841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err="1" smtClean="0"/>
              <a:t>Sotirios</a:t>
            </a:r>
            <a:r>
              <a:rPr lang="en-GB" sz="2800" dirty="0" smtClean="0"/>
              <a:t> Terzis</a:t>
            </a:r>
          </a:p>
          <a:p>
            <a:pPr algn="ctr"/>
            <a:r>
              <a:rPr lang="en-GB" sz="2800" b="1" dirty="0" smtClean="0"/>
              <a:t>Lecturer</a:t>
            </a:r>
            <a:endParaRPr lang="en-GB" sz="28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7834528" y="41184326"/>
            <a:ext cx="30841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George Weir</a:t>
            </a:r>
          </a:p>
          <a:p>
            <a:pPr algn="ctr"/>
            <a:r>
              <a:rPr lang="en-GB" sz="2800" b="1" dirty="0" smtClean="0"/>
              <a:t>Lecturer</a:t>
            </a:r>
            <a:endParaRPr lang="en-GB" sz="28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11185631" y="41198161"/>
            <a:ext cx="30841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James Irvine </a:t>
            </a:r>
          </a:p>
          <a:p>
            <a:pPr algn="ctr"/>
            <a:r>
              <a:rPr lang="en-GB" sz="2800" b="1" dirty="0" smtClean="0"/>
              <a:t>Reader</a:t>
            </a:r>
            <a:endParaRPr lang="en-GB" sz="28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14952583" y="41198161"/>
            <a:ext cx="30841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Robert Atkinson</a:t>
            </a:r>
          </a:p>
          <a:p>
            <a:pPr algn="ctr"/>
            <a:r>
              <a:rPr lang="en-GB" sz="2800" b="1" dirty="0" smtClean="0"/>
              <a:t>Senior Lecturer</a:t>
            </a:r>
            <a:endParaRPr lang="en-GB" sz="28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18629446" y="41198161"/>
            <a:ext cx="30841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Daniel Thomas</a:t>
            </a:r>
          </a:p>
          <a:p>
            <a:pPr algn="ctr"/>
            <a:r>
              <a:rPr lang="en-GB" sz="2800" b="1" dirty="0" smtClean="0"/>
              <a:t>Lecturer</a:t>
            </a:r>
            <a:endParaRPr lang="en-GB" sz="2800" b="1" dirty="0"/>
          </a:p>
        </p:txBody>
      </p:sp>
      <p:pic>
        <p:nvPicPr>
          <p:cNvPr id="1026" name="Picture 2" descr="http://sechuman-summerschool.rub.de/mam/images/resize__300_on_d4981ff84de7bdb24a0b95f60353453b_danielthomas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23730" y="38334941"/>
            <a:ext cx="2495614" cy="2719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9861" y="38334941"/>
            <a:ext cx="2489626" cy="272334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776133" y="42152268"/>
            <a:ext cx="4680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Montserrat" panose="00000500000000000000" pitchFamily="2" charset="0"/>
              </a:rPr>
              <a:t>Edited by R K Shah and S </a:t>
            </a:r>
            <a:r>
              <a:rPr lang="en-GB" sz="2000" dirty="0" err="1" smtClean="0">
                <a:latin typeface="Montserrat" panose="00000500000000000000" pitchFamily="2" charset="0"/>
              </a:rPr>
              <a:t>Nagaraja</a:t>
            </a:r>
            <a:endParaRPr lang="en-GB" sz="2000" dirty="0">
              <a:latin typeface="Montserrat" panose="00000500000000000000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88923" y="5581311"/>
            <a:ext cx="14096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https://www.strath.ac.uk/research/strathclydesecurityresearchgroup/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7424" y="38863351"/>
            <a:ext cx="5477938" cy="3116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54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441</Words>
  <Application>Microsoft Office PowerPoint</Application>
  <PresentationFormat>Custom</PresentationFormat>
  <Paragraphs>83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Montserrat</vt:lpstr>
      <vt:lpstr>Wingdings</vt:lpstr>
      <vt:lpstr>Office Theme</vt:lpstr>
      <vt:lpstr>Strathclyde Cybersecurity Group</vt:lpstr>
    </vt:vector>
  </TitlesOfParts>
  <Company>University of Strathclyde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20</cp:revision>
  <dcterms:created xsi:type="dcterms:W3CDTF">2013-03-18T15:45:54Z</dcterms:created>
  <dcterms:modified xsi:type="dcterms:W3CDTF">2019-05-21T14:24:44Z</dcterms:modified>
</cp:coreProperties>
</file>