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Surface of a Cone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Ryan Jhon Lee N. Lajola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Introduction</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Recall now that the lateral area for a regular pyramid is given by </a:t>
                </a:r>
                <a14:m>
                  <m:oMath xmlns:m="http://schemas.openxmlformats.org/officeDocument/2006/math">
                    <m:r>
                      <m:t>L</m:t>
                    </m:r>
                    <m:r>
                      <m:rPr>
                        <m:sty m:val="p"/>
                      </m:rPr>
                      <m:t>=</m:t>
                    </m:r>
                    <m:f>
                      <m:fPr>
                        <m:type m:val="bar"/>
                      </m:fPr>
                      <m:num>
                        <m:r>
                          <m:t>1</m:t>
                        </m:r>
                      </m:num>
                      <m:den>
                        <m:r>
                          <m:t>2</m:t>
                        </m:r>
                      </m:den>
                    </m:f>
                    <m:r>
                      <m:t>l</m:t>
                    </m:r>
                    <m:r>
                      <m:t>P</m:t>
                    </m:r>
                  </m:oMath>
                </a14:m>
                <a:r>
                  <a:rPr/>
                  <a:t>. For a right circular cone, consider an inscribed regular pyramid as in Figure 9.32. As the number of sides of the inscribed polygon’s base grows larger, the perimeter of the inscribed polygon approaches the circumference of the circle as a limit. In addition, the slant height of the congruent triangular faces approaches that of the slant height of the cone. Thus, the lateral area of the right circular cone can be compared to </a:t>
                </a:r>
                <a14:m>
                  <m:oMath xmlns:m="http://schemas.openxmlformats.org/officeDocument/2006/math">
                    <m:r>
                      <m:t>L</m:t>
                    </m:r>
                    <m:r>
                      <m:rPr>
                        <m:sty m:val="p"/>
                      </m:rPr>
                      <m:t>=</m:t>
                    </m:r>
                    <m:f>
                      <m:fPr>
                        <m:type m:val="bar"/>
                      </m:fPr>
                      <m:num>
                        <m:r>
                          <m:t>1</m:t>
                        </m:r>
                      </m:num>
                      <m:den>
                        <m:r>
                          <m:t>2</m:t>
                        </m:r>
                      </m:den>
                    </m:f>
                    <m:r>
                      <m:t>l</m:t>
                    </m:r>
                    <m:r>
                      <m:t>P</m:t>
                    </m:r>
                  </m:oMath>
                </a14:m>
                <a:r>
                  <a:rPr/>
                  <a:t> ; for the cone, we have </a:t>
                </a:r>
                <a14:m>
                  <m:oMath xmlns:m="http://schemas.openxmlformats.org/officeDocument/2006/math">
                    <m:r>
                      <m:t>L</m:t>
                    </m:r>
                    <m:r>
                      <m:rPr>
                        <m:sty m:val="p"/>
                      </m:rPr>
                      <m:t>=</m:t>
                    </m:r>
                    <m:f>
                      <m:fPr>
                        <m:type m:val="bar"/>
                      </m:fPr>
                      <m:num>
                        <m:r>
                          <m:t>1</m:t>
                        </m:r>
                      </m:num>
                      <m:den>
                        <m:r>
                          <m:t>2</m:t>
                        </m:r>
                      </m:den>
                    </m:f>
                    <m:r>
                      <m:t>l</m:t>
                    </m:r>
                    <m:r>
                      <m:t>C</m:t>
                    </m:r>
                  </m:oMath>
                </a14:m>
                <a:r>
                  <a:rPr/>
                  <a:t>.</a:t>
                </a:r>
              </a:p>
            </p:txBody>
          </p:sp>
        </mc:Choice>
      </mc:AlternateContent>
      <p:pic>
        <p:nvPicPr>
          <p:cNvPr descr="Cone.png" id="0" name="Picture 1"/>
          <p:cNvPicPr>
            <a:picLocks noGrp="1" noChangeAspect="1"/>
          </p:cNvPicPr>
          <p:nvPr/>
        </p:nvPicPr>
        <p:blipFill>
          <a:blip r:embed="rId2"/>
          <a:stretch>
            <a:fillRect/>
          </a:stretch>
        </p:blipFill>
        <p:spPr bwMode="auto">
          <a:xfrm>
            <a:off x="3911600" y="203200"/>
            <a:ext cx="4419600" cy="43815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in which C is the circumference of the base. The fact that </a:t>
                </a:r>
                <a14:m>
                  <m:oMath xmlns:m="http://schemas.openxmlformats.org/officeDocument/2006/math">
                    <m:r>
                      <m:t>C</m:t>
                    </m:r>
                    <m:r>
                      <m:rPr>
                        <m:sty m:val="p"/>
                      </m:rPr>
                      <m:t>=</m:t>
                    </m:r>
                    <m:r>
                      <m:t>2</m:t>
                    </m:r>
                    <m:r>
                      <m:t>π</m:t>
                    </m:r>
                    <m:r>
                      <m:t>r</m:t>
                    </m:r>
                  </m:oMath>
                </a14:m>
                <a:r>
                  <a:rPr/>
                  <a:t> leads to</a:t>
                </a:r>
              </a:p>
              <a:p>
                <a:pPr lvl="0" indent="0" marL="0">
                  <a:buNone/>
                </a:pPr>
                <a14:m>
                  <m:oMathPara xmlns:m="http://schemas.openxmlformats.org/officeDocument/2006/math">
                    <m:oMathParaPr>
                      <m:jc m:val="center"/>
                    </m:oMathParaPr>
                    <m:oMath>
                      <m:r>
                        <m:t>L</m:t>
                      </m:r>
                      <m:r>
                        <m:rPr>
                          <m:sty m:val="p"/>
                        </m:rPr>
                        <m:t>=</m:t>
                      </m:r>
                      <m:f>
                        <m:fPr>
                          <m:type m:val="bar"/>
                        </m:fPr>
                        <m:num>
                          <m:r>
                            <m:t>1</m:t>
                          </m:r>
                        </m:num>
                        <m:den>
                          <m:r>
                            <m:t>2</m:t>
                          </m:r>
                        </m:den>
                      </m:f>
                      <m:r>
                        <m:t>l</m:t>
                      </m:r>
                      <m:d>
                        <m:dPr>
                          <m:begChr m:val="("/>
                          <m:endChr m:val=")"/>
                          <m:sepChr m:val=""/>
                          <m:grow/>
                        </m:dPr>
                        <m:e>
                          <m:r>
                            <m:t>2</m:t>
                          </m:r>
                          <m:r>
                            <m:t>π</m:t>
                          </m:r>
                          <m:r>
                            <m:t>r</m:t>
                          </m:r>
                        </m:e>
                      </m:d>
                    </m:oMath>
                  </m:oMathPara>
                </a14:m>
              </a:p>
              <a:p>
                <a:pPr lvl="0" indent="0" marL="0">
                  <a:buNone/>
                </a:pPr>
                <a14:m>
                  <m:oMathPara xmlns:m="http://schemas.openxmlformats.org/officeDocument/2006/math">
                    <m:oMathParaPr>
                      <m:jc m:val="center"/>
                    </m:oMathParaPr>
                    <m:oMath>
                      <m:r>
                        <m:t>L</m:t>
                      </m:r>
                      <m:r>
                        <m:rPr>
                          <m:sty m:val="p"/>
                        </m:rPr>
                        <m:t>=</m:t>
                      </m:r>
                      <m:r>
                        <m:t>π</m:t>
                      </m:r>
                      <m:r>
                        <m:t>l</m:t>
                      </m:r>
                    </m:oMath>
                  </m:oMathPara>
                </a14:m>
              </a:p>
            </p:txBody>
          </p:sp>
        </mc:Choice>
      </mc:AlternateContent>
      <p:pic>
        <p:nvPicPr>
          <p:cNvPr descr="cone2.png" id="0" name="Picture 1"/>
          <p:cNvPicPr>
            <a:picLocks noGrp="1" noChangeAspect="1"/>
          </p:cNvPicPr>
          <p:nvPr/>
        </p:nvPicPr>
        <p:blipFill>
          <a:blip r:embed="rId2"/>
          <a:stretch>
            <a:fillRect/>
          </a:stretch>
        </p:blipFill>
        <p:spPr bwMode="auto">
          <a:xfrm>
            <a:off x="4025900" y="203200"/>
            <a:ext cx="4191000" cy="43815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Theorem 9.3.4</a:t>
                </a:r>
              </a:p>
              <a:p>
                <a:pPr lvl="0" indent="0" marL="0">
                  <a:buNone/>
                </a:pPr>
                <a:r>
                  <a:rPr/>
                  <a:t>The lateral area L of a right circular cone with slant height of length l and circumference C of the base is given by </a:t>
                </a:r>
                <a14:m>
                  <m:oMath xmlns:m="http://schemas.openxmlformats.org/officeDocument/2006/math">
                    <m:r>
                      <m:t>L</m:t>
                    </m:r>
                    <m:r>
                      <m:rPr>
                        <m:sty m:val="p"/>
                      </m:rPr>
                      <m:t>=</m:t>
                    </m:r>
                    <m:f>
                      <m:fPr>
                        <m:type m:val="bar"/>
                      </m:fPr>
                      <m:num>
                        <m:r>
                          <m:t>1</m:t>
                        </m:r>
                      </m:num>
                      <m:den>
                        <m:r>
                          <m:t>2</m:t>
                        </m:r>
                      </m:den>
                    </m:f>
                    <m:r>
                      <m:t>l</m:t>
                    </m:r>
                    <m:r>
                      <m:t>C</m:t>
                    </m:r>
                  </m:oMath>
                </a14:m>
                <a:r>
                  <a:rPr/>
                  <a:t>. Alternative Form: Where r is the length of the radius of the base, </a:t>
                </a:r>
                <a14:m>
                  <m:oMath xmlns:m="http://schemas.openxmlformats.org/officeDocument/2006/math">
                    <m:r>
                      <m:t>L</m:t>
                    </m:r>
                    <m:r>
                      <m:rPr>
                        <m:sty m:val="p"/>
                      </m:rPr>
                      <m:t>=</m:t>
                    </m:r>
                    <m:r>
                      <m:t>π</m:t>
                    </m:r>
                    <m:r>
                      <m:t>r</m:t>
                    </m:r>
                    <m:r>
                      <m:t>l</m:t>
                    </m:r>
                  </m:oMath>
                </a14:m>
              </a:p>
              <a:p>
                <a:pPr lvl="0" indent="0" marL="0">
                  <a:buNone/>
                </a:pPr>
                <a:r>
                  <a:rPr/>
                  <a:t>The following theorem follows easily from Theorem 9.3.4 and is given without proof.</a:t>
                </a:r>
              </a:p>
              <a:p>
                <a:pPr lvl="0" indent="0" marL="0">
                  <a:spcBef>
                    <a:spcPts val="3000"/>
                  </a:spcBef>
                  <a:buNone/>
                </a:pPr>
                <a:r>
                  <a:rPr b="1"/>
                  <a:t>Theorem 9.3.5</a:t>
                </a:r>
              </a:p>
              <a:p>
                <a:pPr lvl="0" indent="0" marL="0">
                  <a:buNone/>
                </a:pPr>
                <a:r>
                  <a:rPr/>
                  <a:t>The total area T of a circular cone with base are B and lateral are L is given by </a:t>
                </a:r>
                <a14:m>
                  <m:oMath xmlns:m="http://schemas.openxmlformats.org/officeDocument/2006/math">
                    <m:r>
                      <m:t>T</m:t>
                    </m:r>
                    <m:r>
                      <m:rPr>
                        <m:sty m:val="p"/>
                      </m:rPr>
                      <m:t>=</m:t>
                    </m:r>
                    <m:r>
                      <m:t>B</m:t>
                    </m:r>
                    <m:r>
                      <m:rPr>
                        <m:sty m:val="p"/>
                      </m:rPr>
                      <m:t>+</m:t>
                    </m:r>
                    <m:r>
                      <m:t>L</m:t>
                    </m:r>
                  </m:oMath>
                </a14:m>
                <a:r>
                  <a:rPr/>
                  <a:t> Alternative Form: Where r is the length of the radius of the base and </a:t>
                </a:r>
                <a14:m>
                  <m:oMath xmlns:m="http://schemas.openxmlformats.org/officeDocument/2006/math">
                    <m:r>
                      <m:t>l</m:t>
                    </m:r>
                  </m:oMath>
                </a14:m>
                <a:r>
                  <a:rPr/>
                  <a:t> is the length of the slant height, </a:t>
                </a:r>
                <a14:m>
                  <m:oMath xmlns:m="http://schemas.openxmlformats.org/officeDocument/2006/math">
                    <m:r>
                      <m:t>T</m:t>
                    </m:r>
                    <m:r>
                      <m:rPr>
                        <m:sty m:val="p"/>
                      </m:rPr>
                      <m:t>=</m:t>
                    </m:r>
                    <m:sSup>
                      <m:e>
                        <m:r>
                          <m:t>π</m:t>
                        </m:r>
                      </m:e>
                      <m:sup>
                        <m:r>
                          <m:t>2</m:t>
                        </m:r>
                      </m:sup>
                    </m:sSup>
                    <m:r>
                      <m:rPr>
                        <m:sty m:val="p"/>
                      </m:rPr>
                      <m:t>+</m:t>
                    </m:r>
                    <m:r>
                      <m:t>π</m:t>
                    </m:r>
                    <m:r>
                      <m:t>r</m:t>
                    </m:r>
                    <m:r>
                      <m:t>l</m:t>
                    </m:r>
                  </m:oMath>
                </a14:m>
              </a:p>
              <a:p>
                <a:pPr lvl="0" indent="0" marL="0">
                  <a:buNone/>
                </a:pPr>
                <a:r>
                  <a:rPr/>
                  <a:t>Example:</a:t>
                </a:r>
              </a:p>
              <a:p>
                <a:pPr lvl="0" indent="0" marL="0">
                  <a:buNone/>
                </a:pPr>
                <a:r>
                  <a:rPr/>
                  <a:t>For the circular cone in which </a:t>
                </a:r>
                <a14:m>
                  <m:oMath xmlns:m="http://schemas.openxmlformats.org/officeDocument/2006/math">
                    <m:r>
                      <m:t>r</m:t>
                    </m:r>
                    <m:r>
                      <m:rPr>
                        <m:sty m:val="p"/>
                      </m:rPr>
                      <m:t>=</m:t>
                    </m:r>
                    <m:r>
                      <m:t>3</m:t>
                    </m:r>
                    <m:r>
                      <m:t>c</m:t>
                    </m:r>
                    <m:r>
                      <m:t>m</m:t>
                    </m:r>
                  </m:oMath>
                </a14:m>
                <a:r>
                  <a:rPr/>
                  <a:t> and </a:t>
                </a:r>
                <a14:m>
                  <m:oMath xmlns:m="http://schemas.openxmlformats.org/officeDocument/2006/math">
                    <m:r>
                      <m:t>h</m:t>
                    </m:r>
                    <m:r>
                      <m:rPr>
                        <m:sty m:val="p"/>
                      </m:rPr>
                      <m:t>=</m:t>
                    </m:r>
                    <m:r>
                      <m:t>6</m:t>
                    </m:r>
                    <m:r>
                      <m:t>c</m:t>
                    </m:r>
                    <m:r>
                      <m:t>m</m:t>
                    </m:r>
                  </m:oMath>
                </a14:m>
                <a:r>
                  <a:rPr/>
                  <a:t>, find the</a:t>
                </a:r>
              </a:p>
              <a:p>
                <a:pPr lvl="0" indent="-342900" marL="342900">
                  <a:buAutoNum type="alphaLcParenR"/>
                </a:pPr>
                <a:r>
                  <a:rPr/>
                  <a:t>exact and approximate lateral area </a:t>
                </a:r>
                <a14:m>
                  <m:oMath xmlns:m="http://schemas.openxmlformats.org/officeDocument/2006/math">
                    <m:r>
                      <m:t>L</m:t>
                    </m:r>
                  </m:oMath>
                </a14:m>
              </a:p>
              <a:p>
                <a:pPr lvl="0" indent="-342900" marL="342900">
                  <a:buAutoNum type="alphaLcParenR"/>
                </a:pPr>
                <a:r>
                  <a:rPr/>
                  <a:t>exact and approximate total are </a:t>
                </a:r>
                <a14:m>
                  <m:oMath xmlns:m="http://schemas.openxmlformats.org/officeDocument/2006/math">
                    <m:r>
                      <m:t>T</m:t>
                    </m:r>
                  </m:oMath>
                </a14:m>
              </a:p>
            </p:txBody>
          </p:sp>
        </mc:Choice>
      </mc:AlternateContent>
      <p:pic>
        <p:nvPicPr>
          <p:cNvPr descr="cone3.png" id="0" name="Picture 1"/>
          <p:cNvPicPr>
            <a:picLocks noGrp="1" noChangeAspect="1"/>
          </p:cNvPicPr>
          <p:nvPr/>
        </p:nvPicPr>
        <p:blipFill>
          <a:blip r:embed="rId2"/>
          <a:stretch>
            <a:fillRect/>
          </a:stretch>
        </p:blipFill>
        <p:spPr bwMode="auto">
          <a:xfrm>
            <a:off x="3581400" y="203200"/>
            <a:ext cx="5067300" cy="43815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SOLUTION:</a:t>
                </a:r>
              </a:p>
              <a:p>
                <a:pPr lvl="0" indent="-342900" marL="342900">
                  <a:buAutoNum type="alphaLcParenR"/>
                </a:pPr>
                <a:r>
                  <a:rPr/>
                  <a:t>We need the length of the slant height </a:t>
                </a:r>
                <a14:m>
                  <m:oMath xmlns:m="http://schemas.openxmlformats.org/officeDocument/2006/math">
                    <m:r>
                      <m:t>l</m:t>
                    </m:r>
                  </m:oMath>
                </a14:m>
                <a:r>
                  <a:rPr/>
                  <a:t> for each problem part, so we apply the Pythagorean Theorem:</a:t>
                </a:r>
              </a:p>
              <a:p>
                <a:pPr lvl="0" indent="0" marL="0">
                  <a:buNone/>
                </a:pPr>
                <a14:m>
                  <m:oMath xmlns:m="http://schemas.openxmlformats.org/officeDocument/2006/math">
                    <m:sSup>
                      <m:e>
                        <m:r>
                          <m:t>l</m:t>
                        </m:r>
                      </m:e>
                      <m:sup>
                        <m:r>
                          <m:t>2</m:t>
                        </m:r>
                      </m:sup>
                    </m:sSup>
                    <m:r>
                      <m:rPr>
                        <m:sty m:val="p"/>
                      </m:rPr>
                      <m:t>=</m:t>
                    </m:r>
                    <m:sSup>
                      <m:e>
                        <m:r>
                          <m:t>r</m:t>
                        </m:r>
                      </m:e>
                      <m:sup>
                        <m:r>
                          <m:t>2</m:t>
                        </m:r>
                      </m:sup>
                    </m:sSup>
                    <m:r>
                      <m:rPr>
                        <m:sty m:val="p"/>
                      </m:rPr>
                      <m:t>+</m:t>
                    </m:r>
                    <m:sSup>
                      <m:e>
                        <m:r>
                          <m:t>h</m:t>
                        </m:r>
                      </m:e>
                      <m:sup>
                        <m:r>
                          <m:t>2</m:t>
                        </m:r>
                      </m:sup>
                    </m:sSup>
                  </m:oMath>
                </a14:m>
              </a:p>
              <a:p>
                <a:pPr lvl="0" indent="0" marL="0">
                  <a:buNone/>
                </a:pPr>
                <a14:m>
                  <m:oMath xmlns:m="http://schemas.openxmlformats.org/officeDocument/2006/math">
                    <m:sSup>
                      <m:e>
                        <m:r>
                          <m:t>l</m:t>
                        </m:r>
                      </m:e>
                      <m:sup>
                        <m:r>
                          <m:t>2</m:t>
                        </m:r>
                      </m:sup>
                    </m:sSup>
                    <m:r>
                      <m:rPr>
                        <m:sty m:val="p"/>
                      </m:rPr>
                      <m:t>=</m:t>
                    </m:r>
                    <m:sSup>
                      <m:e>
                        <m:r>
                          <m:t>3</m:t>
                        </m:r>
                      </m:e>
                      <m:sup>
                        <m:r>
                          <m:t>2</m:t>
                        </m:r>
                      </m:sup>
                    </m:sSup>
                    <m:r>
                      <m:rPr>
                        <m:sty m:val="p"/>
                      </m:rPr>
                      <m:t>+</m:t>
                    </m:r>
                    <m:sSup>
                      <m:e>
                        <m:r>
                          <m:t>6</m:t>
                        </m:r>
                      </m:e>
                      <m:sup>
                        <m:r>
                          <m:t>2</m:t>
                        </m:r>
                      </m:sup>
                    </m:sSup>
                  </m:oMath>
                </a14:m>
              </a:p>
              <a:p>
                <a:pPr lvl="0" indent="0" marL="0">
                  <a:buNone/>
                </a:pPr>
                <a14:m>
                  <m:oMath xmlns:m="http://schemas.openxmlformats.org/officeDocument/2006/math">
                    <m:sSup>
                      <m:e>
                        <m:r>
                          <m:t>l</m:t>
                        </m:r>
                      </m:e>
                      <m:sup>
                        <m:r>
                          <m:t>2</m:t>
                        </m:r>
                      </m:sup>
                    </m:sSup>
                    <m:r>
                      <m:rPr>
                        <m:sty m:val="p"/>
                      </m:rPr>
                      <m:t>=</m:t>
                    </m:r>
                    <m:r>
                      <m:t>9</m:t>
                    </m:r>
                    <m:r>
                      <m:rPr>
                        <m:sty m:val="p"/>
                      </m:rPr>
                      <m:t>+</m:t>
                    </m:r>
                    <m:r>
                      <m:t>36</m:t>
                    </m:r>
                    <m:r>
                      <m:rPr>
                        <m:sty m:val="p"/>
                      </m:rPr>
                      <m:t>=</m:t>
                    </m:r>
                    <m:r>
                      <m:t>45</m:t>
                    </m:r>
                  </m:oMath>
                </a14:m>
              </a:p>
              <a:p>
                <a:pPr lvl="0" indent="0" marL="0">
                  <a:buNone/>
                </a:pPr>
                <a:r>
                  <a:rPr/>
                  <a:t>Then, </a:t>
                </a:r>
                <a14:m>
                  <m:oMath xmlns:m="http://schemas.openxmlformats.org/officeDocument/2006/math">
                    <m:r>
                      <m:t>l</m:t>
                    </m:r>
                    <m:r>
                      <m:rPr>
                        <m:sty m:val="p"/>
                      </m:rPr>
                      <m:t>=</m:t>
                    </m:r>
                    <m:rad>
                      <m:radPr>
                        <m:degHide m:val="1"/>
                      </m:radPr>
                      <m:deg/>
                      <m:e>
                        <m:r>
                          <m:t>4</m:t>
                        </m:r>
                      </m:e>
                    </m:rad>
                    <m:r>
                      <m:t>5</m:t>
                    </m:r>
                    <m:r>
                      <m:rPr>
                        <m:sty m:val="p"/>
                      </m:rPr>
                      <m:t>=</m:t>
                    </m:r>
                    <m:rad>
                      <m:radPr>
                        <m:degHide m:val="1"/>
                      </m:radPr>
                      <m:deg/>
                      <m:e>
                        <m:r>
                          <m:t>9</m:t>
                        </m:r>
                      </m:e>
                    </m:rad>
                    <m:r>
                      <m:rPr>
                        <m:sty m:val="p"/>
                      </m:rPr>
                      <m:t>*</m:t>
                    </m:r>
                    <m:r>
                      <m:t>5</m:t>
                    </m:r>
                  </m:oMath>
                </a14:m>
              </a:p>
              <a:p>
                <a:pPr lvl="0" indent="0" marL="0">
                  <a:buNone/>
                </a:pPr>
                <a14:m>
                  <m:oMath xmlns:m="http://schemas.openxmlformats.org/officeDocument/2006/math">
                    <m:r>
                      <m:t>l</m:t>
                    </m:r>
                    <m:r>
                      <m:rPr>
                        <m:sty m:val="p"/>
                      </m:rPr>
                      <m:t>=</m:t>
                    </m:r>
                    <m:rad>
                      <m:radPr>
                        <m:degHide m:val="1"/>
                      </m:radPr>
                      <m:deg/>
                      <m:e>
                        <m:r>
                          <m:t>9</m:t>
                        </m:r>
                      </m:e>
                    </m:rad>
                    <m:r>
                      <m:rPr>
                        <m:sty m:val="p"/>
                      </m:rPr>
                      <m:t>*</m:t>
                    </m:r>
                    <m:rad>
                      <m:radPr>
                        <m:degHide m:val="1"/>
                      </m:radPr>
                      <m:deg/>
                      <m:e>
                        <m:r>
                          <m:t>5</m:t>
                        </m:r>
                      </m:e>
                    </m:rad>
                    <m:r>
                      <m:rPr>
                        <m:sty m:val="p"/>
                      </m:rPr>
                      <m:t>=</m:t>
                    </m:r>
                    <m:r>
                      <m:t>3</m:t>
                    </m:r>
                    <m:rad>
                      <m:radPr>
                        <m:degHide m:val="1"/>
                      </m:radPr>
                      <m:deg/>
                      <m:e>
                        <m:r>
                          <m:t>5</m:t>
                        </m:r>
                      </m:e>
                    </m:rad>
                  </m:oMath>
                </a14:m>
              </a:p>
              <a:p>
                <a:pPr lvl="0" indent="0" marL="0">
                  <a:buNone/>
                </a:pPr>
                <a:r>
                  <a:rPr/>
                  <a:t>Using </a:t>
                </a:r>
                <a14:m>
                  <m:oMath xmlns:m="http://schemas.openxmlformats.org/officeDocument/2006/math">
                    <m:r>
                      <m:t>L</m:t>
                    </m:r>
                    <m:r>
                      <m:rPr>
                        <m:sty m:val="p"/>
                      </m:rPr>
                      <m:t>=</m:t>
                    </m:r>
                    <m:r>
                      <m:t>π</m:t>
                    </m:r>
                    <m:r>
                      <m:t>r</m:t>
                    </m:r>
                    <m:r>
                      <m:t>l</m:t>
                    </m:r>
                  </m:oMath>
                </a14:m>
                <a:r>
                  <a:rPr/>
                  <a:t>, we have</a:t>
                </a:r>
              </a:p>
              <a:p>
                <a:pPr lvl="0" indent="0" marL="0">
                  <a:buNone/>
                </a:pPr>
                <a14:m>
                  <m:oMath xmlns:m="http://schemas.openxmlformats.org/officeDocument/2006/math">
                    <m:r>
                      <m:t>L</m:t>
                    </m:r>
                    <m:r>
                      <m:rPr>
                        <m:sty m:val="p"/>
                      </m:rPr>
                      <m:t>=</m:t>
                    </m:r>
                    <m:r>
                      <m:t>π</m:t>
                    </m:r>
                    <m:d>
                      <m:dPr>
                        <m:begChr m:val="("/>
                        <m:endChr m:val=")"/>
                        <m:sepChr m:val=""/>
                        <m:grow/>
                      </m:dPr>
                      <m:e>
                        <m:r>
                          <m:t>3</m:t>
                        </m:r>
                      </m:e>
                    </m:d>
                    <m:r>
                      <m:t>3</m:t>
                    </m:r>
                    <m:rad>
                      <m:radPr>
                        <m:degHide m:val="1"/>
                      </m:radPr>
                      <m:deg/>
                      <m:e>
                        <m:r>
                          <m:t>5</m:t>
                        </m:r>
                      </m:e>
                    </m:rad>
                  </m:oMath>
                </a14:m>
              </a:p>
              <a:p>
                <a:pPr lvl="0" indent="0" marL="0">
                  <a:buNone/>
                </a:pPr>
                <a14:m>
                  <m:oMath xmlns:m="http://schemas.openxmlformats.org/officeDocument/2006/math">
                    <m:r>
                      <m:t>L</m:t>
                    </m:r>
                    <m:r>
                      <m:rPr>
                        <m:sty m:val="p"/>
                      </m:rPr>
                      <m:t>=</m:t>
                    </m:r>
                    <m:r>
                      <m:t>9</m:t>
                    </m:r>
                    <m:r>
                      <m:t>π</m:t>
                    </m:r>
                    <m:rad>
                      <m:radPr>
                        <m:degHide m:val="1"/>
                      </m:radPr>
                      <m:deg/>
                      <m:e>
                        <m:r>
                          <m:t>5</m:t>
                        </m:r>
                      </m:e>
                    </m:rad>
                    <m:r>
                      <m:t>c</m:t>
                    </m:r>
                    <m:sSup>
                      <m:e>
                        <m:r>
                          <m:t>m</m:t>
                        </m:r>
                      </m:e>
                      <m:sup>
                        <m:r>
                          <m:t>2</m:t>
                        </m:r>
                      </m:sup>
                    </m:sSup>
                    <m:r>
                      <m:rPr>
                        <m:sty m:val="p"/>
                      </m:rPr>
                      <m:t>≈</m:t>
                    </m:r>
                    <m:r>
                      <m:t>63.22</m:t>
                    </m:r>
                    <m:r>
                      <m:t>c</m:t>
                    </m:r>
                    <m:sSup>
                      <m:e>
                        <m:r>
                          <m:t>m</m:t>
                        </m:r>
                      </m:e>
                      <m:sup>
                        <m:r>
                          <m:t>2</m:t>
                        </m:r>
                      </m:sup>
                    </m:sSup>
                  </m:oMath>
                </a14:m>
              </a:p>
              <a:p>
                <a:pPr lvl="0" indent="-342900" marL="342900">
                  <a:buAutoNum startAt="2" type="alphaLcParenR"/>
                </a:pPr>
                <a:r>
                  <a:rPr/>
                  <a:t>We also have,</a:t>
                </a:r>
              </a:p>
              <a:p>
                <a:pPr lvl="0" indent="0" marL="0">
                  <a:buNone/>
                </a:pPr>
                <a14:m>
                  <m:oMath xmlns:m="http://schemas.openxmlformats.org/officeDocument/2006/math">
                    <m:r>
                      <m:t>T</m:t>
                    </m:r>
                    <m:r>
                      <m:rPr>
                        <m:sty m:val="p"/>
                      </m:rPr>
                      <m:t>=</m:t>
                    </m:r>
                    <m:r>
                      <m:t>B</m:t>
                    </m:r>
                    <m:r>
                      <m:rPr>
                        <m:sty m:val="p"/>
                      </m:rPr>
                      <m:t>+</m:t>
                    </m:r>
                    <m:r>
                      <m:t>L</m:t>
                    </m:r>
                  </m:oMath>
                </a14:m>
              </a:p>
              <a:p>
                <a:pPr lvl="0" indent="0" marL="0">
                  <a:buNone/>
                </a:pPr>
                <a14:m>
                  <m:oMath xmlns:m="http://schemas.openxmlformats.org/officeDocument/2006/math">
                    <m:r>
                      <m:t>T</m:t>
                    </m:r>
                    <m:r>
                      <m:rPr>
                        <m:sty m:val="p"/>
                      </m:rPr>
                      <m:t>=</m:t>
                    </m:r>
                    <m:r>
                      <m:t>π</m:t>
                    </m:r>
                    <m:sSup>
                      <m:e>
                        <m:r>
                          <m:t>r</m:t>
                        </m:r>
                      </m:e>
                      <m:sup>
                        <m:r>
                          <m:t>2</m:t>
                        </m:r>
                      </m:sup>
                    </m:sSup>
                    <m:r>
                      <m:rPr>
                        <m:sty m:val="p"/>
                      </m:rPr>
                      <m:t>+</m:t>
                    </m:r>
                    <m:r>
                      <m:t>π</m:t>
                    </m:r>
                    <m:r>
                      <m:t>r</m:t>
                    </m:r>
                    <m:r>
                      <m:t>l</m:t>
                    </m:r>
                  </m:oMath>
                </a14:m>
              </a:p>
              <a:p>
                <a:pPr lvl="0" indent="0" marL="0">
                  <a:buNone/>
                </a:pPr>
                <a14:m>
                  <m:oMath xmlns:m="http://schemas.openxmlformats.org/officeDocument/2006/math">
                    <m:r>
                      <m:t>T</m:t>
                    </m:r>
                    <m:r>
                      <m:rPr>
                        <m:sty m:val="p"/>
                      </m:rPr>
                      <m:t>=</m:t>
                    </m:r>
                    <m:r>
                      <m:t>π</m:t>
                    </m:r>
                    <m:d>
                      <m:dPr>
                        <m:begChr m:val="("/>
                        <m:endChr m:val=")"/>
                        <m:sepChr m:val=""/>
                        <m:grow/>
                      </m:dPr>
                      <m:e>
                        <m:sSup>
                          <m:e>
                            <m:r>
                              <m:t>3</m:t>
                            </m:r>
                          </m:e>
                          <m:sup>
                            <m:r>
                              <m:t>2</m:t>
                            </m:r>
                          </m:sup>
                        </m:sSup>
                      </m:e>
                    </m:d>
                    <m:r>
                      <m:rPr>
                        <m:sty m:val="p"/>
                      </m:rPr>
                      <m:t>+</m:t>
                    </m:r>
                    <m:r>
                      <m:t>9</m:t>
                    </m:r>
                    <m:r>
                      <m:t>π</m:t>
                    </m:r>
                    <m:rad>
                      <m:radPr>
                        <m:degHide m:val="1"/>
                      </m:radPr>
                      <m:deg/>
                      <m:e>
                        <m:r>
                          <m:t>5</m:t>
                        </m:r>
                      </m:e>
                    </m:rad>
                  </m:oMath>
                </a14:m>
              </a:p>
              <a:p>
                <a:pPr lvl="0" indent="0" marL="0">
                  <a:buNone/>
                </a:pPr>
                <a14:m>
                  <m:oMath xmlns:m="http://schemas.openxmlformats.org/officeDocument/2006/math">
                    <m:r>
                      <m:t>T</m:t>
                    </m:r>
                    <m:r>
                      <m:rPr>
                        <m:sty m:val="p"/>
                      </m:rPr>
                      <m:t>=</m:t>
                    </m:r>
                    <m:d>
                      <m:dPr>
                        <m:begChr m:val="("/>
                        <m:endChr m:val=")"/>
                        <m:sepChr m:val=""/>
                        <m:grow/>
                      </m:dPr>
                      <m:e>
                        <m:r>
                          <m:t>9</m:t>
                        </m:r>
                        <m:r>
                          <m:t>π</m:t>
                        </m:r>
                        <m:r>
                          <m:rPr>
                            <m:sty m:val="p"/>
                          </m:rPr>
                          <m:t>+</m:t>
                        </m:r>
                        <m:r>
                          <m:t>9</m:t>
                        </m:r>
                        <m:r>
                          <m:t>π</m:t>
                        </m:r>
                        <m:rad>
                          <m:radPr>
                            <m:degHide m:val="1"/>
                          </m:radPr>
                          <m:deg/>
                          <m:e>
                            <m:r>
                              <m:t>5</m:t>
                            </m:r>
                          </m:e>
                        </m:rad>
                      </m:e>
                    </m:d>
                    <m:r>
                      <m:t>c</m:t>
                    </m:r>
                    <m:sSup>
                      <m:e>
                        <m:r>
                          <m:t>m</m:t>
                        </m:r>
                      </m:e>
                      <m:sup>
                        <m:r>
                          <m:t>2</m:t>
                        </m:r>
                      </m:sup>
                    </m:sSup>
                    <m:r>
                      <m:rPr>
                        <m:sty m:val="p"/>
                      </m:rPr>
                      <m:t>≈</m:t>
                    </m:r>
                    <m:r>
                      <m:t>91.50</m:t>
                    </m:r>
                    <m:r>
                      <m:t>c</m:t>
                    </m:r>
                    <m:sSup>
                      <m:e>
                        <m:r>
                          <m:t>m</m:t>
                        </m:r>
                      </m:e>
                      <m:sup>
                        <m:r>
                          <m:t>2</m:t>
                        </m:r>
                      </m:sup>
                    </m:sSup>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Surface of a Cone</dc:title>
  <dc:creator>Ryan Jhon Lee N. Lajola</dc:creator>
  <cp:keywords/>
  <dcterms:created xsi:type="dcterms:W3CDTF">2024-02-03T05:13:39Z</dcterms:created>
  <dcterms:modified xsi:type="dcterms:W3CDTF">2024-02-03T05:13:39Z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