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  <p:sldMasterId id="2147483693" r:id="rId4"/>
  </p:sldMasterIdLst>
  <p:notesMasterIdLst>
    <p:notesMasterId r:id="rId48"/>
  </p:notesMasterIdLst>
  <p:sldIdLst>
    <p:sldId id="256" r:id="rId5"/>
    <p:sldId id="309" r:id="rId6"/>
    <p:sldId id="308" r:id="rId7"/>
    <p:sldId id="311" r:id="rId8"/>
    <p:sldId id="257" r:id="rId9"/>
    <p:sldId id="305" r:id="rId10"/>
    <p:sldId id="258" r:id="rId11"/>
    <p:sldId id="259" r:id="rId12"/>
    <p:sldId id="260" r:id="rId13"/>
    <p:sldId id="262" r:id="rId14"/>
    <p:sldId id="263" r:id="rId15"/>
    <p:sldId id="284" r:id="rId16"/>
    <p:sldId id="264" r:id="rId17"/>
    <p:sldId id="287" r:id="rId18"/>
    <p:sldId id="265" r:id="rId19"/>
    <p:sldId id="281" r:id="rId20"/>
    <p:sldId id="270" r:id="rId21"/>
    <p:sldId id="278" r:id="rId22"/>
    <p:sldId id="291" r:id="rId23"/>
    <p:sldId id="272" r:id="rId24"/>
    <p:sldId id="301" r:id="rId25"/>
    <p:sldId id="274" r:id="rId26"/>
    <p:sldId id="312" r:id="rId27"/>
    <p:sldId id="283" r:id="rId28"/>
    <p:sldId id="292" r:id="rId29"/>
    <p:sldId id="289" r:id="rId30"/>
    <p:sldId id="273" r:id="rId31"/>
    <p:sldId id="280" r:id="rId32"/>
    <p:sldId id="293" r:id="rId33"/>
    <p:sldId id="295" r:id="rId34"/>
    <p:sldId id="303" r:id="rId35"/>
    <p:sldId id="304" r:id="rId36"/>
    <p:sldId id="313" r:id="rId37"/>
    <p:sldId id="297" r:id="rId38"/>
    <p:sldId id="300" r:id="rId39"/>
    <p:sldId id="298" r:id="rId40"/>
    <p:sldId id="299" r:id="rId41"/>
    <p:sldId id="314" r:id="rId42"/>
    <p:sldId id="315" r:id="rId43"/>
    <p:sldId id="288" r:id="rId44"/>
    <p:sldId id="279" r:id="rId45"/>
    <p:sldId id="266" r:id="rId46"/>
    <p:sldId id="302" r:id="rId4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77675" autoAdjust="0"/>
  </p:normalViewPr>
  <p:slideViewPr>
    <p:cSldViewPr snapToGrid="0">
      <p:cViewPr varScale="1">
        <p:scale>
          <a:sx n="90" d="100"/>
          <a:sy n="90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MVC/API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638" custLinFactNeighborY="-13020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and Processing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354B-F388-4B42-A4D3-03757A2369EF}" type="presOf" srcId="{4AE5BAC4-3969-46FE-BFA6-62B1BF229B9D}" destId="{8677EFEB-7E05-4D37-8064-66404757BDC6}" srcOrd="0" destOrd="0" presId="urn:microsoft.com/office/officeart/2005/8/layout/process5"/>
    <dgm:cxn modelId="{BE8E31BF-C033-4085-AA2B-44FA3E953164}" type="presOf" srcId="{686A2AF1-DA10-4055-8017-60985B30B92F}" destId="{1762D68D-DE4D-4949-8D49-ED698748F259}" srcOrd="0" destOrd="0" presId="urn:microsoft.com/office/officeart/2005/8/layout/process5"/>
    <dgm:cxn modelId="{1AD45402-5746-4171-B76B-EBB82CF7EA71}" type="presOf" srcId="{C5903BEC-C42F-4DE9-A957-5B98049B8B95}" destId="{D89CEA24-04F7-4F15-BDC1-AE1871BF26A8}" srcOrd="0" destOrd="0" presId="urn:microsoft.com/office/officeart/2005/8/layout/process5"/>
    <dgm:cxn modelId="{6F93D074-E6D4-4212-ABAF-CE634A559637}" type="presOf" srcId="{CCB267B3-0B1C-45F2-B191-FF0EC971C53A}" destId="{544194A6-5B9D-4D2D-8D30-20A2AD02A23D}" srcOrd="0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06781DF-17C1-477D-9DE4-ACF7BA3D64E3}" type="presOf" srcId="{CCEB3F8B-8129-4068-905D-E276F308B404}" destId="{1EBE6C4F-BB9D-4784-AC5B-7ABDA5D49102}" srcOrd="1" destOrd="0" presId="urn:microsoft.com/office/officeart/2005/8/layout/process5"/>
    <dgm:cxn modelId="{F30E23CA-8661-4D55-8E95-15BC1568E69D}" type="presOf" srcId="{324441F2-BDD8-4999-A987-380A0342FA46}" destId="{DF64C6CE-26B2-4F45-9725-C55694AE2AD7}" srcOrd="0" destOrd="0" presId="urn:microsoft.com/office/officeart/2005/8/layout/process5"/>
    <dgm:cxn modelId="{CEB5D141-5925-479C-A116-987DC3BD3355}" type="presOf" srcId="{40653257-3565-420D-B8E7-62F672237C9C}" destId="{EC7DB1A1-832A-4821-BCF5-96B7A309D7D8}" srcOrd="1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B11EB11E-F4B0-4F48-8D75-47B90AED88DE}" type="presOf" srcId="{686A2AF1-DA10-4055-8017-60985B30B92F}" destId="{E8F2C1E4-12B3-4A41-9251-2055EE85CEB2}" srcOrd="1" destOrd="0" presId="urn:microsoft.com/office/officeart/2005/8/layout/process5"/>
    <dgm:cxn modelId="{1744558E-494E-480F-A8E8-FE6EAAF0CD3B}" type="presOf" srcId="{60479D05-5605-429A-A3C2-817D1798342D}" destId="{BDB1C448-D53D-4EB4-973D-F0D2E771D43A}" srcOrd="0" destOrd="0" presId="urn:microsoft.com/office/officeart/2005/8/layout/process5"/>
    <dgm:cxn modelId="{FE86AADB-673E-4415-822B-746021B2405F}" type="presOf" srcId="{40653257-3565-420D-B8E7-62F672237C9C}" destId="{1B59E2AF-0D52-483A-B065-A9DDB27C6D5D}" srcOrd="0" destOrd="0" presId="urn:microsoft.com/office/officeart/2005/8/layout/process5"/>
    <dgm:cxn modelId="{E1714FBF-CBAB-416D-846A-6B6A2DF04394}" type="presOf" srcId="{CCEB3F8B-8129-4068-905D-E276F308B404}" destId="{B92470B4-E14C-44D6-B9E7-A892843895BA}" srcOrd="0" destOrd="0" presId="urn:microsoft.com/office/officeart/2005/8/layout/process5"/>
    <dgm:cxn modelId="{E8FD8913-7B34-42F8-AA6D-0280338D56B6}" type="presOf" srcId="{A24C3670-4C76-4A32-9131-8AFD10536790}" destId="{7072B9FF-D7A9-4DC5-92A6-CA04627E4584}" srcOrd="1" destOrd="0" presId="urn:microsoft.com/office/officeart/2005/8/layout/process5"/>
    <dgm:cxn modelId="{8BC3CD75-FB56-4E75-B2C9-05C4185CD013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AC7F45D5-6F2F-44A3-BF75-6C521C1A77A9}" type="presOf" srcId="{8081C28F-EE84-4A58-8D47-3A2969C3F73A}" destId="{45FA9F2E-AE8A-4139-AEFC-A9D16C16F2F9}" srcOrd="0" destOrd="0" presId="urn:microsoft.com/office/officeart/2005/8/layout/process5"/>
    <dgm:cxn modelId="{152B4B59-7A53-4866-B310-99C38F763759}" type="presOf" srcId="{A24C3670-4C76-4A32-9131-8AFD10536790}" destId="{AA7DA251-7101-4C1D-859D-0B6058890E94}" srcOrd="0" destOrd="0" presId="urn:microsoft.com/office/officeart/2005/8/layout/process5"/>
    <dgm:cxn modelId="{D1279BB8-8843-4FEB-9554-610560F4EE11}" type="presOf" srcId="{D6A70763-4D7C-4546-BD4F-06F50F9150E7}" destId="{54578D54-65BE-40E0-ABD4-92036C6986D8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8BE62FC7-D103-4628-A30D-D3FDB1F64F95}" type="presOf" srcId="{03F41A6D-461C-45DB-BFC8-F303CE2A021D}" destId="{C4E5DD75-72C1-4DFF-8D91-051152C488FD}" srcOrd="0" destOrd="0" presId="urn:microsoft.com/office/officeart/2005/8/layout/process5"/>
    <dgm:cxn modelId="{055A2ABA-3D4F-4523-8156-8574359CB2E4}" type="presParOf" srcId="{C4E5DD75-72C1-4DFF-8D91-051152C488FD}" destId="{D89CEA24-04F7-4F15-BDC1-AE1871BF26A8}" srcOrd="0" destOrd="0" presId="urn:microsoft.com/office/officeart/2005/8/layout/process5"/>
    <dgm:cxn modelId="{97F4E7F7-CDF3-4E07-B488-344A1C9DF014}" type="presParOf" srcId="{C4E5DD75-72C1-4DFF-8D91-051152C488FD}" destId="{1B59E2AF-0D52-483A-B065-A9DDB27C6D5D}" srcOrd="1" destOrd="0" presId="urn:microsoft.com/office/officeart/2005/8/layout/process5"/>
    <dgm:cxn modelId="{714FB114-60D4-4E88-8DD0-06DAE5E908CC}" type="presParOf" srcId="{1B59E2AF-0D52-483A-B065-A9DDB27C6D5D}" destId="{EC7DB1A1-832A-4821-BCF5-96B7A309D7D8}" srcOrd="0" destOrd="0" presId="urn:microsoft.com/office/officeart/2005/8/layout/process5"/>
    <dgm:cxn modelId="{111B8F1C-7E99-40D2-8EF3-E26EEACBEA3B}" type="presParOf" srcId="{C4E5DD75-72C1-4DFF-8D91-051152C488FD}" destId="{54578D54-65BE-40E0-ABD4-92036C6986D8}" srcOrd="2" destOrd="0" presId="urn:microsoft.com/office/officeart/2005/8/layout/process5"/>
    <dgm:cxn modelId="{B84A65D0-3CDC-46A8-9F21-75B768562F07}" type="presParOf" srcId="{C4E5DD75-72C1-4DFF-8D91-051152C488FD}" destId="{AA7DA251-7101-4C1D-859D-0B6058890E94}" srcOrd="3" destOrd="0" presId="urn:microsoft.com/office/officeart/2005/8/layout/process5"/>
    <dgm:cxn modelId="{EEE79714-817F-46E3-809F-7F5639051B6C}" type="presParOf" srcId="{AA7DA251-7101-4C1D-859D-0B6058890E94}" destId="{7072B9FF-D7A9-4DC5-92A6-CA04627E4584}" srcOrd="0" destOrd="0" presId="urn:microsoft.com/office/officeart/2005/8/layout/process5"/>
    <dgm:cxn modelId="{969C064A-D7C1-431E-B428-7C21336C7FC7}" type="presParOf" srcId="{C4E5DD75-72C1-4DFF-8D91-051152C488FD}" destId="{8677EFEB-7E05-4D37-8064-66404757BDC6}" srcOrd="4" destOrd="0" presId="urn:microsoft.com/office/officeart/2005/8/layout/process5"/>
    <dgm:cxn modelId="{8B63D370-D443-43A8-973F-1119E5B099F5}" type="presParOf" srcId="{C4E5DD75-72C1-4DFF-8D91-051152C488FD}" destId="{B92470B4-E14C-44D6-B9E7-A892843895BA}" srcOrd="5" destOrd="0" presId="urn:microsoft.com/office/officeart/2005/8/layout/process5"/>
    <dgm:cxn modelId="{F9E7835D-938E-4FCA-9AC3-1C5E0E191B03}" type="presParOf" srcId="{B92470B4-E14C-44D6-B9E7-A892843895BA}" destId="{1EBE6C4F-BB9D-4784-AC5B-7ABDA5D49102}" srcOrd="0" destOrd="0" presId="urn:microsoft.com/office/officeart/2005/8/layout/process5"/>
    <dgm:cxn modelId="{8930302F-5D1A-41F2-AD07-44CD5E619319}" type="presParOf" srcId="{C4E5DD75-72C1-4DFF-8D91-051152C488FD}" destId="{BDB1C448-D53D-4EB4-973D-F0D2E771D43A}" srcOrd="6" destOrd="0" presId="urn:microsoft.com/office/officeart/2005/8/layout/process5"/>
    <dgm:cxn modelId="{605F2D1B-DFB0-4B4F-95A2-3B782F5A0518}" type="presParOf" srcId="{C4E5DD75-72C1-4DFF-8D91-051152C488FD}" destId="{1762D68D-DE4D-4949-8D49-ED698748F259}" srcOrd="7" destOrd="0" presId="urn:microsoft.com/office/officeart/2005/8/layout/process5"/>
    <dgm:cxn modelId="{976F1A11-B16B-4070-B5BF-386CFE6BA601}" type="presParOf" srcId="{1762D68D-DE4D-4949-8D49-ED698748F259}" destId="{E8F2C1E4-12B3-4A41-9251-2055EE85CEB2}" srcOrd="0" destOrd="0" presId="urn:microsoft.com/office/officeart/2005/8/layout/process5"/>
    <dgm:cxn modelId="{067312E4-E60B-4D83-ABD0-EC7A2A38ECFD}" type="presParOf" srcId="{C4E5DD75-72C1-4DFF-8D91-051152C488FD}" destId="{544194A6-5B9D-4D2D-8D30-20A2AD02A23D}" srcOrd="8" destOrd="0" presId="urn:microsoft.com/office/officeart/2005/8/layout/process5"/>
    <dgm:cxn modelId="{2A861D40-1200-4F53-B225-8FA8FFD82882}" type="presParOf" srcId="{C4E5DD75-72C1-4DFF-8D91-051152C488FD}" destId="{DF64C6CE-26B2-4F45-9725-C55694AE2AD7}" srcOrd="9" destOrd="0" presId="urn:microsoft.com/office/officeart/2005/8/layout/process5"/>
    <dgm:cxn modelId="{7A7C8BE6-29BF-43D6-B292-1E22AAD6DF4E}" type="presParOf" srcId="{DF64C6CE-26B2-4F45-9725-C55694AE2AD7}" destId="{1EE1385C-D520-4BD2-B6F0-45032ECB71EE}" srcOrd="0" destOrd="0" presId="urn:microsoft.com/office/officeart/2005/8/layout/process5"/>
    <dgm:cxn modelId="{7C73D490-5CBB-47E7-AA51-DA3392057250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A725-3716-492B-929D-7BBED9A644CB}">
      <dsp:nvSpPr>
        <dsp:cNvPr id="0" name=""/>
        <dsp:cNvSpPr/>
      </dsp:nvSpPr>
      <dsp:spPr>
        <a:xfrm>
          <a:off x="0" y="2923087"/>
          <a:ext cx="3047570" cy="95942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</a:t>
          </a:r>
          <a:endParaRPr lang="en-US" sz="3400" kern="1200" dirty="0"/>
        </a:p>
      </dsp:txBody>
      <dsp:txXfrm>
        <a:off x="0" y="2923087"/>
        <a:ext cx="3047570" cy="959422"/>
      </dsp:txXfrm>
    </dsp:sp>
    <dsp:sp modelId="{D556EAA0-4173-4E2E-B239-96B3AAF9DADF}">
      <dsp:nvSpPr>
        <dsp:cNvPr id="0" name=""/>
        <dsp:cNvSpPr/>
      </dsp:nvSpPr>
      <dsp:spPr>
        <a:xfrm rot="10800000">
          <a:off x="0" y="1461887"/>
          <a:ext cx="3047570" cy="1475592"/>
        </a:xfrm>
        <a:prstGeom prst="upArrowCallout">
          <a:avLst/>
        </a:prstGeom>
        <a:solidFill>
          <a:schemeClr val="accent1">
            <a:shade val="50000"/>
            <a:hueOff val="-119252"/>
            <a:satOff val="6749"/>
            <a:lumOff val="250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Business</a:t>
          </a:r>
          <a:endParaRPr lang="en-US" sz="3400" kern="1200" dirty="0"/>
        </a:p>
      </dsp:txBody>
      <dsp:txXfrm rot="10800000">
        <a:off x="0" y="1461887"/>
        <a:ext cx="3047570" cy="958795"/>
      </dsp:txXfrm>
    </dsp:sp>
    <dsp:sp modelId="{8684A1C5-4D0B-43B1-B83A-044EB1A55C6E}">
      <dsp:nvSpPr>
        <dsp:cNvPr id="0" name=""/>
        <dsp:cNvSpPr/>
      </dsp:nvSpPr>
      <dsp:spPr>
        <a:xfrm rot="10800000">
          <a:off x="0" y="0"/>
          <a:ext cx="3047570" cy="1475592"/>
        </a:xfrm>
        <a:prstGeom prst="upArrowCallout">
          <a:avLst/>
        </a:prstGeom>
        <a:solidFill>
          <a:schemeClr val="accent1">
            <a:shade val="50000"/>
            <a:hueOff val="-119252"/>
            <a:satOff val="6749"/>
            <a:lumOff val="250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UI</a:t>
          </a:r>
          <a:endParaRPr lang="en-US" sz="3400" kern="1200" dirty="0"/>
        </a:p>
      </dsp:txBody>
      <dsp:txXfrm rot="10800000">
        <a:off x="0" y="0"/>
        <a:ext cx="3047570" cy="958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EDD7-6387-4F34-81C8-05674AF916F6}">
      <dsp:nvSpPr>
        <dsp:cNvPr id="0" name=""/>
        <dsp:cNvSpPr/>
      </dsp:nvSpPr>
      <dsp:spPr>
        <a:xfrm>
          <a:off x="0" y="3495875"/>
          <a:ext cx="2660393" cy="76481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Entity Framework</a:t>
          </a:r>
          <a:endParaRPr lang="en-US" sz="1800" kern="1200" dirty="0"/>
        </a:p>
      </dsp:txBody>
      <dsp:txXfrm>
        <a:off x="0" y="3495875"/>
        <a:ext cx="2660393" cy="764812"/>
      </dsp:txXfrm>
    </dsp:sp>
    <dsp:sp modelId="{A8F8E991-020B-42EF-A236-AA5F75D09708}">
      <dsp:nvSpPr>
        <dsp:cNvPr id="0" name=""/>
        <dsp:cNvSpPr/>
      </dsp:nvSpPr>
      <dsp:spPr>
        <a:xfrm rot="10800000">
          <a:off x="0" y="2331066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79677"/>
                <a:satOff val="3167"/>
                <a:lumOff val="70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79677"/>
                <a:satOff val="3167"/>
                <a:lumOff val="70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79677"/>
                <a:satOff val="3167"/>
                <a:lumOff val="70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Logic (C#)</a:t>
          </a:r>
          <a:endParaRPr lang="en-US" sz="1800" kern="1200" dirty="0"/>
        </a:p>
      </dsp:txBody>
      <dsp:txXfrm rot="10800000">
        <a:off x="0" y="2331066"/>
        <a:ext cx="2660393" cy="764312"/>
      </dsp:txXfrm>
    </dsp:sp>
    <dsp:sp modelId="{F2DC0448-FD96-4B55-B801-FFF722361D89}">
      <dsp:nvSpPr>
        <dsp:cNvPr id="0" name=""/>
        <dsp:cNvSpPr/>
      </dsp:nvSpPr>
      <dsp:spPr>
        <a:xfrm rot="10800000">
          <a:off x="0" y="1166257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159354"/>
                <a:satOff val="6333"/>
                <a:lumOff val="141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59354"/>
                <a:satOff val="6333"/>
                <a:lumOff val="141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59354"/>
                <a:satOff val="6333"/>
                <a:lumOff val="141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MVC Controllers</a:t>
          </a:r>
          <a:endParaRPr lang="en-US" sz="1800" kern="1200" dirty="0"/>
        </a:p>
      </dsp:txBody>
      <dsp:txXfrm rot="10800000">
        <a:off x="0" y="1166257"/>
        <a:ext cx="2660393" cy="764312"/>
      </dsp:txXfrm>
    </dsp:sp>
    <dsp:sp modelId="{22E91097-1814-45A6-ACC7-B4EE3772F113}">
      <dsp:nvSpPr>
        <dsp:cNvPr id="0" name=""/>
        <dsp:cNvSpPr/>
      </dsp:nvSpPr>
      <dsp:spPr>
        <a:xfrm rot="10800000">
          <a:off x="0" y="1448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239030"/>
                <a:satOff val="9500"/>
                <a:lumOff val="211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39030"/>
                <a:satOff val="9500"/>
                <a:lumOff val="211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39030"/>
                <a:satOff val="9500"/>
                <a:lumOff val="211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Razor Views</a:t>
          </a:r>
          <a:endParaRPr lang="en-US" sz="1800" kern="1200" dirty="0"/>
        </a:p>
      </dsp:txBody>
      <dsp:txXfrm rot="10800000">
        <a:off x="0" y="1448"/>
        <a:ext cx="2660393" cy="76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EDD7-6387-4F34-81C8-05674AF916F6}">
      <dsp:nvSpPr>
        <dsp:cNvPr id="0" name=""/>
        <dsp:cNvSpPr/>
      </dsp:nvSpPr>
      <dsp:spPr>
        <a:xfrm>
          <a:off x="0" y="4008499"/>
          <a:ext cx="3373159" cy="657627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Entity Framework</a:t>
          </a:r>
          <a:endParaRPr lang="en-US" sz="1900" kern="1200" dirty="0"/>
        </a:p>
      </dsp:txBody>
      <dsp:txXfrm>
        <a:off x="0" y="4008499"/>
        <a:ext cx="3373159" cy="657627"/>
      </dsp:txXfrm>
    </dsp:sp>
    <dsp:sp modelId="{F8E32A7E-CA64-462A-830B-EC4E296ABEA8}">
      <dsp:nvSpPr>
        <dsp:cNvPr id="0" name=""/>
        <dsp:cNvSpPr/>
      </dsp:nvSpPr>
      <dsp:spPr>
        <a:xfrm rot="10800000">
          <a:off x="0" y="3006932"/>
          <a:ext cx="3373159" cy="1011431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85561"/>
                <a:satOff val="-1513"/>
                <a:lumOff val="69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85561"/>
                <a:satOff val="-1513"/>
                <a:lumOff val="69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85561"/>
                <a:satOff val="-1513"/>
                <a:lumOff val="69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Business Logic (C#)</a:t>
          </a:r>
          <a:endParaRPr lang="en-US" sz="1900" kern="1200" dirty="0"/>
        </a:p>
      </dsp:txBody>
      <dsp:txXfrm rot="10800000">
        <a:off x="0" y="3006932"/>
        <a:ext cx="3373159" cy="657198"/>
      </dsp:txXfrm>
    </dsp:sp>
    <dsp:sp modelId="{F2DC0448-FD96-4B55-B801-FFF722361D89}">
      <dsp:nvSpPr>
        <dsp:cNvPr id="0" name=""/>
        <dsp:cNvSpPr/>
      </dsp:nvSpPr>
      <dsp:spPr>
        <a:xfrm rot="10800000">
          <a:off x="0" y="2005365"/>
          <a:ext cx="3373159" cy="1011431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171123"/>
                <a:satOff val="-3026"/>
                <a:lumOff val="138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171123"/>
                <a:satOff val="-3026"/>
                <a:lumOff val="138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171123"/>
                <a:satOff val="-3026"/>
                <a:lumOff val="138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MVC/API Controllers</a:t>
          </a:r>
          <a:endParaRPr lang="en-US" sz="1900" kern="1200" dirty="0"/>
        </a:p>
      </dsp:txBody>
      <dsp:txXfrm rot="10800000">
        <a:off x="0" y="2005365"/>
        <a:ext cx="3373159" cy="657198"/>
      </dsp:txXfrm>
    </dsp:sp>
    <dsp:sp modelId="{B3B99B97-36D2-4E8F-8415-74A937A8B03C}">
      <dsp:nvSpPr>
        <dsp:cNvPr id="0" name=""/>
        <dsp:cNvSpPr/>
      </dsp:nvSpPr>
      <dsp:spPr>
        <a:xfrm rot="10800000">
          <a:off x="0" y="1003798"/>
          <a:ext cx="3373159" cy="1011431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256684"/>
                <a:satOff val="-4539"/>
                <a:lumOff val="20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256684"/>
                <a:satOff val="-4539"/>
                <a:lumOff val="20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256684"/>
                <a:satOff val="-4539"/>
                <a:lumOff val="20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AngularJS</a:t>
          </a:r>
          <a:endParaRPr lang="en-US" sz="1900" kern="1200" dirty="0"/>
        </a:p>
      </dsp:txBody>
      <dsp:txXfrm rot="10800000">
        <a:off x="0" y="1003798"/>
        <a:ext cx="3373159" cy="657198"/>
      </dsp:txXfrm>
    </dsp:sp>
    <dsp:sp modelId="{22E91097-1814-45A6-ACC7-B4EE3772F113}">
      <dsp:nvSpPr>
        <dsp:cNvPr id="0" name=""/>
        <dsp:cNvSpPr/>
      </dsp:nvSpPr>
      <dsp:spPr>
        <a:xfrm rot="10800000">
          <a:off x="0" y="0"/>
          <a:ext cx="3373159" cy="1011431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342245"/>
                <a:satOff val="-6052"/>
                <a:lumOff val="27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342245"/>
                <a:satOff val="-6052"/>
                <a:lumOff val="27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342245"/>
                <a:satOff val="-6052"/>
                <a:lumOff val="27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Razor Views/Templates</a:t>
          </a:r>
          <a:endParaRPr lang="en-US" sz="1900" kern="1200" dirty="0"/>
        </a:p>
      </dsp:txBody>
      <dsp:txXfrm rot="10800000">
        <a:off x="0" y="0"/>
        <a:ext cx="3373159" cy="657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and Processing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(SLOW, error prone)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Issues an HTTP GET (\Product)</a:t>
          </a:r>
          <a:endParaRPr lang="en-US" sz="16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09563">
          <a:off x="2453506" y="763003"/>
          <a:ext cx="41359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456709" y="836115"/>
        <a:ext cx="289519" cy="278372"/>
      </dsp:txXfrm>
    </dsp:sp>
    <dsp:sp modelId="{54578D54-65BE-40E0-ABD4-92036C6986D8}">
      <dsp:nvSpPr>
        <dsp:cNvPr id="0" name=""/>
        <dsp:cNvSpPr/>
      </dsp:nvSpPr>
      <dsp:spPr>
        <a:xfrm>
          <a:off x="3041446" y="874065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Receives Request</a:t>
          </a:r>
          <a:endParaRPr lang="en-US" sz="1600" kern="1200" dirty="0"/>
        </a:p>
      </dsp:txBody>
      <dsp:txXfrm>
        <a:off x="3074322" y="906941"/>
        <a:ext cx="1805023" cy="1056713"/>
      </dsp:txXfrm>
    </dsp:sp>
    <dsp:sp modelId="{AA7DA251-7101-4C1D-859D-0B6058890E94}">
      <dsp:nvSpPr>
        <dsp:cNvPr id="0" name=""/>
        <dsp:cNvSpPr/>
      </dsp:nvSpPr>
      <dsp:spPr>
        <a:xfrm rot="21274391">
          <a:off x="3448984" y="1206366"/>
          <a:ext cx="99159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49296" y="1305738"/>
        <a:ext cx="852407" cy="278372"/>
      </dsp:txXfrm>
    </dsp:sp>
    <dsp:sp modelId="{544194A6-5B9D-4D2D-8D30-20A2AD02A23D}">
      <dsp:nvSpPr>
        <dsp:cNvPr id="0" name=""/>
        <dsp:cNvSpPr/>
      </dsp:nvSpPr>
      <dsp:spPr>
        <a:xfrm>
          <a:off x="3033215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 Returns HTML only (FAST, no errors)</a:t>
          </a:r>
          <a:endParaRPr lang="en-US" sz="1600" kern="1200" dirty="0"/>
        </a:p>
      </dsp:txBody>
      <dsp:txXfrm>
        <a:off x="3066091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2615">
          <a:off x="2470592" y="1698290"/>
          <a:ext cx="41535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91077" y="1768797"/>
        <a:ext cx="290747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Renders HTML</a:t>
          </a:r>
          <a:endParaRPr lang="en-US" sz="1600" kern="1200" dirty="0"/>
        </a:p>
      </dsp:txBody>
      <dsp:txXfrm>
        <a:off x="463467" y="1904506"/>
        <a:ext cx="1805023" cy="1056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Issues an HTTP GET - (\</a:t>
          </a:r>
          <a:r>
            <a:rPr lang="en-US" sz="1500" kern="1200" dirty="0" err="1" smtClean="0"/>
            <a:t>Api</a:t>
          </a:r>
          <a:r>
            <a:rPr lang="en-US" sz="1500" kern="1200" dirty="0" smtClean="0"/>
            <a:t>\Product\1)</a:t>
          </a:r>
          <a:endParaRPr lang="en-US" sz="15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29040">
          <a:off x="2453110" y="771172"/>
          <a:ext cx="414390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6432" y="843913"/>
        <a:ext cx="290073" cy="278372"/>
      </dsp:txXfrm>
    </dsp:sp>
    <dsp:sp modelId="{54578D54-65BE-40E0-ABD4-92036C6986D8}">
      <dsp:nvSpPr>
        <dsp:cNvPr id="0" name=""/>
        <dsp:cNvSpPr/>
      </dsp:nvSpPr>
      <dsp:spPr>
        <a:xfrm>
          <a:off x="3041446" y="890542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Receives Request</a:t>
          </a:r>
          <a:endParaRPr lang="en-US" sz="1500" kern="1200" dirty="0"/>
        </a:p>
      </dsp:txBody>
      <dsp:txXfrm>
        <a:off x="3074322" y="923418"/>
        <a:ext cx="1805023" cy="1056713"/>
      </dsp:txXfrm>
    </dsp:sp>
    <dsp:sp modelId="{AA7DA251-7101-4C1D-859D-0B6058890E94}">
      <dsp:nvSpPr>
        <dsp:cNvPr id="0" name=""/>
        <dsp:cNvSpPr/>
      </dsp:nvSpPr>
      <dsp:spPr>
        <a:xfrm rot="5395903">
          <a:off x="3683511" y="1195350"/>
          <a:ext cx="58658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837536" y="1134032"/>
        <a:ext cx="278372" cy="447402"/>
      </dsp:txXfrm>
    </dsp:sp>
    <dsp:sp modelId="{544194A6-5B9D-4D2D-8D30-20A2AD02A23D}">
      <dsp:nvSpPr>
        <dsp:cNvPr id="0" name=""/>
        <dsp:cNvSpPr/>
      </dsp:nvSpPr>
      <dsp:spPr>
        <a:xfrm>
          <a:off x="3041428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Retrieves Data (SLOW, error prone)</a:t>
          </a:r>
          <a:endParaRPr lang="en-US" sz="1500" kern="1200" dirty="0"/>
        </a:p>
      </dsp:txBody>
      <dsp:txXfrm>
        <a:off x="3074304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6228">
          <a:off x="2472575" y="1698257"/>
          <a:ext cx="419845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94386" y="1768585"/>
        <a:ext cx="293892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Updates HTML</a:t>
          </a:r>
          <a:endParaRPr lang="en-US" sz="1500" kern="1200" dirty="0"/>
        </a:p>
      </dsp:txBody>
      <dsp:txXfrm>
        <a:off x="463467" y="1904506"/>
        <a:ext cx="1805023" cy="105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0D3BDE-711E-4442-AE43-8D78DDF33D4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think you need jQuery, consider how to do it the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way first.</a:t>
            </a:r>
          </a:p>
          <a:p>
            <a:r>
              <a:rPr lang="en-US" baseline="0" dirty="0" smtClean="0"/>
              <a:t>If you still need jQuery, isolate the code to a small service or directive.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3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projects with a long lifespan, ASP.NET is a great choice.</a:t>
            </a:r>
          </a:p>
          <a:p>
            <a:r>
              <a:rPr lang="en-US" baseline="0" dirty="0" smtClean="0"/>
              <a:t>Small scale projects with a short lifespan, may be quicker/easier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dirty="0" smtClean="0"/>
              <a:t>Introduce</a:t>
            </a:r>
            <a:r>
              <a:rPr lang="en-US" baseline="0" dirty="0" smtClean="0"/>
              <a:t> the site (out of the box MVC)</a:t>
            </a:r>
          </a:p>
          <a:p>
            <a:pPr marL="241653" indent="-241653" defTabSz="966612">
              <a:buFontTx/>
              <a:buAutoNum type="arabicPeriod"/>
              <a:defRPr/>
            </a:pPr>
            <a:r>
              <a:rPr lang="en-US" baseline="0" dirty="0" smtClean="0"/>
              <a:t>Demo </a:t>
            </a:r>
            <a:r>
              <a:rPr lang="en-US" baseline="0" dirty="0" smtClean="0"/>
              <a:t>[Authorize</a:t>
            </a:r>
            <a:r>
              <a:rPr lang="en-US" baseline="0" dirty="0" smtClean="0"/>
              <a:t>]</a:t>
            </a:r>
          </a:p>
          <a:p>
            <a:pPr marL="698853" lvl="1" indent="-241653" defTabSz="966612">
              <a:buFontTx/>
              <a:buAutoNum type="arabicPeriod"/>
              <a:defRPr/>
            </a:pPr>
            <a:r>
              <a:rPr lang="en-US" baseline="0" dirty="0" smtClean="0"/>
              <a:t>Log in as User – </a:t>
            </a:r>
            <a:r>
              <a:rPr lang="en-US" baseline="0" dirty="0" err="1" smtClean="0"/>
              <a:t>ProductMVC</a:t>
            </a:r>
            <a:r>
              <a:rPr lang="en-US" baseline="0" dirty="0" smtClean="0"/>
              <a:t> controller</a:t>
            </a:r>
            <a:endParaRPr lang="en-US" baseline="0" dirty="0" smtClean="0"/>
          </a:p>
          <a:p>
            <a:pPr marL="241653" indent="-241653">
              <a:buAutoNum type="arabicPeriod"/>
            </a:pPr>
            <a:r>
              <a:rPr lang="en-US" baseline="0" dirty="0" err="1" smtClean="0"/>
              <a:t>ProductMvcController</a:t>
            </a:r>
            <a:r>
              <a:rPr lang="en-US" baseline="0" dirty="0" smtClean="0"/>
              <a:t> – Index and Detail</a:t>
            </a:r>
          </a:p>
          <a:p>
            <a:pPr marL="241653" indent="-241653">
              <a:buAutoNum type="arabicPeriod"/>
            </a:pPr>
            <a:r>
              <a:rPr lang="en-US" baseline="0" dirty="0" err="1" smtClean="0"/>
              <a:t>ProductMvc</a:t>
            </a:r>
            <a:r>
              <a:rPr lang="en-US" baseline="0" dirty="0" smtClean="0"/>
              <a:t> Views (Index and Detail)</a:t>
            </a:r>
          </a:p>
          <a:p>
            <a:pPr marL="724959" lvl="1" indent="-241653">
              <a:buAutoNum type="arabicPeriod"/>
            </a:pP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1208265" lvl="2" indent="-241653">
              <a:buAutoNum type="arabicPeriod"/>
            </a:pPr>
            <a:r>
              <a:rPr lang="en-US" baseline="0" dirty="0" smtClean="0"/>
              <a:t>@Html helpers (</a:t>
            </a:r>
            <a:r>
              <a:rPr lang="en-US" baseline="0" dirty="0" err="1" smtClean="0"/>
              <a:t>DisplayNameFor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ActionLink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DisplayFor</a:t>
            </a:r>
            <a:r>
              <a:rPr lang="en-US" baseline="0" dirty="0" smtClean="0"/>
              <a:t>)</a:t>
            </a:r>
          </a:p>
          <a:p>
            <a:pPr marL="724959" lvl="1" indent="-241653">
              <a:buAutoNum type="arabicPeriod"/>
            </a:pP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1208265" lvl="2" indent="-24165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Model.InStock</a:t>
            </a:r>
            <a:r>
              <a:rPr lang="en-US" baseline="0" dirty="0" smtClean="0"/>
              <a:t>)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Model.Options.Any</a:t>
            </a:r>
            <a:r>
              <a:rPr lang="en-US" baseline="0" dirty="0" smtClean="0"/>
              <a:t>)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Html.DropDownList</a:t>
            </a:r>
            <a:endParaRPr lang="en-US" baseline="0" dirty="0" smtClean="0"/>
          </a:p>
          <a:p>
            <a:pPr marL="1208265" lvl="2" indent="-241653">
              <a:buAutoNum type="arabicPeriod"/>
            </a:pPr>
            <a:r>
              <a:rPr lang="en-US" baseline="0" dirty="0" smtClean="0"/>
              <a:t>jQuery image selection</a:t>
            </a:r>
            <a:endParaRPr lang="en-US" baseline="0" dirty="0" smtClean="0"/>
          </a:p>
          <a:p>
            <a:pPr marL="293865" lvl="0" indent="-241653">
              <a:buAutoNum type="arabicPeriod"/>
            </a:pPr>
            <a:r>
              <a:rPr lang="en-US" baseline="0" dirty="0" smtClean="0"/>
              <a:t>Switch to </a:t>
            </a:r>
            <a:r>
              <a:rPr lang="en-US" baseline="0" dirty="0" err="1" smtClean="0"/>
              <a:t>AngularJS</a:t>
            </a:r>
            <a:endParaRPr lang="en-US" baseline="0" dirty="0" smtClean="0"/>
          </a:p>
          <a:p>
            <a:pPr marL="751065" lvl="1" indent="-241653">
              <a:buAutoNum type="arabicPeriod"/>
            </a:pPr>
            <a:r>
              <a:rPr lang="en-US" baseline="0" dirty="0" smtClean="0"/>
              <a:t>Add 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@Model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Demo JS Error (</a:t>
            </a:r>
            <a:r>
              <a:rPr lang="en-US" baseline="0" dirty="0" err="1" smtClean="0"/>
              <a:t>MiniSPA</a:t>
            </a:r>
            <a:r>
              <a:rPr lang="en-US" baseline="0" dirty="0" smtClean="0"/>
              <a:t> not found)</a:t>
            </a:r>
          </a:p>
          <a:p>
            <a:pPr marL="751065" lvl="1" indent="-241653">
              <a:buAutoNum type="arabicPeriod"/>
            </a:pPr>
            <a:r>
              <a:rPr lang="en-US" baseline="0" dirty="0" smtClean="0"/>
              <a:t>Change MVC controller to return string (Json.net)</a:t>
            </a:r>
          </a:p>
          <a:p>
            <a:pPr marL="751065" lvl="1" indent="-241653">
              <a:buAutoNum type="arabicPeriod"/>
            </a:pPr>
            <a:r>
              <a:rPr lang="en-US" baseline="0" dirty="0" smtClean="0"/>
              <a:t>Change Razor model to string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Demo JS error (&amp;quote not valid)</a:t>
            </a:r>
          </a:p>
          <a:p>
            <a:pPr marL="751065" lvl="1" indent="-241653">
              <a:buAutoNum type="arabicPeriod"/>
            </a:pPr>
            <a:r>
              <a:rPr lang="en-US" baseline="0" dirty="0" smtClean="0"/>
              <a:t>Use @</a:t>
            </a:r>
            <a:r>
              <a:rPr lang="en-US" baseline="0" dirty="0" err="1" smtClean="0"/>
              <a:t>Html.Raw</a:t>
            </a:r>
            <a:endParaRPr lang="en-US" baseline="0" dirty="0" smtClean="0"/>
          </a:p>
          <a:p>
            <a:pPr marL="241653" indent="-241653">
              <a:buAutoNum type="arabicPeriod"/>
            </a:pPr>
            <a:r>
              <a:rPr lang="en-US" baseline="0" dirty="0" smtClean="0"/>
              <a:t>Compare jQuery </a:t>
            </a:r>
            <a:r>
              <a:rPr lang="en-US" baseline="0" dirty="0" smtClean="0"/>
              <a:t>vs 2-way binding</a:t>
            </a:r>
          </a:p>
          <a:p>
            <a:pPr marL="241653" indent="-24165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controller</a:t>
            </a:r>
          </a:p>
          <a:p>
            <a:pPr marL="241653" indent="-24165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service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Inject </a:t>
            </a:r>
            <a:r>
              <a:rPr lang="en-US" baseline="0" dirty="0" err="1" smtClean="0"/>
              <a:t>productDataSvc</a:t>
            </a:r>
            <a:endParaRPr lang="en-US" baseline="0" dirty="0" smtClean="0"/>
          </a:p>
          <a:p>
            <a:pPr marL="724959" lvl="1" indent="-24165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productDataSvc.product</a:t>
            </a:r>
            <a:endParaRPr lang="en-US" baseline="0" dirty="0" smtClean="0"/>
          </a:p>
          <a:p>
            <a:pPr marL="1208265" lvl="2" indent="-24165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8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2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ProductRestController</a:t>
            </a:r>
            <a:endParaRPr lang="en-US" baseline="0" dirty="0" smtClean="0"/>
          </a:p>
          <a:p>
            <a:pPr marL="724959" lvl="1" indent="-241653">
              <a:buAutoNum type="arabicPeriod"/>
            </a:pPr>
            <a:r>
              <a:rPr lang="en-US" baseline="0" dirty="0" smtClean="0"/>
              <a:t>No longer does anything other than authorization</a:t>
            </a:r>
          </a:p>
          <a:p>
            <a:pPr marL="241653" indent="-24165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WebAPI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</a:t>
            </a:r>
            <a:r>
              <a:rPr lang="en-US" dirty="0" err="1" smtClean="0"/>
              <a:t>roductController</a:t>
            </a:r>
            <a:endParaRPr lang="en-US" dirty="0" smtClean="0"/>
          </a:p>
          <a:p>
            <a:pPr marL="724959" lvl="1" indent="-241653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results -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 and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/product/1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JsonFormatter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WebApiConfig</a:t>
            </a:r>
            <a:endParaRPr lang="en-US" baseline="0" dirty="0" smtClean="0"/>
          </a:p>
          <a:p>
            <a:pPr marL="241653" indent="-24165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24959" lvl="1" indent="-24165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smtClean="0"/>
              <a:t>http – load data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Switch to use $resource</a:t>
            </a:r>
          </a:p>
          <a:p>
            <a:pPr marL="1182159" lvl="2" indent="-24165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$resource(‘/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/product’).query();</a:t>
            </a:r>
          </a:p>
          <a:p>
            <a:pPr marL="1182159" lvl="2" indent="-241653">
              <a:buAutoNum type="arabicPeriod"/>
            </a:pPr>
            <a:r>
              <a:rPr lang="en-US" baseline="0" dirty="0" smtClean="0"/>
              <a:t>Add angular-resource.js</a:t>
            </a:r>
          </a:p>
          <a:p>
            <a:pPr marL="1182159" lvl="2" indent="-24165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ngResource</a:t>
            </a:r>
            <a:r>
              <a:rPr lang="en-US" baseline="0" dirty="0" smtClean="0"/>
              <a:t>’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Switch to use shared </a:t>
            </a:r>
            <a:r>
              <a:rPr lang="en-US" baseline="0" dirty="0" err="1" smtClean="0"/>
              <a:t>productRepository</a:t>
            </a:r>
            <a:endParaRPr lang="en-US" baseline="0" dirty="0" smtClean="0"/>
          </a:p>
          <a:p>
            <a:pPr marL="1182159" lvl="2" indent="-24165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productRepository.query</a:t>
            </a:r>
            <a:r>
              <a:rPr lang="en-US" baseline="0" dirty="0" smtClean="0"/>
              <a:t>();</a:t>
            </a:r>
          </a:p>
          <a:p>
            <a:pPr marL="1182159" lvl="2" indent="-241653">
              <a:buAutoNum type="arabicPeriod"/>
            </a:pPr>
            <a:r>
              <a:rPr lang="en-US" baseline="0" dirty="0" smtClean="0"/>
              <a:t>Add productModule.js</a:t>
            </a:r>
          </a:p>
          <a:p>
            <a:pPr marL="1182159" lvl="2" indent="-24165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productModule</a:t>
            </a:r>
            <a:r>
              <a:rPr lang="en-US" baseline="0" dirty="0" smtClean="0"/>
              <a:t>’</a:t>
            </a:r>
            <a:endParaRPr lang="en-US" baseline="0" dirty="0" smtClean="0"/>
          </a:p>
          <a:p>
            <a:pPr marL="241653" indent="-24165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724959" lvl="1" indent="-241653">
              <a:buAutoNum type="arabicPeriod"/>
            </a:pPr>
            <a:r>
              <a:rPr lang="en-US" baseline="0" dirty="0" smtClean="0"/>
              <a:t>Still tied to Razor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Get id from URL using $location (add </a:t>
            </a:r>
            <a:r>
              <a:rPr lang="en-US" baseline="0" dirty="0" err="1" smtClean="0"/>
              <a:t>ngRoute</a:t>
            </a:r>
            <a:r>
              <a:rPr lang="en-US" baseline="0" dirty="0" smtClean="0"/>
              <a:t>)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Remove id from controller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Add delay at repository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Demo Product-Angular behavior</a:t>
            </a:r>
          </a:p>
          <a:p>
            <a:pPr marL="1208265" lvl="2" indent="-241653">
              <a:buAutoNum type="arabicPeriod"/>
            </a:pPr>
            <a:r>
              <a:rPr lang="en-US" baseline="0" dirty="0" smtClean="0"/>
              <a:t>Demo Product-REST behavior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Add spinner (add </a:t>
            </a:r>
            <a:r>
              <a:rPr lang="en-US" baseline="0" dirty="0" err="1" smtClean="0"/>
              <a:t>angularSpinner</a:t>
            </a:r>
            <a:r>
              <a:rPr lang="en-US" baseline="0" dirty="0" smtClean="0"/>
              <a:t> module)</a:t>
            </a:r>
          </a:p>
          <a:p>
            <a:pPr marL="241653" indent="-24165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5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3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ProductRoutingController</a:t>
            </a:r>
            <a:r>
              <a:rPr lang="en-US" dirty="0" smtClean="0"/>
              <a:t> (MVC)</a:t>
            </a:r>
          </a:p>
          <a:p>
            <a:pPr marL="241653" indent="-241653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24959" lvl="1" indent="-241653">
              <a:buAutoNum type="arabicPeriod"/>
            </a:pPr>
            <a:r>
              <a:rPr lang="en-US" baseline="0" dirty="0" smtClean="0"/>
              <a:t>ng-app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ng-view</a:t>
            </a:r>
          </a:p>
          <a:p>
            <a:pPr marL="724959" lvl="1" indent="-241653">
              <a:buAutoNum type="arabicPeriod"/>
            </a:pPr>
            <a:r>
              <a:rPr lang="en-US" baseline="0" dirty="0" smtClean="0"/>
              <a:t>ng-controller handled by routing</a:t>
            </a:r>
          </a:p>
          <a:p>
            <a:pPr marL="241653" indent="-241653">
              <a:buAutoNum type="arabicPeriod"/>
            </a:pPr>
            <a:r>
              <a:rPr lang="en-US" baseline="0" dirty="0" smtClean="0"/>
              <a:t>Demo product-index.html</a:t>
            </a:r>
          </a:p>
          <a:p>
            <a:pPr marL="241653" indent="-241653">
              <a:buAutoNum type="arabicPeriod"/>
            </a:pPr>
            <a:r>
              <a:rPr lang="en-US" baseline="0" dirty="0" smtClean="0"/>
              <a:t>Demo product-detail.html</a:t>
            </a:r>
          </a:p>
          <a:p>
            <a:pPr marL="241653" indent="-241653">
              <a:buAutoNum type="arabicPeriod"/>
            </a:pPr>
            <a:r>
              <a:rPr lang="en-US" sz="1300" dirty="0"/>
              <a:t>$routeParams.id for detail</a:t>
            </a:r>
            <a:endParaRPr lang="en-US" dirty="0" smtClean="0"/>
          </a:p>
          <a:p>
            <a:pPr marL="241653" indent="-241653">
              <a:buAutoNum type="arabicPeriod"/>
            </a:pPr>
            <a:r>
              <a:rPr lang="en-US" sz="1300" dirty="0"/>
              <a:t>Add @</a:t>
            </a:r>
            <a:r>
              <a:rPr lang="en-US" sz="1300" dirty="0" err="1"/>
              <a:t>Scripts.Render</a:t>
            </a:r>
            <a:r>
              <a:rPr lang="en-US" sz="1300" dirty="0"/>
              <a:t>("~/bundles/</a:t>
            </a:r>
            <a:r>
              <a:rPr lang="en-US" sz="1300" dirty="0" err="1"/>
              <a:t>productModule</a:t>
            </a:r>
            <a:r>
              <a:rPr lang="en-US" sz="1300" dirty="0"/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6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1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0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7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3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2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Browser should NEVER have to wait.</a:t>
            </a:r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makes putting code in the client easy while still following the same best practices we follow with our .NET Code (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, Testing, Single Responsibility)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client-side code should be written in a framework that supports “top-down” layering.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1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4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6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36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75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59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28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2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75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15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0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04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7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3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2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208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58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934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91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34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72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033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706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5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1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3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11/12/2014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nb2b3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pluralsight.com/courses/aspdotnet-security-secrets-reveal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langton/angularjs-mv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1516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46812"/>
              </p:ext>
            </p:extLst>
          </p:nvPr>
        </p:nvGraphicFramePr>
        <p:xfrm>
          <a:off x="7395245" y="1775470"/>
          <a:ext cx="3373159" cy="466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6628" y="4277750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btnFoo</a:t>
            </a:r>
            <a:r>
              <a:rPr lang="en-US" dirty="0" smtClean="0"/>
              <a:t>’).click(…);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7643" y="516854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</a:t>
            </a:r>
            <a:r>
              <a:rPr lang="en-US" dirty="0" err="1" smtClean="0"/>
              <a:t>doSomething</a:t>
            </a:r>
            <a:r>
              <a:rPr lang="en-US" dirty="0" smtClean="0"/>
              <a:t>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  <a:r>
              <a:rPr lang="en-US" dirty="0"/>
              <a:t> </a:t>
            </a:r>
            <a:r>
              <a:rPr lang="en-US" dirty="0" smtClean="0"/>
              <a:t>($http, $resource, $q)</a:t>
            </a:r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http://angular-ui.github.io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 smtClean="0"/>
              <a:t>Write clean, organized code.</a:t>
            </a:r>
          </a:p>
          <a:p>
            <a:pPr lvl="1" fontAlgn="base"/>
            <a:r>
              <a:rPr lang="en-US" dirty="0" smtClean="0"/>
              <a:t>DRY (services and directives)</a:t>
            </a:r>
          </a:p>
          <a:p>
            <a:pPr lvl="1" fontAlgn="base"/>
            <a:r>
              <a:rPr lang="en-US" dirty="0" smtClean="0"/>
              <a:t>Single Responsibility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321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$scope</a:t>
            </a:r>
          </a:p>
          <a:p>
            <a:pPr fontAlgn="base"/>
            <a:r>
              <a:rPr lang="en-US" dirty="0" smtClean="0"/>
              <a:t>Write testable code – inject dependencies.</a:t>
            </a:r>
          </a:p>
          <a:p>
            <a:pPr fontAlgn="base"/>
            <a:r>
              <a:rPr lang="en-US" dirty="0" smtClean="0"/>
              <a:t>Share using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lvl="1" fontAlgn="base"/>
            <a:r>
              <a:rPr lang="en-US" dirty="0" smtClean="0"/>
              <a:t>Server calls.</a:t>
            </a:r>
          </a:p>
          <a:p>
            <a:pPr lvl="1" fontAlgn="base"/>
            <a:r>
              <a:rPr lang="en-US" dirty="0" smtClean="0"/>
              <a:t>Business Logic.</a:t>
            </a:r>
          </a:p>
          <a:p>
            <a:pPr lvl="1" fontAlgn="base"/>
            <a:r>
              <a:rPr lang="en-US" dirty="0" smtClean="0"/>
              <a:t>State.</a:t>
            </a:r>
          </a:p>
          <a:p>
            <a:pPr fontAlgn="base"/>
            <a:r>
              <a:rPr lang="en-US" dirty="0" smtClean="0"/>
              <a:t>Organize client-side code into </a:t>
            </a:r>
            <a:r>
              <a:rPr lang="en-US" dirty="0" smtClean="0"/>
              <a:t>components.</a:t>
            </a:r>
            <a:endParaRPr lang="en-US" dirty="0" smtClean="0"/>
          </a:p>
          <a:p>
            <a:pPr lvl="1" fontAlgn="base"/>
            <a:r>
              <a:rPr lang="en-US" dirty="0" smtClean="0"/>
              <a:t>Template</a:t>
            </a:r>
          </a:p>
          <a:p>
            <a:pPr lvl="1" fontAlgn="base"/>
            <a:r>
              <a:rPr lang="en-US" dirty="0" smtClean="0"/>
              <a:t>Controller</a:t>
            </a:r>
          </a:p>
          <a:p>
            <a:pPr lvl="1" fontAlgn="base"/>
            <a:r>
              <a:rPr lang="en-US" dirty="0" smtClean="0"/>
              <a:t>One or more </a:t>
            </a:r>
            <a:r>
              <a:rPr lang="en-US" dirty="0" smtClean="0"/>
              <a:t>services</a:t>
            </a:r>
          </a:p>
          <a:p>
            <a:pPr fontAlgn="base"/>
            <a:r>
              <a:rPr lang="en-US" dirty="0" smtClean="0"/>
              <a:t>Avoid jQuery – but not at all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690689"/>
            <a:ext cx="10233801" cy="45810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backend framework </a:t>
            </a:r>
            <a:r>
              <a:rPr lang="en-US" dirty="0" smtClean="0"/>
              <a:t>do you use </a:t>
            </a:r>
            <a:r>
              <a:rPr lang="en-US" dirty="0" smtClean="0"/>
              <a:t>with your </a:t>
            </a:r>
            <a:r>
              <a:rPr lang="en-US" dirty="0" err="1" smtClean="0"/>
              <a:t>AngularJS</a:t>
            </a:r>
            <a:r>
              <a:rPr lang="en-US" dirty="0" smtClean="0"/>
              <a:t> Apps?</a:t>
            </a:r>
            <a:endParaRPr lang="en-US" dirty="0" smtClean="0"/>
          </a:p>
          <a:p>
            <a:pPr lvl="1"/>
            <a:r>
              <a:rPr lang="en-US" dirty="0" smtClean="0"/>
              <a:t>Linked </a:t>
            </a:r>
            <a:r>
              <a:rPr lang="en-US" dirty="0"/>
              <a:t>in discussion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tinyurl.com/lnb2b3j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700+ </a:t>
            </a:r>
            <a:r>
              <a:rPr lang="en-US" dirty="0" smtClean="0"/>
              <a:t>comments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Some choices: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err="1" smtClean="0"/>
              <a:t>NodeJS</a:t>
            </a:r>
            <a:endParaRPr lang="en-US" dirty="0"/>
          </a:p>
          <a:p>
            <a:pPr lvl="2"/>
            <a:r>
              <a:rPr lang="en-US" dirty="0" smtClean="0"/>
              <a:t>MEAN Stack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/>
              <a:t>Symphony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Grails with Groovy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Classic ASP</a:t>
            </a:r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Great Enterprise Solution.</a:t>
            </a:r>
          </a:p>
          <a:p>
            <a:r>
              <a:rPr lang="en-US" dirty="0" smtClean="0"/>
              <a:t>Evolving technology with a high level of support.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out of the box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 as JSON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67"/>
            <a:ext cx="10188388" cy="5016239"/>
          </a:xfrm>
        </p:spPr>
        <p:txBody>
          <a:bodyPr>
            <a:normAutofit/>
          </a:bodyPr>
          <a:lstStyle/>
          <a:p>
            <a:r>
              <a:rPr lang="en-US" sz="3800" dirty="0"/>
              <a:t>Product-MVC</a:t>
            </a:r>
          </a:p>
          <a:p>
            <a:pPr lvl="1"/>
            <a:r>
              <a:rPr lang="en-US" dirty="0"/>
              <a:t>Products </a:t>
            </a:r>
            <a:r>
              <a:rPr lang="en-US" dirty="0" smtClean="0"/>
              <a:t>Index (MVC-Razor)</a:t>
            </a:r>
            <a:endParaRPr lang="en-US" dirty="0"/>
          </a:p>
          <a:p>
            <a:pPr lvl="1"/>
            <a:r>
              <a:rPr lang="en-US" dirty="0"/>
              <a:t>Products </a:t>
            </a:r>
            <a:r>
              <a:rPr lang="en-US" dirty="0" smtClean="0"/>
              <a:t>Detail (MVC-Razor)</a:t>
            </a:r>
            <a:endParaRPr lang="en-US" dirty="0"/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Secure using </a:t>
            </a:r>
            <a:r>
              <a:rPr lang="en-US" dirty="0" smtClean="0"/>
              <a:t>ASP.NET [Authorize]</a:t>
            </a:r>
            <a:endParaRPr lang="en-US" dirty="0"/>
          </a:p>
          <a:p>
            <a:r>
              <a:rPr lang="en-US" sz="3800" dirty="0" smtClean="0"/>
              <a:t>Product-</a:t>
            </a:r>
            <a:r>
              <a:rPr lang="en-US" sz="3800" dirty="0" err="1" smtClean="0"/>
              <a:t>AngularJS</a:t>
            </a:r>
            <a:endParaRPr lang="en-US" sz="3800" dirty="0" smtClean="0"/>
          </a:p>
          <a:p>
            <a:pPr lvl="1"/>
            <a:r>
              <a:rPr lang="en-US" dirty="0" smtClean="0"/>
              <a:t>Products Index (MVC-Razor)</a:t>
            </a:r>
          </a:p>
          <a:p>
            <a:pPr lvl="1"/>
            <a:r>
              <a:rPr lang="en-US" dirty="0" smtClean="0"/>
              <a:t>Products Detail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AngularJS</a:t>
            </a:r>
            <a:r>
              <a:rPr lang="en-US" dirty="0" smtClean="0"/>
              <a:t> 2-way model binding</a:t>
            </a:r>
          </a:p>
          <a:p>
            <a:pPr lvl="1"/>
            <a:r>
              <a:rPr lang="en-US" dirty="0" smtClean="0"/>
              <a:t>Secure using </a:t>
            </a:r>
            <a:r>
              <a:rPr lang="en-US" dirty="0" smtClean="0"/>
              <a:t>ASP.NET [Authorize]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“dead”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the DOM to update HTML (jQuery)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Razor and JavaScript code mixed concern (both change the 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a lot of “magic” to create HMTL.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err="1" smtClean="0"/>
              <a:t>AngularJS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“lives” in </a:t>
            </a:r>
            <a:r>
              <a:rPr lang="en-US" sz="2400" dirty="0" smtClean="0"/>
              <a:t>client ($scope).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</a:t>
            </a:r>
            <a:r>
              <a:rPr lang="en-US" sz="2400" dirty="0" smtClean="0"/>
              <a:t>(HTML </a:t>
            </a:r>
            <a:r>
              <a:rPr lang="en-US" sz="2400" dirty="0"/>
              <a:t>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working with the $scope for building/modifying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It’s just HTML, with ng- decorations.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0" y="219713"/>
            <a:ext cx="3426738" cy="61925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Razor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8420" r="410" b="40597"/>
          <a:stretch/>
        </p:blipFill>
        <p:spPr>
          <a:xfrm>
            <a:off x="736470" y="4224665"/>
            <a:ext cx="8338363" cy="2090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6470" y="3637554"/>
            <a:ext cx="3426738" cy="61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AngularJS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0" y="838966"/>
            <a:ext cx="8377464" cy="27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Where to use Razor </a:t>
            </a:r>
            <a:r>
              <a:rPr lang="en-US" dirty="0" err="1" smtClean="0"/>
              <a:t>Templating</a:t>
            </a:r>
            <a:endParaRPr lang="en-US" dirty="0"/>
          </a:p>
          <a:p>
            <a:pPr lvl="2"/>
            <a:r>
              <a:rPr lang="en-US" dirty="0" smtClean="0"/>
              <a:t>To transfer Razor model to </a:t>
            </a:r>
            <a:r>
              <a:rPr lang="en-US" dirty="0" err="1" smtClean="0"/>
              <a:t>AngularJS</a:t>
            </a:r>
            <a:r>
              <a:rPr lang="en-US" dirty="0" smtClean="0"/>
              <a:t> model</a:t>
            </a:r>
          </a:p>
          <a:p>
            <a:pPr lvl="3"/>
            <a:r>
              <a:rPr lang="en-US" dirty="0" smtClean="0"/>
              <a:t>Only if loading data via MVC Controller</a:t>
            </a:r>
          </a:p>
          <a:p>
            <a:pPr lvl="2"/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2"/>
            <a:r>
              <a:rPr lang="en-US" dirty="0" smtClean="0"/>
              <a:t>For model binding</a:t>
            </a:r>
          </a:p>
          <a:p>
            <a:pPr lvl="3"/>
            <a:r>
              <a:rPr lang="en-US" dirty="0" smtClean="0"/>
              <a:t>ng-model or {{ }}</a:t>
            </a:r>
          </a:p>
          <a:p>
            <a:pPr lvl="3"/>
            <a:r>
              <a:rPr lang="en-US" dirty="0" smtClean="0"/>
              <a:t>Don’t Mix Razor and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3"/>
            <a:endParaRPr lang="en-US" dirty="0"/>
          </a:p>
          <a:p>
            <a:pPr lvl="2"/>
            <a:r>
              <a:rPr lang="en-US" dirty="0" smtClean="0"/>
              <a:t>Any other dynamic behavior.</a:t>
            </a:r>
          </a:p>
          <a:p>
            <a:pPr lvl="1"/>
            <a:r>
              <a:rPr lang="en-US" dirty="0" smtClean="0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33" y="4366829"/>
            <a:ext cx="627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100" y="64127"/>
            <a:ext cx="12077700" cy="6641473"/>
            <a:chOff x="38100" y="64127"/>
            <a:chExt cx="12077700" cy="6641473"/>
          </a:xfrm>
        </p:grpSpPr>
        <p:sp>
          <p:nvSpPr>
            <p:cNvPr id="38" name="Rounded Rectangle 37"/>
            <p:cNvSpPr/>
            <p:nvPr/>
          </p:nvSpPr>
          <p:spPr>
            <a:xfrm>
              <a:off x="76200" y="166852"/>
              <a:ext cx="12039600" cy="17604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17433" y="383921"/>
              <a:ext cx="1113093" cy="68683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164" y="5915525"/>
              <a:ext cx="11963400" cy="7900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8703" y="612149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100" y="1995651"/>
              <a:ext cx="12039600" cy="37895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12316" y="2531709"/>
              <a:ext cx="1112566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037" y="64127"/>
              <a:ext cx="3761170" cy="12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44" y="544052"/>
              <a:ext cx="3112533" cy="12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1" y="2243781"/>
              <a:ext cx="1712107" cy="4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494" y="2116655"/>
              <a:ext cx="921070" cy="97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398" y="2737996"/>
              <a:ext cx="2263800" cy="42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564" y="2243781"/>
              <a:ext cx="1686747" cy="41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49" y="2238048"/>
              <a:ext cx="1710117" cy="5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28" y="2201299"/>
              <a:ext cx="776631" cy="89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211" y="3191065"/>
              <a:ext cx="1906684" cy="4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3307405"/>
              <a:ext cx="1532138" cy="56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883" y="3921231"/>
              <a:ext cx="1984528" cy="44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616" y="3296815"/>
              <a:ext cx="1696218" cy="4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223" y="3462334"/>
              <a:ext cx="1405195" cy="81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8995" y="3245534"/>
              <a:ext cx="2067835" cy="38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518" y="5190081"/>
              <a:ext cx="2545354" cy="47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847" y="6121496"/>
              <a:ext cx="793990" cy="21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03" y="6108987"/>
              <a:ext cx="14287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62" y="6091554"/>
              <a:ext cx="1163654" cy="25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75" y="6187914"/>
              <a:ext cx="720601" cy="47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20" y="3759270"/>
              <a:ext cx="2095500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869" y="3956941"/>
              <a:ext cx="2381582" cy="4763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35" y="1066260"/>
              <a:ext cx="3827138" cy="6888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2" y="4265125"/>
              <a:ext cx="2207924" cy="4857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39" y="4462670"/>
              <a:ext cx="2286319" cy="5811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886" y="4564829"/>
              <a:ext cx="2014047" cy="4951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641" y="4507996"/>
              <a:ext cx="1949036" cy="50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243" y="4469137"/>
              <a:ext cx="1385778" cy="7832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8" y="4963854"/>
              <a:ext cx="2095792" cy="3905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123" y="5063432"/>
              <a:ext cx="1850920" cy="5552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163" y="4714400"/>
              <a:ext cx="802172" cy="7329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64037" y="5099673"/>
              <a:ext cx="2381250" cy="571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992" y="6032978"/>
              <a:ext cx="1441834" cy="376479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636" y="282925"/>
              <a:ext cx="2942699" cy="983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357" y="2124475"/>
              <a:ext cx="2004641" cy="4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86" y="2961541"/>
              <a:ext cx="228600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671" y="6338922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264" y="6106691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4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8038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2561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4277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server calls w/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6208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$http</a:t>
            </a:r>
            <a:endParaRPr lang="en-US" dirty="0" smtClean="0"/>
          </a:p>
          <a:p>
            <a:pPr lvl="2"/>
            <a:r>
              <a:rPr lang="en-US" dirty="0" smtClean="0"/>
              <a:t>.get(), .post(), .put(), .delete()</a:t>
            </a:r>
          </a:p>
          <a:p>
            <a:pPr lvl="2"/>
            <a:r>
              <a:rPr lang="en-US" dirty="0" smtClean="0"/>
              <a:t>.success(function(data))</a:t>
            </a:r>
          </a:p>
          <a:p>
            <a:pPr lvl="2"/>
            <a:r>
              <a:rPr lang="en-US" dirty="0" smtClean="0"/>
              <a:t>.error(function(data))</a:t>
            </a:r>
          </a:p>
          <a:p>
            <a:pPr lvl="2"/>
            <a:r>
              <a:rPr lang="en-US" dirty="0" smtClean="0"/>
              <a:t>.then(function(data), function())  // success, error</a:t>
            </a:r>
            <a:endParaRPr lang="en-US" dirty="0" smtClean="0"/>
          </a:p>
          <a:p>
            <a:pPr lvl="2"/>
            <a:r>
              <a:rPr lang="en-US" dirty="0" smtClean="0"/>
              <a:t>Must use a callback function.</a:t>
            </a:r>
          </a:p>
          <a:p>
            <a:pPr lvl="1"/>
            <a:r>
              <a:rPr lang="en-US" dirty="0" smtClean="0"/>
              <a:t>$resource</a:t>
            </a:r>
          </a:p>
          <a:p>
            <a:pPr lvl="2"/>
            <a:r>
              <a:rPr lang="en-US" dirty="0" smtClean="0"/>
              <a:t>Include: angular-resource.js</a:t>
            </a:r>
          </a:p>
          <a:p>
            <a:pPr lvl="2"/>
            <a:r>
              <a:rPr lang="en-US" dirty="0" smtClean="0"/>
              <a:t>Inject module: </a:t>
            </a:r>
            <a:r>
              <a:rPr lang="en-US" dirty="0" err="1" smtClean="0"/>
              <a:t>ngResource</a:t>
            </a:r>
            <a:endParaRPr lang="en-US" dirty="0" smtClean="0"/>
          </a:p>
          <a:p>
            <a:pPr lvl="2"/>
            <a:r>
              <a:rPr lang="en-US" dirty="0" smtClean="0"/>
              <a:t>.get(), .query() , .save(), .delete()</a:t>
            </a:r>
          </a:p>
          <a:p>
            <a:pPr lvl="2"/>
            <a:r>
              <a:rPr lang="en-US" dirty="0" smtClean="0"/>
              <a:t>Can use callback function.</a:t>
            </a:r>
          </a:p>
          <a:p>
            <a:pPr lvl="2"/>
            <a:r>
              <a:rPr lang="en-US" dirty="0" smtClean="0"/>
              <a:t>Can assign directly to object</a:t>
            </a:r>
          </a:p>
          <a:p>
            <a:pPr lvl="3"/>
            <a:r>
              <a:rPr lang="en-US" dirty="0" smtClean="0"/>
              <a:t>$</a:t>
            </a:r>
            <a:r>
              <a:rPr lang="en-US" dirty="0" err="1" smtClean="0"/>
              <a:t>scope.product</a:t>
            </a:r>
            <a:r>
              <a:rPr lang="en-US" dirty="0" smtClean="0"/>
              <a:t> = $resource(‘/</a:t>
            </a:r>
            <a:r>
              <a:rPr lang="en-US" dirty="0" err="1" smtClean="0"/>
              <a:t>api</a:t>
            </a:r>
            <a:r>
              <a:rPr lang="en-US" dirty="0" smtClean="0"/>
              <a:t>/product’).get(1);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</a:p>
          <a:p>
            <a:r>
              <a:rPr lang="en-US" dirty="0"/>
              <a:t>Products List </a:t>
            </a:r>
            <a:r>
              <a:rPr lang="en-US" dirty="0" smtClean="0"/>
              <a:t>&amp; Detail – </a:t>
            </a:r>
            <a:r>
              <a:rPr lang="en-US" dirty="0" err="1" smtClean="0"/>
              <a:t>AngularJS</a:t>
            </a:r>
            <a:r>
              <a:rPr lang="en-US" dirty="0" smtClean="0"/>
              <a:t> (separate modules)</a:t>
            </a:r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368318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Controllers</a:t>
            </a:r>
          </a:p>
          <a:p>
            <a:pPr lvl="2"/>
            <a:r>
              <a:rPr lang="en-US" dirty="0" smtClean="0"/>
              <a:t>Only to return the initial </a:t>
            </a:r>
            <a:r>
              <a:rPr lang="en-US" dirty="0" smtClean="0"/>
              <a:t>View (NO logic)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 smtClean="0"/>
              <a:t>CRUD operations</a:t>
            </a:r>
            <a:endParaRPr lang="en-US" dirty="0" smtClean="0"/>
          </a:p>
          <a:p>
            <a:pPr lvl="2"/>
            <a:r>
              <a:rPr lang="en-US" dirty="0" smtClean="0"/>
              <a:t>Any server-side business logic.</a:t>
            </a:r>
            <a:endParaRPr lang="en-US" dirty="0" smtClean="0"/>
          </a:p>
          <a:p>
            <a:pPr lvl="1"/>
            <a:r>
              <a:rPr lang="en-US" dirty="0" smtClean="0"/>
              <a:t>Pages load very fast</a:t>
            </a:r>
          </a:p>
          <a:p>
            <a:pPr lvl="1"/>
            <a:r>
              <a:rPr lang="en-US" dirty="0" smtClean="0"/>
              <a:t>Data loading and other server calls are ALWAYS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make blank pages with a spinner.</a:t>
            </a:r>
          </a:p>
          <a:p>
            <a:pPr lvl="1"/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0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implement.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 smtClean="0"/>
              <a:t>Passing data from one module to another.</a:t>
            </a:r>
          </a:p>
          <a:p>
            <a:pPr lvl="2"/>
            <a:r>
              <a:rPr lang="en-US" dirty="0" smtClean="0"/>
              <a:t>Getting parameters from a URL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dividing your Web app into distinct “Modules”.</a:t>
            </a:r>
          </a:p>
          <a:p>
            <a:pPr lvl="1"/>
            <a:r>
              <a:rPr lang="en-US" dirty="0" smtClean="0"/>
              <a:t>Each module requires it’s own ng-app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Module.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Routing</a:t>
            </a:r>
          </a:p>
          <a:p>
            <a:pPr lvl="2"/>
            <a:r>
              <a:rPr lang="en-US" dirty="0" smtClean="0"/>
              <a:t>For different sections (modules) of your web app</a:t>
            </a:r>
            <a:r>
              <a:rPr lang="en-US" dirty="0"/>
              <a:t> </a:t>
            </a:r>
            <a:r>
              <a:rPr lang="en-US" dirty="0" smtClean="0"/>
              <a:t>(Mini-SPA)</a:t>
            </a:r>
          </a:p>
          <a:p>
            <a:pPr lvl="2"/>
            <a:r>
              <a:rPr lang="en-US" dirty="0" smtClean="0"/>
              <a:t>Or remove entirely (Full-SPA)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2"/>
            <a:r>
              <a:rPr lang="en-US" dirty="0" smtClean="0"/>
              <a:t>For routing within each module (Mini-SPA)</a:t>
            </a:r>
          </a:p>
          <a:p>
            <a:pPr lvl="3"/>
            <a:r>
              <a:rPr lang="en-US" dirty="0" smtClean="0"/>
              <a:t>Parent/child – list/detail.</a:t>
            </a:r>
          </a:p>
          <a:p>
            <a:pPr lvl="3"/>
            <a:r>
              <a:rPr lang="en-US" dirty="0" smtClean="0"/>
              <a:t>Multi-step process.</a:t>
            </a:r>
          </a:p>
          <a:p>
            <a:pPr lvl="3"/>
            <a:r>
              <a:rPr lang="en-US" dirty="0" smtClean="0"/>
              <a:t>Preserving state.</a:t>
            </a:r>
          </a:p>
          <a:p>
            <a:pPr lvl="2"/>
            <a:r>
              <a:rPr lang="en-US" dirty="0" smtClean="0"/>
              <a:t>Or for </a:t>
            </a:r>
            <a:r>
              <a:rPr lang="en-US" dirty="0"/>
              <a:t>the entire </a:t>
            </a:r>
            <a:r>
              <a:rPr lang="en-US" dirty="0" smtClean="0"/>
              <a:t>site</a:t>
            </a:r>
            <a:r>
              <a:rPr lang="en-US" dirty="0"/>
              <a:t> </a:t>
            </a:r>
            <a:r>
              <a:rPr lang="en-US" dirty="0" smtClean="0"/>
              <a:t>(Full-SPA)</a:t>
            </a:r>
          </a:p>
          <a:p>
            <a:pPr lvl="2"/>
            <a:r>
              <a:rPr lang="en-US" dirty="0" smtClean="0"/>
              <a:t>Don’t forget to use it!</a:t>
            </a:r>
          </a:p>
          <a:p>
            <a:pPr lvl="1"/>
            <a:r>
              <a:rPr lang="en-US" dirty="0" smtClean="0"/>
              <a:t>Questions?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8001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1430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2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9" y="0"/>
            <a:ext cx="10058400" cy="67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31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9" y="0"/>
            <a:ext cx="10058400" cy="6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870"/>
            <a:ext cx="3390900" cy="48863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Practice– Solution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89" y="1697299"/>
            <a:ext cx="5505450" cy="44100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34375" cy="41624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Wizard </a:t>
            </a:r>
            <a:r>
              <a:rPr lang="en-US" dirty="0" err="1" smtClean="0"/>
              <a:t>Nav</a:t>
            </a:r>
            <a:r>
              <a:rPr lang="en-US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8408"/>
            <a:ext cx="6837101" cy="49043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Step </a:t>
            </a:r>
            <a:r>
              <a:rPr lang="en-US" dirty="0" smtClean="0"/>
              <a:t>3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7" y="0"/>
            <a:ext cx="670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38" y="0"/>
            <a:ext cx="5803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862" y="2627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66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Fun </a:t>
            </a:r>
            <a:r>
              <a:rPr lang="en-US" dirty="0" smtClean="0">
                <a:solidFill>
                  <a:prstClr val="white"/>
                </a:solidFill>
              </a:rPr>
              <a:t>Stuff Downstairs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" y="1419916"/>
            <a:ext cx="3825038" cy="2049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26" y="1409261"/>
            <a:ext cx="3602076" cy="2026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62" y="1816901"/>
            <a:ext cx="2112383" cy="1408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462" y="3645701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Sites –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Site Mini-SPA’s.</a:t>
            </a:r>
          </a:p>
          <a:p>
            <a:pPr lvl="1"/>
            <a:r>
              <a:rPr lang="en-US" dirty="0" smtClean="0"/>
              <a:t>Sharing considerations.</a:t>
            </a:r>
            <a:endParaRPr lang="en-US" dirty="0" smtClean="0"/>
          </a:p>
          <a:p>
            <a:r>
              <a:rPr lang="en-US" dirty="0" smtClean="0"/>
              <a:t>Controllers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components (sections on a page)</a:t>
            </a:r>
          </a:p>
          <a:p>
            <a:pPr lvl="2"/>
            <a:r>
              <a:rPr lang="en-US" dirty="0" smtClean="0"/>
              <a:t>Nest with ng-include </a:t>
            </a:r>
          </a:p>
          <a:p>
            <a:pPr lvl="2"/>
            <a:r>
              <a:rPr lang="en-US" dirty="0" smtClean="0"/>
              <a:t>Or with </a:t>
            </a:r>
            <a:r>
              <a:rPr lang="en-US" dirty="0" err="1" smtClean="0"/>
              <a:t>ui</a:t>
            </a:r>
            <a:r>
              <a:rPr lang="en-US" dirty="0" smtClean="0"/>
              <a:t>-router parent/child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Server interaction (REST)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logic</a:t>
            </a:r>
          </a:p>
          <a:p>
            <a:pPr lvl="1"/>
            <a:r>
              <a:rPr lang="en-US" dirty="0" smtClean="0"/>
              <a:t>State shared between more than one controller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When html and ng doesn’t what you want it to do.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890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Hi-tech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a manual.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cabana – easy to set up.  Cool place.</a:t>
            </a:r>
          </a:p>
          <a:p>
            <a:pPr lvl="1"/>
            <a:r>
              <a:rPr lang="en-US" dirty="0" smtClean="0"/>
              <a:t>Hi-tech appliances – 65” Ultra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Hi-tech appliances </a:t>
            </a:r>
            <a:r>
              <a:rPr lang="en-US" dirty="0"/>
              <a:t>– 65” </a:t>
            </a:r>
            <a:r>
              <a:rPr lang="en-US" dirty="0" smtClean="0"/>
              <a:t>Ultra HD TV</a:t>
            </a:r>
          </a:p>
          <a:p>
            <a:r>
              <a:rPr lang="en-US" dirty="0" smtClean="0"/>
              <a:t>Where do you want to be?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en-US" dirty="0"/>
              <a:t>Where to use Razor (if at all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Bootstrapped </a:t>
            </a:r>
            <a:r>
              <a:rPr lang="en-US" dirty="0" smtClean="0"/>
              <a:t>through </a:t>
            </a:r>
            <a:r>
              <a:rPr lang="en-US" dirty="0"/>
              <a:t>MVC</a:t>
            </a:r>
          </a:p>
          <a:p>
            <a:pPr lvl="2"/>
            <a:r>
              <a:rPr lang="en-US" dirty="0"/>
              <a:t>Retrieved via </a:t>
            </a:r>
            <a:r>
              <a:rPr lang="en-US" dirty="0" err="1"/>
              <a:t>WebAPI</a:t>
            </a:r>
            <a:r>
              <a:rPr lang="en-US" dirty="0"/>
              <a:t> 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4979"/>
            <a:ext cx="10515600" cy="1840193"/>
          </a:xfrm>
        </p:spPr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@rlangton76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3291841"/>
            <a:ext cx="32385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4496696"/>
            <a:ext cx="10233800" cy="1680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Recent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9895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3-4 years C# MVC development</a:t>
            </a:r>
          </a:p>
          <a:p>
            <a:pPr lvl="1" fontAlgn="base"/>
            <a:r>
              <a:rPr lang="en-US" dirty="0" smtClean="0"/>
              <a:t>Consulting Firms – varied projects</a:t>
            </a:r>
          </a:p>
          <a:p>
            <a:pPr lvl="1" fontAlgn="base"/>
            <a:r>
              <a:rPr lang="en-US" dirty="0" smtClean="0"/>
              <a:t>jQuery – mostly UI team</a:t>
            </a:r>
          </a:p>
          <a:p>
            <a:pPr fontAlgn="base"/>
            <a:r>
              <a:rPr lang="en-US" dirty="0" smtClean="0"/>
              <a:t>Late 2013 –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 fontAlgn="base"/>
            <a:r>
              <a:rPr lang="en-US" dirty="0" smtClean="0"/>
              <a:t>Shift from jQuery to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 smtClean="0"/>
              <a:t>Applications</a:t>
            </a:r>
          </a:p>
          <a:p>
            <a:pPr lvl="1" fontAlgn="base"/>
            <a:r>
              <a:rPr lang="en-US" dirty="0" smtClean="0"/>
              <a:t>Teacher/student course notes </a:t>
            </a:r>
          </a:p>
          <a:p>
            <a:pPr lvl="1" fontAlgn="base"/>
            <a:r>
              <a:rPr lang="en-US" dirty="0" smtClean="0"/>
              <a:t>Industrial equipment quoting tool</a:t>
            </a:r>
          </a:p>
          <a:p>
            <a:pPr lvl="1" fontAlgn="base"/>
            <a:r>
              <a:rPr lang="en-US" dirty="0" smtClean="0"/>
              <a:t>Payroll processing application</a:t>
            </a:r>
          </a:p>
          <a:p>
            <a:pPr lvl="1" fontAlgn="base"/>
            <a:r>
              <a:rPr lang="en-US" dirty="0" smtClean="0"/>
              <a:t>Running Club registrations</a:t>
            </a:r>
          </a:p>
          <a:p>
            <a:pPr fontAlgn="base"/>
            <a:r>
              <a:rPr lang="en-US" dirty="0" smtClean="0"/>
              <a:t>2014</a:t>
            </a:r>
          </a:p>
          <a:p>
            <a:pPr lvl="1" fontAlgn="base"/>
            <a:r>
              <a:rPr lang="en-US" dirty="0" smtClean="0"/>
              <a:t>Joined UMB – HSA team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2" fontAlgn="base"/>
            <a:r>
              <a:rPr lang="en-US" dirty="0" err="1" smtClean="0"/>
              <a:t>Templating</a:t>
            </a:r>
            <a:endParaRPr lang="en-US" dirty="0" smtClean="0"/>
          </a:p>
          <a:p>
            <a:pPr lvl="2" fontAlgn="base"/>
            <a:r>
              <a:rPr lang="en-US" dirty="0" smtClean="0"/>
              <a:t>Data loading</a:t>
            </a:r>
          </a:p>
          <a:p>
            <a:pPr lvl="2" fontAlgn="base"/>
            <a:r>
              <a:rPr lang="en-US" dirty="0" smtClean="0"/>
              <a:t>Routing</a:t>
            </a:r>
          </a:p>
          <a:p>
            <a:pPr lvl="2" fontAlgn="base"/>
            <a:r>
              <a:rPr lang="en-US" dirty="0" smtClean="0"/>
              <a:t>In Practice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github.com/ryanlangton/angularjs-mvc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ng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 smtClean="0"/>
              <a:t>No UI thread locking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We need tools to manage it.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smtClean="0"/>
              <a:t>Pragmatic decisions are necessary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Server vs Client code.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Data management (when? how?)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There is no Silver Bullet</a:t>
            </a:r>
            <a:r>
              <a:rPr lang="en-US" sz="2400" dirty="0" smtClean="0"/>
              <a:t>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err="1" smtClean="0"/>
              <a:t>AngularJS</a:t>
            </a:r>
            <a:r>
              <a:rPr lang="en-US" sz="2800" dirty="0" smtClean="0"/>
              <a:t> can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us solve these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Well defined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Changes to a higher level never break layers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4027</TotalTime>
  <Words>1905</Words>
  <Application>Microsoft Office PowerPoint</Application>
  <PresentationFormat>Widescreen</PresentationFormat>
  <Paragraphs>420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Segoe UI</vt:lpstr>
      <vt:lpstr>Segoe UI Light</vt:lpstr>
      <vt:lpstr>Depth</vt:lpstr>
      <vt:lpstr>Office Theme</vt:lpstr>
      <vt:lpstr>1_Office Theme</vt:lpstr>
      <vt:lpstr>2_Office Theme</vt:lpstr>
      <vt:lpstr>AngularJS</vt:lpstr>
      <vt:lpstr>PowerPoint Presentation</vt:lpstr>
      <vt:lpstr>Conference Mobile App</vt:lpstr>
      <vt:lpstr>PowerPoint Presentation</vt:lpstr>
      <vt:lpstr>Ryan Langton @rlangton76 </vt:lpstr>
      <vt:lpstr>My Recent History</vt:lpstr>
      <vt:lpstr>Session Overview</vt:lpstr>
      <vt:lpstr>State of the Web</vt:lpstr>
      <vt:lpstr>Layered Architecture (Top-Down)</vt:lpstr>
      <vt:lpstr>Example technology Stacks</vt:lpstr>
      <vt:lpstr>Why AngularJS?</vt:lpstr>
      <vt:lpstr>The AngularJS Way</vt:lpstr>
      <vt:lpstr>Server Technologies</vt:lpstr>
      <vt:lpstr>Why ASP.NET?</vt:lpstr>
      <vt:lpstr>Mini SPA – single MVC page</vt:lpstr>
      <vt:lpstr>Code Demo</vt:lpstr>
      <vt:lpstr>Razor vs AngularJS Templating</vt:lpstr>
      <vt:lpstr>Razor</vt:lpstr>
      <vt:lpstr>Conclusion - Templating</vt:lpstr>
      <vt:lpstr>ASP.NET MVC Application</vt:lpstr>
      <vt:lpstr>ASP.NET MVC Application</vt:lpstr>
      <vt:lpstr>Loading Data using WebAPI</vt:lpstr>
      <vt:lpstr>Async server calls w/ AngularJS</vt:lpstr>
      <vt:lpstr>Products-REST</vt:lpstr>
      <vt:lpstr>Conclusion – Loading Data</vt:lpstr>
      <vt:lpstr>Mini SPA – single MVC page</vt:lpstr>
      <vt:lpstr>Routing – MVC and AngularJS</vt:lpstr>
      <vt:lpstr>Routing – MVC and AngularJS</vt:lpstr>
      <vt:lpstr>Conclusion –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Sites – The Big Picture</vt:lpstr>
      <vt:lpstr>If your Web Application were a house…</vt:lpstr>
      <vt:lpstr>AngularJS – When/how to start?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169</cp:revision>
  <cp:lastPrinted>2014-11-03T17:05:25Z</cp:lastPrinted>
  <dcterms:created xsi:type="dcterms:W3CDTF">2014-09-25T23:27:55Z</dcterms:created>
  <dcterms:modified xsi:type="dcterms:W3CDTF">2014-11-12T20:03:04Z</dcterms:modified>
</cp:coreProperties>
</file>