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Mozilla Firefox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Brenda Hsu, Ryan Languay, Anthony </a:t>
            </a:r>
            <a:r>
              <a:rPr lang="en-US" dirty="0" err="1"/>
              <a:t>Plescia</a:t>
            </a:r>
            <a:endParaRPr lang="en-US" dirty="0"/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4" y="0"/>
            <a:ext cx="3980837" cy="397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87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</a:t>
            </a:r>
            <a:r>
              <a:rPr lang="en-US" dirty="0" smtClean="0"/>
              <a:t>Analysis --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some areas, Firefox </a:t>
            </a:r>
            <a:r>
              <a:rPr lang="en-US" dirty="0" smtClean="0"/>
              <a:t>can be</a:t>
            </a:r>
            <a:r>
              <a:rPr lang="en-US" dirty="0" smtClean="0"/>
              <a:t> </a:t>
            </a:r>
            <a:r>
              <a:rPr lang="en-US" dirty="0"/>
              <a:t>difficult to maintain</a:t>
            </a:r>
          </a:p>
          <a:p>
            <a:pPr lvl="1"/>
            <a:r>
              <a:rPr lang="en-US" dirty="0"/>
              <a:t>A lot of dependencies throughout the browser</a:t>
            </a:r>
          </a:p>
          <a:p>
            <a:pPr lvl="1"/>
            <a:r>
              <a:rPr lang="en-US" dirty="0"/>
              <a:t>If one API or library breaks, the browser </a:t>
            </a:r>
            <a:r>
              <a:rPr lang="en-US" dirty="0" smtClean="0"/>
              <a:t>could break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Openness can lead to performance issues</a:t>
            </a:r>
          </a:p>
          <a:p>
            <a:pPr lvl="1"/>
            <a:r>
              <a:rPr lang="en-US" dirty="0"/>
              <a:t>Extensions are easily developed by users and uploaded to the Firefox Store</a:t>
            </a:r>
          </a:p>
          <a:p>
            <a:pPr lvl="1"/>
            <a:r>
              <a:rPr lang="en-US" dirty="0"/>
              <a:t>Open Nature can lead to user-created extensions bogging down browser performance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3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began in 2002, first version released in 2004</a:t>
            </a:r>
          </a:p>
          <a:p>
            <a:r>
              <a:rPr lang="en-US" dirty="0"/>
              <a:t>Primary coding language: C++/C (backend)</a:t>
            </a:r>
          </a:p>
          <a:p>
            <a:r>
              <a:rPr lang="en-US" dirty="0"/>
              <a:t>Extensions written in XUL (UI changes) and JavaScript (behaviour)</a:t>
            </a:r>
          </a:p>
          <a:p>
            <a:r>
              <a:rPr lang="en-US" dirty="0"/>
              <a:t>Code base shared with rest of Mozilla; few non-Mozilla libraries used</a:t>
            </a:r>
          </a:p>
          <a:p>
            <a:r>
              <a:rPr lang="en-US" dirty="0"/>
              <a:t>Internal build system (</a:t>
            </a:r>
            <a:r>
              <a:rPr lang="en-US"/>
              <a:t>mostly Python)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456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46622" y="2107597"/>
          <a:ext cx="4458794" cy="3987420"/>
        </p:xfrm>
        <a:graphic>
          <a:graphicData uri="http://schemas.openxmlformats.org/drawingml/2006/table">
            <a:tbl>
              <a:tblPr/>
              <a:tblGrid>
                <a:gridCol w="2229397">
                  <a:extLst>
                    <a:ext uri="{9D8B030D-6E8A-4147-A177-3AD203B41FA5}">
                      <a16:colId xmlns:a16="http://schemas.microsoft.com/office/drawing/2014/main" xmlns="" val="3710440082"/>
                    </a:ext>
                  </a:extLst>
                </a:gridCol>
                <a:gridCol w="2229397">
                  <a:extLst>
                    <a:ext uri="{9D8B030D-6E8A-4147-A177-3AD203B41FA5}">
                      <a16:colId xmlns:a16="http://schemas.microsoft.com/office/drawing/2014/main" xmlns="" val="2905397437"/>
                    </a:ext>
                  </a:extLst>
                </a:gridCol>
              </a:tblGrid>
              <a:tr h="52675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Number of lines of code (C++, C, JavaScript)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16322309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72752005"/>
                  </a:ext>
                </a:extLst>
              </a:tr>
              <a:tr h="52675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Number of lines of comments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51404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76391367"/>
                  </a:ext>
                </a:extLst>
              </a:tr>
              <a:tr h="313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Functions (C++)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4846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72454865"/>
                  </a:ext>
                </a:extLst>
              </a:tr>
              <a:tr h="313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Objects (C++)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2253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695313"/>
                  </a:ext>
                </a:extLst>
              </a:tr>
              <a:tr h="313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Programming Languages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C++, C, JavaScript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98947042"/>
                  </a:ext>
                </a:extLst>
              </a:tr>
              <a:tr h="52675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Number of libraries (in lib folder)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65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05133956"/>
                  </a:ext>
                </a:extLst>
              </a:tr>
              <a:tr h="313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Library : core ratio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571628132:79606676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07767291"/>
                  </a:ext>
                </a:extLst>
              </a:tr>
              <a:tr h="313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Slowest code portion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Gecko subsystem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27625770"/>
                  </a:ext>
                </a:extLst>
              </a:tr>
              <a:tr h="52675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Compile time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Approx. 60 minutes (Windows 10)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47873940"/>
                  </a:ext>
                </a:extLst>
              </a:tr>
              <a:tr h="313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Distribution info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Release 49.0.2</a:t>
                      </a:r>
                      <a:endParaRPr lang="en-US" sz="1400" dirty="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6533102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69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system: layered architecture</a:t>
            </a:r>
          </a:p>
          <a:p>
            <a:pPr lvl="1"/>
            <a:r>
              <a:rPr lang="en-US" dirty="0"/>
              <a:t>Structured communication between various layers of abstraction</a:t>
            </a:r>
          </a:p>
          <a:p>
            <a:pPr lvl="1"/>
            <a:r>
              <a:rPr lang="en-US" dirty="0"/>
              <a:t>Lower layers are more reusable (reused across Mozilla projects)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19376" y="3379497"/>
            <a:ext cx="8062369" cy="3139949"/>
            <a:chOff x="1519376" y="3379497"/>
            <a:chExt cx="8062369" cy="313994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4969" y="3379497"/>
              <a:ext cx="3967409" cy="289205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519376" y="6211669"/>
              <a:ext cx="80623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http://research.cs.queensu.ca/~emads/teaching/readings/emse-browserRefArch.pdf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1655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Gecko subsystem – batch sequential architecture</a:t>
            </a:r>
          </a:p>
          <a:p>
            <a:pPr lvl="1"/>
            <a:r>
              <a:rPr lang="en-US" dirty="0"/>
              <a:t>Gecko receives HTML document from </a:t>
            </a:r>
            <a:r>
              <a:rPr lang="en-US" dirty="0" err="1"/>
              <a:t>Necko</a:t>
            </a:r>
            <a:r>
              <a:rPr lang="en-US" dirty="0"/>
              <a:t> (networking)</a:t>
            </a:r>
          </a:p>
          <a:p>
            <a:pPr lvl="1"/>
            <a:r>
              <a:rPr lang="en-US" dirty="0"/>
              <a:t>Parses document into DOM tree, renders to screen with styling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1070" y="3525845"/>
            <a:ext cx="6208879" cy="2430526"/>
            <a:chOff x="901070" y="3525845"/>
            <a:chExt cx="6208879" cy="243052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4037" y="3525845"/>
              <a:ext cx="4904122" cy="203775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01070" y="5648594"/>
              <a:ext cx="62088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https://developer.mozilla.org/en/docs/Introduction_to_Layout_in_Mozilla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554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Necko</a:t>
            </a:r>
            <a:r>
              <a:rPr lang="en-US" dirty="0"/>
              <a:t> subsystem – Pipe &amp; Filter architecture</a:t>
            </a:r>
          </a:p>
          <a:p>
            <a:pPr lvl="1"/>
            <a:r>
              <a:rPr lang="en-US" dirty="0"/>
              <a:t>Requests are processed in streams in </a:t>
            </a:r>
            <a:r>
              <a:rPr lang="en-US" dirty="0" err="1"/>
              <a:t>Necko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Necko</a:t>
            </a:r>
            <a:r>
              <a:rPr lang="en-US" dirty="0"/>
              <a:t> subsystem – Message-based architecture</a:t>
            </a:r>
          </a:p>
          <a:p>
            <a:pPr lvl="1"/>
            <a:r>
              <a:rPr lang="en-US" dirty="0"/>
              <a:t>Connection requests are made in an asynchronous and buffered fashion</a:t>
            </a:r>
          </a:p>
          <a:p>
            <a:pPr lvl="1"/>
            <a:r>
              <a:rPr lang="en-US" dirty="0"/>
              <a:t>Improves performance in </a:t>
            </a:r>
            <a:r>
              <a:rPr lang="en-US" dirty="0" err="1"/>
              <a:t>Necko</a:t>
            </a:r>
            <a:r>
              <a:rPr lang="en-US" dirty="0"/>
              <a:t> code, using multithreading</a:t>
            </a:r>
          </a:p>
          <a:p>
            <a:pPr lvl="1"/>
            <a:endParaRPr lang="en-US" dirty="0"/>
          </a:p>
          <a:p>
            <a:r>
              <a:rPr lang="en-US" dirty="0" err="1"/>
              <a:t>Necko</a:t>
            </a:r>
            <a:r>
              <a:rPr lang="en-US" dirty="0"/>
              <a:t> subsystem – Master-slave architecture</a:t>
            </a:r>
          </a:p>
          <a:p>
            <a:pPr lvl="1"/>
            <a:r>
              <a:rPr lang="en-US" dirty="0"/>
              <a:t>Single master thread, several sub-threads</a:t>
            </a:r>
          </a:p>
          <a:p>
            <a:pPr lvl="1"/>
            <a:endParaRPr lang="en-US" dirty="0"/>
          </a:p>
        </p:txBody>
      </p:sp>
      <p:pic>
        <p:nvPicPr>
          <p:cNvPr id="1026" name="Picture 2" descr="Image result for necko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979" y="312739"/>
            <a:ext cx="2984470" cy="323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74002" y="1378465"/>
            <a:ext cx="1760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http://www-archive.mozilla.org/projects/netlib/neckoArch.html</a:t>
            </a:r>
          </a:p>
        </p:txBody>
      </p:sp>
    </p:spTree>
    <p:extLst>
      <p:ext uri="{BB962C8B-B14F-4D97-AF65-F5344CB8AC3E}">
        <p14:creationId xmlns:p14="http://schemas.microsoft.com/office/powerpoint/2010/main" val="184455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Singleton</a:t>
            </a:r>
          </a:p>
          <a:p>
            <a:pPr lvl="1"/>
            <a:r>
              <a:rPr lang="en-US" dirty="0"/>
              <a:t>Several examples, including </a:t>
            </a:r>
            <a:r>
              <a:rPr lang="en-US" dirty="0" err="1"/>
              <a:t>CookieService</a:t>
            </a:r>
            <a:r>
              <a:rPr lang="en-US" dirty="0"/>
              <a:t> (static class in </a:t>
            </a:r>
            <a:r>
              <a:rPr lang="en-US" dirty="0" err="1"/>
              <a:t>Necko</a:t>
            </a:r>
            <a:r>
              <a:rPr lang="en-US" dirty="0"/>
              <a:t>)</a:t>
            </a:r>
          </a:p>
          <a:p>
            <a:r>
              <a:rPr lang="en-US" dirty="0"/>
              <a:t>Proxy</a:t>
            </a:r>
          </a:p>
          <a:p>
            <a:pPr lvl="1"/>
            <a:r>
              <a:rPr lang="en-US" dirty="0"/>
              <a:t>Several classes accessed via proxy, including </a:t>
            </a:r>
            <a:r>
              <a:rPr lang="en-US" dirty="0" err="1"/>
              <a:t>nsCORSListenerProxy</a:t>
            </a:r>
            <a:endParaRPr lang="en-US" dirty="0"/>
          </a:p>
          <a:p>
            <a:pPr lvl="1"/>
            <a:r>
              <a:rPr lang="en-US" dirty="0"/>
              <a:t>Good for simplifying data access and security</a:t>
            </a:r>
          </a:p>
          <a:p>
            <a:r>
              <a:rPr lang="en-US" dirty="0"/>
              <a:t>Factory</a:t>
            </a:r>
          </a:p>
          <a:p>
            <a:pPr lvl="1"/>
            <a:r>
              <a:rPr lang="en-US" dirty="0" err="1"/>
              <a:t>nsWidgetFactory</a:t>
            </a:r>
            <a:r>
              <a:rPr lang="en-US" dirty="0"/>
              <a:t>, but even more </a:t>
            </a:r>
            <a:r>
              <a:rPr lang="en-US"/>
              <a:t>generic with macros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4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Browser </a:t>
            </a:r>
            <a:r>
              <a:rPr lang="en-US" dirty="0">
                <a:sym typeface="Wingdings" panose="05000000000000000000" pitchFamily="2" charset="2"/>
              </a:rPr>
              <a:t> Documentation was very extensive and helpful</a:t>
            </a:r>
          </a:p>
          <a:p>
            <a:r>
              <a:rPr lang="en-US" dirty="0">
                <a:sym typeface="Wingdings" panose="05000000000000000000" pitchFamily="2" charset="2"/>
              </a:rPr>
              <a:t>Wrote Scripts using </a:t>
            </a:r>
            <a:r>
              <a:rPr lang="en-US" dirty="0" err="1">
                <a:sym typeface="Wingdings" panose="05000000000000000000" pitchFamily="2" charset="2"/>
              </a:rPr>
              <a:t>Powershell</a:t>
            </a:r>
            <a:r>
              <a:rPr lang="en-US" dirty="0">
                <a:sym typeface="Wingdings" panose="05000000000000000000" pitchFamily="2" charset="2"/>
              </a:rPr>
              <a:t> to analyze code-base</a:t>
            </a:r>
          </a:p>
          <a:p>
            <a:r>
              <a:rPr lang="en-US" dirty="0">
                <a:sym typeface="Wingdings" panose="05000000000000000000" pitchFamily="2" charset="2"/>
              </a:rPr>
              <a:t>Detailed Documentation by Mozilla helped us figure out what API’s Firefox used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6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Analysis --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Firefox is Platform Independent </a:t>
            </a:r>
          </a:p>
          <a:p>
            <a:pPr lvl="1"/>
            <a:r>
              <a:rPr lang="en-US" dirty="0" smtClean="0"/>
              <a:t>Due to its architecture’s reusable components, Firefox has been ported to and is available on most popular Operating Systems, leading to an often consistent user experience.</a:t>
            </a:r>
          </a:p>
          <a:p>
            <a:r>
              <a:rPr lang="en-US" dirty="0" smtClean="0"/>
              <a:t>Firefox is maintainable</a:t>
            </a:r>
          </a:p>
          <a:p>
            <a:pPr lvl="1"/>
            <a:r>
              <a:rPr lang="en-US" dirty="0" smtClean="0"/>
              <a:t>Layered Architecture</a:t>
            </a:r>
          </a:p>
          <a:p>
            <a:pPr lvl="1"/>
            <a:r>
              <a:rPr lang="en-US" dirty="0">
                <a:sym typeface="Wingdings"/>
              </a:rPr>
              <a:t>C</a:t>
            </a:r>
            <a:r>
              <a:rPr lang="en-US" dirty="0" smtClean="0">
                <a:sym typeface="Wingdings"/>
              </a:rPr>
              <a:t>omponents are restricted to only communicate with certain layers. Changes don’t usually affect the entire code base.</a:t>
            </a:r>
            <a:endParaRPr lang="en-US" dirty="0" smtClean="0"/>
          </a:p>
          <a:p>
            <a:r>
              <a:rPr lang="en-US" dirty="0" smtClean="0"/>
              <a:t>Firefox is extensible</a:t>
            </a:r>
          </a:p>
          <a:p>
            <a:pPr lvl="1"/>
            <a:r>
              <a:rPr lang="en-US" dirty="0" smtClean="0"/>
              <a:t>Many extensions are available</a:t>
            </a:r>
          </a:p>
          <a:p>
            <a:pPr lvl="1"/>
            <a:r>
              <a:rPr lang="en-US" dirty="0" smtClean="0"/>
              <a:t>Extensions are independently built </a:t>
            </a:r>
            <a:r>
              <a:rPr lang="mr-IN" dirty="0" smtClean="0"/>
              <a:t>–</a:t>
            </a:r>
            <a:r>
              <a:rPr lang="en-US" dirty="0" smtClean="0"/>
              <a:t> can be easily installed and removed</a:t>
            </a:r>
          </a:p>
          <a:p>
            <a:pPr lvl="1"/>
            <a:r>
              <a:rPr lang="en-US" dirty="0" smtClean="0"/>
              <a:t>Extensions can add a lot of interesting functionality not initially available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9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467</TotalTime>
  <Words>469</Words>
  <Application>Microsoft Macintosh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Mangal</vt:lpstr>
      <vt:lpstr>Times New Roman</vt:lpstr>
      <vt:lpstr>Trebuchet MS</vt:lpstr>
      <vt:lpstr>Wingdings</vt:lpstr>
      <vt:lpstr>Wingdings 3</vt:lpstr>
      <vt:lpstr>Arial</vt:lpstr>
      <vt:lpstr>Facet</vt:lpstr>
      <vt:lpstr>Mozilla Firefox</vt:lpstr>
      <vt:lpstr>Technology overview</vt:lpstr>
      <vt:lpstr>Metrics</vt:lpstr>
      <vt:lpstr>Architectural styles</vt:lpstr>
      <vt:lpstr>Architectural Styles</vt:lpstr>
      <vt:lpstr>Architectural Styles</vt:lpstr>
      <vt:lpstr>Design Patterns</vt:lpstr>
      <vt:lpstr>Discovery Process</vt:lpstr>
      <vt:lpstr>Critical Analysis -- Benefits</vt:lpstr>
      <vt:lpstr>Critical Analysis -- Drawbacks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Mozilla Firefox</dc:title>
  <dc:creator>Ryan Languay</dc:creator>
  <cp:lastModifiedBy>Anthony Plescia</cp:lastModifiedBy>
  <cp:revision>30</cp:revision>
  <dcterms:created xsi:type="dcterms:W3CDTF">2016-11-27T19:38:37Z</dcterms:created>
  <dcterms:modified xsi:type="dcterms:W3CDTF">2016-11-29T20:10:01Z</dcterms:modified>
</cp:coreProperties>
</file>