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43" r:id="rId2"/>
    <p:sldId id="588" r:id="rId3"/>
    <p:sldId id="544" r:id="rId4"/>
    <p:sldId id="545" r:id="rId5"/>
    <p:sldId id="547" r:id="rId6"/>
    <p:sldId id="548" r:id="rId7"/>
    <p:sldId id="590" r:id="rId8"/>
    <p:sldId id="589" r:id="rId9"/>
    <p:sldId id="592" r:id="rId10"/>
    <p:sldId id="593" r:id="rId11"/>
    <p:sldId id="600" r:id="rId12"/>
    <p:sldId id="597" r:id="rId13"/>
    <p:sldId id="598" r:id="rId14"/>
    <p:sldId id="59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046" autoAdjust="0"/>
  </p:normalViewPr>
  <p:slideViewPr>
    <p:cSldViewPr>
      <p:cViewPr varScale="1">
        <p:scale>
          <a:sx n="112" d="100"/>
          <a:sy n="112" d="100"/>
        </p:scale>
        <p:origin x="5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343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044-8ABD-4605-AE23-8B292B9B4678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1A62-5CE0-4142-ADA8-F8F3A6733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5C0-6103-4007-BBB7-1C5AD0E082B9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7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6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F56-EDEA-4FF7-9D44-CF03AA0261BA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699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170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799200" indent="-342000">
              <a:lnSpc>
                <a:spcPct val="1300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827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267692"/>
            <a:ext cx="6455568" cy="922114"/>
          </a:xfrm>
        </p:spPr>
        <p:txBody>
          <a:bodyPr>
            <a:normAutofit/>
          </a:bodyPr>
          <a:lstStyle>
            <a:lvl1pPr algn="l"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rgbClr val="FF0000"/>
              </a:buClr>
              <a:buFont typeface="Wingdings" pitchFamily="2" charset="2"/>
              <a:buChar char="§"/>
              <a:defRPr>
                <a:latin typeface="Verdana" pitchFamily="34" charset="0"/>
                <a:cs typeface="Verdana" pitchFamily="34" charset="0"/>
              </a:defRPr>
            </a:lvl1pPr>
            <a:lvl2pPr marL="914400" indent="-457200">
              <a:buClr>
                <a:srgbClr val="FF0000"/>
              </a:buClr>
              <a:buFont typeface="Arial" pitchFamily="34" charset="0"/>
              <a:buChar char="•"/>
              <a:defRPr>
                <a:latin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73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7" y="4406900"/>
            <a:ext cx="67310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4D7-76E0-48B0-9947-B1AACEAE7BBA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0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F77-974D-48DF-AD84-472A0F70C643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8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198-40F2-4085-996E-9C676B8AFB8B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7411-6D0E-4643-88A0-0944404BD3CD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7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BB71-968B-4979-9F8D-937128E3E9A1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313C-45D0-410B-B9EA-EA8150860B50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927-1CF8-4C66-B957-2CAF5E32D01D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7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2E50-A01D-4DAB-BF61-CD3D528E5144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5" r:id="rId13"/>
    <p:sldLayoutId id="2147483666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+mj-ea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Reference-graph basic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Degree : </a:t>
            </a:r>
            <a:r>
              <a:rPr lang="en-US" altLang="ko-KR" dirty="0" smtClean="0"/>
              <a:t>directed </a:t>
            </a:r>
            <a:r>
              <a:rPr lang="en-US" altLang="ko-KR" dirty="0"/>
              <a:t>Graph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831904" y="1731104"/>
            <a:ext cx="792088" cy="53964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2198689" y="1628802"/>
            <a:ext cx="1077167" cy="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934543" y="3284986"/>
            <a:ext cx="1341313" cy="3173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75735" y="2584972"/>
            <a:ext cx="1048257" cy="554607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55840" y="2132856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950065" y="1976535"/>
            <a:ext cx="1469807" cy="1255167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1942304" y="2000925"/>
            <a:ext cx="7763" cy="118993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623992" y="2996952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623992" y="1340768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3640216" y="2000925"/>
            <a:ext cx="33844" cy="113865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3352184" y="2996952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6" name="직선 연결선 15"/>
          <p:cNvCxnSpPr>
            <a:stCxn id="18" idx="6"/>
          </p:cNvCxnSpPr>
          <p:nvPr/>
        </p:nvCxnSpPr>
        <p:spPr>
          <a:xfrm>
            <a:off x="3928248" y="1628800"/>
            <a:ext cx="1075800" cy="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5152384" y="1340768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352184" y="1340768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215908" y="197653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211001" y="3720807"/>
            <a:ext cx="1261884" cy="451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InDegree</a:t>
            </a:r>
            <a:endParaRPr lang="en-US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38988"/>
              </p:ext>
            </p:extLst>
          </p:nvPr>
        </p:nvGraphicFramePr>
        <p:xfrm>
          <a:off x="1207733" y="4296871"/>
          <a:ext cx="6095999" cy="86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9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211001" y="5301208"/>
            <a:ext cx="1436612" cy="451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OutDegree</a:t>
            </a:r>
            <a:endParaRPr lang="en-US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84257"/>
              </p:ext>
            </p:extLst>
          </p:nvPr>
        </p:nvGraphicFramePr>
        <p:xfrm>
          <a:off x="1207733" y="5877272"/>
          <a:ext cx="6095999" cy="86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9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0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3298" y="267692"/>
            <a:ext cx="5967965" cy="92211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Exercise </a:t>
            </a:r>
            <a:r>
              <a:rPr lang="en-US" altLang="ko-KR" dirty="0" smtClean="0"/>
              <a:t>1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Minimum Sum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ko-KR" sz="2000" dirty="0"/>
                  <a:t>n*n numbers are given. (1</a:t>
                </a:r>
                <a:r>
                  <a:rPr lang="en-US" altLang="ko-KR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  <a:ea typeface="Cambria Math"/>
                      </a:rPr>
                      <m:t>≤ </m:t>
                    </m:r>
                  </m:oMath>
                </a14:m>
                <a:r>
                  <a:rPr lang="en-US" altLang="ko-KR" sz="2000" dirty="0" smtClean="0"/>
                  <a:t> n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  <a:ea typeface="Cambria Math"/>
                      </a:rPr>
                      <m:t>≤ </m:t>
                    </m:r>
                  </m:oMath>
                </a14:m>
                <a:r>
                  <a:rPr lang="en-US" altLang="ko-KR" sz="2000" dirty="0" smtClean="0"/>
                  <a:t>10</a:t>
                </a:r>
                <a:r>
                  <a:rPr lang="en-US" altLang="ko-KR" sz="2000" dirty="0"/>
                  <a:t>)</a:t>
                </a:r>
              </a:p>
              <a:p>
                <a:r>
                  <a:rPr lang="en-US" altLang="ko-KR" sz="2000" dirty="0"/>
                  <a:t>Select one number in each row and one in each column that does not overlap.</a:t>
                </a:r>
              </a:p>
              <a:p>
                <a:r>
                  <a:rPr lang="en-US" altLang="ko-KR" sz="2000" dirty="0"/>
                  <a:t>(i.e., we will take a total of n numbers, and each number is a value of less than 100).</a:t>
                </a:r>
              </a:p>
              <a:p>
                <a:r>
                  <a:rPr lang="en-US" altLang="ko-KR" sz="2000" dirty="0"/>
                  <a:t>Find the minimum sum when you find the sum of n</a:t>
                </a:r>
              </a:p>
              <a:p>
                <a:r>
                  <a:rPr lang="en-US" altLang="ko-KR" sz="2000" dirty="0"/>
                  <a:t>Input</a:t>
                </a:r>
              </a:p>
              <a:p>
                <a:pPr lvl="1"/>
                <a:r>
                  <a:rPr lang="en-US" altLang="ko-KR" sz="1600" dirty="0"/>
                  <a:t>n is entered in the first line. N integers are entered from the next line to the n+1 line.</a:t>
                </a:r>
              </a:p>
              <a:p>
                <a:r>
                  <a:rPr lang="en-US" altLang="ko-KR" sz="2000" dirty="0"/>
                  <a:t>Output</a:t>
                </a:r>
              </a:p>
              <a:p>
                <a:pPr lvl="1"/>
                <a:r>
                  <a:rPr lang="en-US" altLang="ko-KR" sz="1600" dirty="0"/>
                  <a:t>Print out the minimum sum obtained</a:t>
                </a:r>
                <a:r>
                  <a:rPr lang="en-US" altLang="ko-KR" sz="1600" dirty="0" smtClean="0"/>
                  <a:t>.</a:t>
                </a:r>
              </a:p>
              <a:p>
                <a:r>
                  <a:rPr lang="en-US" altLang="ko-KR" sz="2000" dirty="0"/>
                  <a:t>Input		 Output</a:t>
                </a:r>
              </a:p>
              <a:p>
                <a:pPr marL="0" indent="0">
                  <a:buNone/>
                </a:pPr>
                <a:r>
                  <a:rPr lang="en-US" altLang="ko-KR" sz="1600" dirty="0" smtClean="0"/>
                  <a:t>       3			  7</a:t>
                </a: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 smtClean="0"/>
                  <a:t>       1 </a:t>
                </a:r>
                <a:r>
                  <a:rPr lang="en-US" altLang="ko-KR" sz="1600" dirty="0"/>
                  <a:t>5 3</a:t>
                </a:r>
              </a:p>
              <a:p>
                <a:pPr marL="0" indent="0">
                  <a:buNone/>
                </a:pPr>
                <a:r>
                  <a:rPr lang="en-US" altLang="ko-KR" sz="1600" dirty="0" smtClean="0"/>
                  <a:t>       2 </a:t>
                </a:r>
                <a:r>
                  <a:rPr lang="en-US" altLang="ko-KR" sz="1600" dirty="0"/>
                  <a:t>4 7</a:t>
                </a:r>
              </a:p>
              <a:p>
                <a:pPr marL="0" indent="0">
                  <a:buNone/>
                </a:pPr>
                <a:r>
                  <a:rPr lang="en-US" altLang="ko-KR" sz="1600" dirty="0" smtClean="0"/>
                  <a:t>       5 </a:t>
                </a:r>
                <a:r>
                  <a:rPr lang="en-US" altLang="ko-KR" sz="1600" dirty="0"/>
                  <a:t>3 5</a:t>
                </a:r>
                <a:r>
                  <a:rPr lang="en-US" altLang="ko-KR" sz="6000" dirty="0" smtClean="0"/>
                  <a:t/>
                </a:r>
                <a:br>
                  <a:rPr lang="en-US" altLang="ko-KR" sz="6000" dirty="0" smtClean="0"/>
                </a:br>
                <a:endParaRPr lang="en-US" altLang="ko-KR" sz="6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1704" b="-16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58" y="5974"/>
            <a:ext cx="2343157" cy="13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2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3768" y="267692"/>
            <a:ext cx="6480720" cy="922114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Exercise </a:t>
            </a:r>
            <a:r>
              <a:rPr lang="en-US" altLang="ko-KR" sz="2800" dirty="0" smtClean="0"/>
              <a:t>2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>On </a:t>
            </a:r>
            <a:r>
              <a:rPr lang="en-US" altLang="ko-KR" sz="2800" dirty="0" smtClean="0"/>
              <a:t>the way </a:t>
            </a:r>
            <a:r>
              <a:rPr lang="en-US" altLang="ko-KR" sz="2800" dirty="0"/>
              <a:t>to meet </a:t>
            </a:r>
            <a:r>
              <a:rPr lang="en-US" altLang="ko-KR" sz="2800" dirty="0" smtClean="0"/>
              <a:t>the </a:t>
            </a:r>
            <a:r>
              <a:rPr lang="en-US" altLang="ko-KR" sz="2800" dirty="0"/>
              <a:t>boyfriend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 smtClean="0"/>
                  <a:t>Shalala wants to go to university A to meet her boyfriend. The number of vertex including departure and arrival is n. And the number of Edges linking the vertex is m.  If Shalala's location is vertex1, and A University is vertex n, write a program that asks for the minimum cost of Shalala's visit to her boyfriend. (n</a:t>
                </a:r>
                <a:r>
                  <a:rPr lang="en-US" altLang="ko-KR" sz="20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  <a:ea typeface="Cambria Math"/>
                      </a:rPr>
                      <m:t>≤ </m:t>
                    </m:r>
                  </m:oMath>
                </a14:m>
                <a:r>
                  <a:rPr lang="en-US" altLang="ko-KR" sz="2000" dirty="0" smtClean="0"/>
                  <a:t>10, m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30 )</a:t>
                </a:r>
              </a:p>
              <a:p>
                <a:r>
                  <a:rPr lang="en-US" altLang="ko-KR" sz="2000" dirty="0"/>
                  <a:t>And the cost of going from one vertex to another vertex is an integer of not more than 200 and if there is a way from one vertex to another, the same method and cost can be reversed.</a:t>
                </a:r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58" y="5974"/>
            <a:ext cx="2343157" cy="13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8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The following graph shows an example (there may be multiple edges to Vertex a-&gt; Vertex b, There may be an edge going back to the same vertex. 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Minimum </a:t>
            </a:r>
            <a:r>
              <a:rPr lang="en-US" altLang="ko-KR" sz="2000" dirty="0"/>
              <a:t>Cost Path: 1→3→5→7, </a:t>
            </a:r>
            <a:endParaRPr lang="en-US" altLang="ko-KR" sz="2000" dirty="0" smtClean="0"/>
          </a:p>
          <a:p>
            <a:r>
              <a:rPr lang="en-US" altLang="ko-KR" sz="2000" dirty="0" smtClean="0"/>
              <a:t>Minimum </a:t>
            </a:r>
            <a:r>
              <a:rPr lang="en-US" altLang="ko-KR" sz="2000" dirty="0"/>
              <a:t>Cost: </a:t>
            </a:r>
            <a:r>
              <a:rPr lang="en-US" altLang="ko-KR" sz="2000" dirty="0" smtClean="0"/>
              <a:t>69+59+21=149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483768" y="267692"/>
            <a:ext cx="6408712" cy="922114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Exercise </a:t>
            </a:r>
            <a:r>
              <a:rPr lang="en-US" altLang="ko-KR" sz="2800" dirty="0" smtClean="0"/>
              <a:t>2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>On </a:t>
            </a:r>
            <a:r>
              <a:rPr lang="en-US" altLang="ko-KR" sz="2800" dirty="0" smtClean="0"/>
              <a:t>the way </a:t>
            </a:r>
            <a:r>
              <a:rPr lang="en-US" altLang="ko-KR" sz="2800" dirty="0"/>
              <a:t>to meet </a:t>
            </a:r>
            <a:r>
              <a:rPr lang="en-US" altLang="ko-KR" sz="2800" dirty="0" smtClean="0"/>
              <a:t>the </a:t>
            </a:r>
            <a:r>
              <a:rPr lang="en-US" altLang="ko-KR" sz="2800" dirty="0"/>
              <a:t>boyfriend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221" y="2708920"/>
            <a:ext cx="29718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58" y="5974"/>
            <a:ext cx="2343157" cy="13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15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Input</a:t>
            </a:r>
            <a:endParaRPr lang="en-US" altLang="ko-KR" sz="2000" dirty="0"/>
          </a:p>
          <a:p>
            <a:pPr lvl="1"/>
            <a:r>
              <a:rPr lang="en-US" altLang="ko-KR" sz="1600" dirty="0"/>
              <a:t>In the first line, the number of vertices n and the number of edges m are entered, separated by spaces. The two vertices are numbered and weighted over the following line to m. </a:t>
            </a:r>
          </a:p>
          <a:p>
            <a:r>
              <a:rPr lang="en-US" altLang="ko-KR" sz="2000" dirty="0" smtClean="0"/>
              <a:t>Output</a:t>
            </a:r>
          </a:p>
          <a:p>
            <a:pPr lvl="1"/>
            <a:r>
              <a:rPr lang="en-US" altLang="ko-KR" sz="1600" dirty="0" smtClean="0"/>
              <a:t>print </a:t>
            </a:r>
            <a:r>
              <a:rPr lang="en-US" altLang="ko-KR" sz="1600" dirty="0"/>
              <a:t>out the minimum cost of getting to </a:t>
            </a:r>
            <a:r>
              <a:rPr lang="en-US" altLang="ko-KR" sz="1600" dirty="0" smtClean="0"/>
              <a:t>the university. </a:t>
            </a:r>
            <a:r>
              <a:rPr lang="en-US" altLang="ko-KR" sz="1600" dirty="0"/>
              <a:t>If not, print out "-1</a:t>
            </a:r>
            <a:r>
              <a:rPr lang="en-US" altLang="ko-KR" sz="1600" dirty="0" smtClean="0"/>
              <a:t>".</a:t>
            </a:r>
          </a:p>
          <a:p>
            <a:r>
              <a:rPr lang="en-US" altLang="ko-KR" sz="2000" dirty="0" smtClean="0"/>
              <a:t>Input		</a:t>
            </a:r>
            <a:r>
              <a:rPr lang="en-US" altLang="ko-KR" sz="2000" dirty="0"/>
              <a:t> Output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323298" y="267692"/>
            <a:ext cx="6569181" cy="922114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Exercise </a:t>
            </a:r>
            <a:r>
              <a:rPr lang="en-US" altLang="ko-KR" sz="2800" dirty="0" smtClean="0"/>
              <a:t>2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>On </a:t>
            </a:r>
            <a:r>
              <a:rPr lang="en-US" altLang="ko-KR" sz="2800" dirty="0" smtClean="0"/>
              <a:t>the way </a:t>
            </a:r>
            <a:r>
              <a:rPr lang="en-US" altLang="ko-KR" sz="2800" dirty="0"/>
              <a:t>to meet </a:t>
            </a:r>
            <a:r>
              <a:rPr lang="en-US" altLang="ko-KR" sz="2800" dirty="0" smtClean="0"/>
              <a:t>the </a:t>
            </a:r>
            <a:r>
              <a:rPr lang="en-US" altLang="ko-KR" sz="2800" dirty="0"/>
              <a:t>boyfriend</a:t>
            </a: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971600" y="4077072"/>
            <a:ext cx="3600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  11		       149</a:t>
            </a:r>
            <a:endParaRPr lang="en-US" altLang="ko-K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  </a:t>
            </a:r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47</a:t>
            </a:r>
          </a:p>
          <a:p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3  </a:t>
            </a:r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69</a:t>
            </a:r>
          </a:p>
          <a:p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4  </a:t>
            </a:r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57</a:t>
            </a:r>
          </a:p>
          <a:p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5  </a:t>
            </a:r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124</a:t>
            </a:r>
          </a:p>
          <a:p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4  </a:t>
            </a:r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37</a:t>
            </a:r>
          </a:p>
          <a:p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5  </a:t>
            </a:r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59</a:t>
            </a:r>
          </a:p>
          <a:p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6  </a:t>
            </a:r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86</a:t>
            </a:r>
          </a:p>
          <a:p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4 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6  </a:t>
            </a:r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27</a:t>
            </a:r>
          </a:p>
          <a:p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4 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7  </a:t>
            </a:r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94</a:t>
            </a:r>
          </a:p>
          <a:p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5 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7  </a:t>
            </a:r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21</a:t>
            </a:r>
          </a:p>
          <a:p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6 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7  </a:t>
            </a:r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40</a:t>
            </a:r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58" y="5974"/>
            <a:ext cx="2343157" cy="13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7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Path, Cycle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90872" y="2032248"/>
            <a:ext cx="4258816" cy="161277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>
                <a:ea typeface="Verdana" pitchFamily="34" charset="0"/>
              </a:rPr>
              <a:t>A→C→D→E→B</a:t>
            </a:r>
          </a:p>
          <a:p>
            <a:r>
              <a:rPr lang="en-US" altLang="ko-KR" dirty="0" smtClean="0">
                <a:ea typeface="Verdana" pitchFamily="34" charset="0"/>
              </a:rPr>
              <a:t>A→B</a:t>
            </a:r>
          </a:p>
          <a:p>
            <a:r>
              <a:rPr lang="en-US" altLang="ko-KR" dirty="0" smtClean="0">
                <a:ea typeface="Verdana" pitchFamily="34" charset="0"/>
              </a:rPr>
              <a:t>A→C→B</a:t>
            </a:r>
          </a:p>
          <a:p>
            <a:r>
              <a:rPr lang="en-US" altLang="ko-KR" dirty="0" smtClean="0">
                <a:ea typeface="Verdana" pitchFamily="34" charset="0"/>
              </a:rPr>
              <a:t>A→C→E→B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861048"/>
            <a:ext cx="5029013" cy="2377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3"/>
          <p:cNvSpPr txBox="1">
            <a:spLocks/>
          </p:cNvSpPr>
          <p:nvPr/>
        </p:nvSpPr>
        <p:spPr>
          <a:xfrm>
            <a:off x="4921696" y="2032248"/>
            <a:ext cx="4258816" cy="1612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 smtClean="0">
                <a:ea typeface="Verdana" pitchFamily="34" charset="0"/>
              </a:rPr>
              <a:t>A→C→B →A</a:t>
            </a:r>
          </a:p>
          <a:p>
            <a:r>
              <a:rPr lang="en-US" altLang="ko-KR" sz="2500" dirty="0" smtClean="0">
                <a:ea typeface="Verdana" pitchFamily="34" charset="0"/>
              </a:rPr>
              <a:t>A→C→E→B→A</a:t>
            </a:r>
          </a:p>
          <a:p>
            <a:r>
              <a:rPr lang="en-US" altLang="ko-KR" sz="2500" dirty="0" smtClean="0">
                <a:ea typeface="Verdana" pitchFamily="34" charset="0"/>
              </a:rPr>
              <a:t>A→C→D→E→B→A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5232" y="1484784"/>
            <a:ext cx="97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Path</a:t>
            </a:r>
            <a:endParaRPr lang="ko-KR" altLang="en-US" sz="24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65712" y="1484784"/>
            <a:ext cx="1099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Cycle</a:t>
            </a:r>
            <a:endParaRPr lang="ko-KR" altLang="en-US" sz="2400" b="1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9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 smtClean="0"/>
              <a:t>Directed, Undirected Graph</a:t>
            </a:r>
            <a:endParaRPr lang="ko-KR" altLang="en-US" sz="2800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 </a:t>
            </a:r>
            <a:r>
              <a:rPr lang="en-US" altLang="ko-KR" sz="2000" i="1" dirty="0"/>
              <a:t>graph</a:t>
            </a:r>
            <a:r>
              <a:rPr lang="en-US" altLang="ko-KR" sz="2000" dirty="0"/>
              <a:t> is a non-empty finite set </a:t>
            </a:r>
            <a:r>
              <a:rPr lang="en-US" altLang="ko-KR" sz="2000" i="1" dirty="0"/>
              <a:t>V</a:t>
            </a:r>
            <a:r>
              <a:rPr lang="en-US" altLang="ko-KR" sz="2000" dirty="0"/>
              <a:t> of elements called </a:t>
            </a:r>
            <a:r>
              <a:rPr lang="en-US" altLang="ko-KR" sz="2000" i="1" dirty="0"/>
              <a:t>vertices</a:t>
            </a:r>
            <a:r>
              <a:rPr lang="en-US" altLang="ko-KR" sz="2000" dirty="0"/>
              <a:t> together with a possibly empty set </a:t>
            </a:r>
            <a:r>
              <a:rPr lang="en-US" altLang="ko-KR" sz="2000" i="1" dirty="0"/>
              <a:t>E</a:t>
            </a:r>
            <a:r>
              <a:rPr lang="en-US" altLang="ko-KR" sz="2000" dirty="0"/>
              <a:t> of pairs of vertices called </a:t>
            </a:r>
            <a:r>
              <a:rPr lang="en-US" altLang="ko-KR" sz="2000" i="1" dirty="0"/>
              <a:t>edges.</a:t>
            </a:r>
            <a:r>
              <a:rPr lang="en-US" altLang="ko-KR" sz="2000" dirty="0"/>
              <a:t> 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231009856" descr="EMB00000b60418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9"/>
          <a:stretch/>
        </p:blipFill>
        <p:spPr bwMode="auto">
          <a:xfrm>
            <a:off x="1795648" y="3109610"/>
            <a:ext cx="4824536" cy="276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471482" y="2420888"/>
            <a:ext cx="2219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Undirected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Graph</a:t>
            </a:r>
          </a:p>
          <a:p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Bidirection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Graph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8064" y="2420888"/>
            <a:ext cx="1905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directed Graph</a:t>
            </a:r>
          </a:p>
        </p:txBody>
      </p:sp>
    </p:spTree>
    <p:extLst>
      <p:ext uri="{BB962C8B-B14F-4D97-AF65-F5344CB8AC3E}">
        <p14:creationId xmlns:p14="http://schemas.microsoft.com/office/powerpoint/2010/main" val="42919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Representation of graph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4804" y="1498951"/>
            <a:ext cx="84176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1.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ko-KR" altLang="en-US" dirty="0">
                <a:latin typeface="Verdana" pitchFamily="34" charset="0"/>
                <a:ea typeface="HY헤드라인M" pitchFamily="18" charset="-127"/>
                <a:cs typeface="Verdana" pitchFamily="34" charset="0"/>
              </a:rPr>
              <a:t>＝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(V, E)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ko-KR" altLang="en-US" dirty="0">
                <a:latin typeface="Verdana" pitchFamily="34" charset="0"/>
                <a:ea typeface="HY헤드라인M" pitchFamily="18" charset="-127"/>
                <a:cs typeface="Verdana" pitchFamily="34" charset="0"/>
              </a:rPr>
              <a:t>＝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{v1, v2, v3, v4, v5}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ko-KR" altLang="en-US" dirty="0">
                <a:latin typeface="Verdana" pitchFamily="34" charset="0"/>
                <a:ea typeface="HY헤드라인M" pitchFamily="18" charset="-127"/>
                <a:cs typeface="Verdana" pitchFamily="34" charset="0"/>
              </a:rPr>
              <a:t>＝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{e1, e2, e3, e4, e5, e6, e7, e8 }</a:t>
            </a:r>
          </a:p>
          <a:p>
            <a:pPr fontAlgn="base" latinLnBrk="0">
              <a:lnSpc>
                <a:spcPct val="150000"/>
              </a:lnSpc>
            </a:pPr>
            <a:r>
              <a:rPr lang="ko-KR" altLang="en-US" dirty="0">
                <a:latin typeface="Verdana" pitchFamily="34" charset="0"/>
                <a:ea typeface="HY헤드라인M" pitchFamily="18" charset="-127"/>
                <a:cs typeface="Verdana" pitchFamily="34" charset="0"/>
              </a:rPr>
              <a:t>  ＝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{(v1, v2), (v1, v3), (v1, v4), (v2, v3), 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(v2, v5), (v3, v4), (v3, v5),(v4, v5) }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2064" y="4372069"/>
            <a:ext cx="80503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Multiple Edges</a:t>
            </a:r>
            <a:endParaRPr lang="en-US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ko-KR" altLang="en-US" dirty="0">
                <a:latin typeface="Verdana" pitchFamily="34" charset="0"/>
                <a:ea typeface="HY헤드라인M" pitchFamily="18" charset="-127"/>
                <a:cs typeface="Verdana" pitchFamily="34" charset="0"/>
              </a:rPr>
              <a:t>＝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(V, E), 	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ko-KR" altLang="en-US" dirty="0">
                <a:latin typeface="Verdana" pitchFamily="34" charset="0"/>
                <a:ea typeface="HY헤드라인M" pitchFamily="18" charset="-127"/>
                <a:cs typeface="Verdana" pitchFamily="34" charset="0"/>
              </a:rPr>
              <a:t>＝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{1, 2, 3, 4, }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ko-KR" altLang="en-US" dirty="0">
                <a:latin typeface="Verdana" pitchFamily="34" charset="0"/>
                <a:ea typeface="HY헤드라인M" pitchFamily="18" charset="-127"/>
                <a:cs typeface="Verdana" pitchFamily="34" charset="0"/>
              </a:rPr>
              <a:t>＝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{(1, 2),(1, 3),(1, 4),(2, 3),(2, 3),(3, 4),(3, 4),(3, 4)} 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40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3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835696" y="267692"/>
            <a:ext cx="7272808" cy="922114"/>
          </a:xfrm>
        </p:spPr>
        <p:txBody>
          <a:bodyPr>
            <a:noAutofit/>
          </a:bodyPr>
          <a:lstStyle/>
          <a:p>
            <a:pPr algn="l"/>
            <a:r>
              <a:rPr lang="en-US" altLang="ko-KR" sz="2800" dirty="0"/>
              <a:t>Representation of </a:t>
            </a:r>
            <a:r>
              <a:rPr lang="en-US" altLang="ko-KR" sz="2800" dirty="0" smtClean="0"/>
              <a:t>graph(</a:t>
            </a:r>
            <a:r>
              <a:rPr lang="en-US" altLang="ko-KR" sz="2800" dirty="0" err="1" smtClean="0"/>
              <a:t>unweighted</a:t>
            </a:r>
            <a:r>
              <a:rPr lang="en-US" altLang="ko-KR" sz="2800" dirty="0" smtClean="0"/>
              <a:t>)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43595" y="1628800"/>
            <a:ext cx="6906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 = {1, 2, 3, 4, 5, 6}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 = {(1,2), (1,5), (2,5), (2,3), (3,4), (2,4), (4,5), (4,6)} 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59859" y="2564904"/>
            <a:ext cx="21795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 8 //v= 6, E= 8</a:t>
            </a:r>
          </a:p>
          <a:p>
            <a:r>
              <a:rPr lang="en-US" altLang="ko-KR" dirty="0" smtClean="0"/>
              <a:t>1 2</a:t>
            </a:r>
          </a:p>
          <a:p>
            <a:r>
              <a:rPr lang="en-US" altLang="ko-KR" dirty="0" smtClean="0"/>
              <a:t>1 5</a:t>
            </a:r>
          </a:p>
          <a:p>
            <a:r>
              <a:rPr lang="en-US" altLang="ko-KR" dirty="0" smtClean="0"/>
              <a:t>2 3</a:t>
            </a:r>
          </a:p>
          <a:p>
            <a:r>
              <a:rPr lang="en-US" altLang="ko-KR" dirty="0" smtClean="0"/>
              <a:t>2 4</a:t>
            </a:r>
          </a:p>
          <a:p>
            <a:r>
              <a:rPr lang="en-US" altLang="ko-KR" dirty="0" smtClean="0"/>
              <a:t>2 5</a:t>
            </a:r>
          </a:p>
          <a:p>
            <a:r>
              <a:rPr lang="en-US" altLang="ko-KR" dirty="0" smtClean="0"/>
              <a:t>5 4</a:t>
            </a:r>
          </a:p>
          <a:p>
            <a:r>
              <a:rPr lang="en-US" altLang="ko-KR" dirty="0" smtClean="0"/>
              <a:t>4 3</a:t>
            </a:r>
          </a:p>
          <a:p>
            <a:r>
              <a:rPr lang="en-US" altLang="ko-KR" dirty="0" smtClean="0"/>
              <a:t>4 6</a:t>
            </a:r>
            <a:endParaRPr lang="ko-KR" altLang="en-US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7FA"/>
              </a:clrFrom>
              <a:clrTo>
                <a:srgbClr val="F6F7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46958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7FA"/>
              </a:clrFrom>
              <a:clrTo>
                <a:srgbClr val="F6F7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149080"/>
            <a:ext cx="16668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21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423717" y="1579611"/>
            <a:ext cx="876451" cy="58841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2844723" y="1526086"/>
            <a:ext cx="1441528" cy="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580577" y="3182271"/>
            <a:ext cx="1633665" cy="3173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221769" y="2482257"/>
            <a:ext cx="1374330" cy="73174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901874" y="2030141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596099" y="1679665"/>
            <a:ext cx="1618143" cy="144932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580577" y="1679665"/>
            <a:ext cx="15523" cy="140847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270026" y="2894237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70026" y="1238053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4286250" y="1628389"/>
            <a:ext cx="1" cy="140847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998218" y="2894237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44583" y="423933"/>
            <a:ext cx="217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 8 //v= 6, E= 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9388" y="4396371"/>
            <a:ext cx="4465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 smtClean="0">
              <a:latin typeface="Verdana" pitchFamily="34" charset="0"/>
              <a:cs typeface="Verdana" pitchFamily="34" charset="0"/>
            </a:endParaRPr>
          </a:p>
          <a:p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US" altLang="ko-K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in range(</a:t>
            </a:r>
            <a:r>
              <a:rPr lang="en-US" altLang="ko-K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howmany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):</a:t>
            </a:r>
          </a:p>
          <a:p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Start= Data[</a:t>
            </a:r>
            <a:r>
              <a:rPr lang="en-US" altLang="ko-K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*2]</a:t>
            </a:r>
          </a:p>
          <a:p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Stop = Data[</a:t>
            </a:r>
            <a:r>
              <a:rPr lang="en-US" altLang="ko-K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*2+1]</a:t>
            </a:r>
          </a:p>
          <a:p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altLang="ko-K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MyMap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[Start][Stop] = 1</a:t>
            </a:r>
          </a:p>
          <a:p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altLang="ko-K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MyMap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[Stop][Start] = 1</a:t>
            </a:r>
            <a:endParaRPr lang="ko-KR" altLang="en-US" sz="20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10736" y="2600359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4 6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60854" y="3903585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MyMap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[[0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]*7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in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range(7)]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8962"/>
              </p:ext>
            </p:extLst>
          </p:nvPr>
        </p:nvGraphicFramePr>
        <p:xfrm>
          <a:off x="5721047" y="3743280"/>
          <a:ext cx="311568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461"/>
                <a:gridCol w="389461"/>
                <a:gridCol w="389461"/>
                <a:gridCol w="389461"/>
                <a:gridCol w="389461"/>
                <a:gridCol w="389461"/>
                <a:gridCol w="389461"/>
                <a:gridCol w="389461"/>
              </a:tblGrid>
              <a:tr h="2464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46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246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246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246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246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246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246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5004048" y="2600359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1 2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6920079" y="443711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504580" y="483545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415896" y="2600359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1 5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100392" y="446926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541781" y="594928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798418" y="2600359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2 3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380312" y="483545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920079" y="520479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210266" y="2600359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2 4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89088" y="483545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943150" y="559324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681734" y="2600359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2 5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114836" y="483545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929319" y="596257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159566" y="2600359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5 4</a:t>
            </a:r>
          </a:p>
        </p:txBody>
      </p:sp>
      <p:cxnSp>
        <p:nvCxnSpPr>
          <p:cNvPr id="41" name="직선 연결선 40"/>
          <p:cNvCxnSpPr>
            <a:stCxn id="17" idx="6"/>
          </p:cNvCxnSpPr>
          <p:nvPr/>
        </p:nvCxnSpPr>
        <p:spPr>
          <a:xfrm>
            <a:off x="4574282" y="1526085"/>
            <a:ext cx="1512168" cy="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702991" y="596257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702991" y="559495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575536" y="2600359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4 3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288771" y="559495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7696720" y="520811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8426140" y="559495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709900" y="633190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798418" y="1238053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98218" y="1238053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0" name="제목 1"/>
          <p:cNvSpPr txBox="1">
            <a:spLocks/>
          </p:cNvSpPr>
          <p:nvPr/>
        </p:nvSpPr>
        <p:spPr>
          <a:xfrm>
            <a:off x="1835696" y="267692"/>
            <a:ext cx="6455568" cy="92211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Verdana" pitchFamily="34" charset="0"/>
                <a:ea typeface="+mj-ea"/>
                <a:cs typeface="Verdana" pitchFamily="34" charset="0"/>
              </a:defRPr>
            </a:lvl1pPr>
          </a:lstStyle>
          <a:p>
            <a:pPr algn="l"/>
            <a:r>
              <a:rPr lang="en-US" altLang="ko-KR" sz="2800" dirty="0" smtClean="0"/>
              <a:t>Representation of graph</a:t>
            </a:r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559933" y="3934332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  <a:p>
            <a:r>
              <a:rPr lang="ko-KR" altLang="en-US" sz="2000" dirty="0"/>
              <a:t>Data =  list(map(int,input().split()))</a:t>
            </a:r>
          </a:p>
        </p:txBody>
      </p:sp>
    </p:spTree>
    <p:extLst>
      <p:ext uri="{BB962C8B-B14F-4D97-AF65-F5344CB8AC3E}">
        <p14:creationId xmlns:p14="http://schemas.microsoft.com/office/powerpoint/2010/main" val="122050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" grpId="0"/>
      <p:bldP spid="20" grpId="0"/>
      <p:bldP spid="23" grpId="0"/>
      <p:bldP spid="24" grpId="0"/>
      <p:bldP spid="26" grpId="0"/>
      <p:bldP spid="25" grpId="0"/>
      <p:bldP spid="28" grpId="0"/>
      <p:bldP spid="29" grpId="0"/>
      <p:bldP spid="27" grpId="0"/>
      <p:bldP spid="31" grpId="0"/>
      <p:bldP spid="32" grpId="0"/>
      <p:bldP spid="30" grpId="0"/>
      <p:bldP spid="34" grpId="0"/>
      <p:bldP spid="35" grpId="0"/>
      <p:bldP spid="33" grpId="0"/>
      <p:bldP spid="37" grpId="0"/>
      <p:bldP spid="38" grpId="0"/>
      <p:bldP spid="36" grpId="0"/>
      <p:bldP spid="43" grpId="0"/>
      <p:bldP spid="44" grpId="0"/>
      <p:bldP spid="42" grpId="0"/>
      <p:bldP spid="46" grpId="0"/>
      <p:bldP spid="47" grpId="0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8" y="332656"/>
            <a:ext cx="7200800" cy="92211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Representation of </a:t>
            </a:r>
            <a:r>
              <a:rPr lang="en-US" altLang="ko-KR" dirty="0" smtClean="0"/>
              <a:t>graph(weighted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7FA"/>
              </a:clrFrom>
              <a:clrTo>
                <a:srgbClr val="F6F7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58858" cy="335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259632" y="5229200"/>
            <a:ext cx="6840760" cy="491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Map</a:t>
            </a:r>
            <a:r>
              <a:rPr lang="pl-PL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start</a:t>
            </a:r>
            <a:r>
              <a:rPr lang="pl-PL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][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stop</a:t>
            </a:r>
            <a:r>
              <a:rPr lang="pl-PL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 </a:t>
            </a:r>
            <a:r>
              <a:rPr lang="pl-PL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Map</a:t>
            </a:r>
            <a:r>
              <a:rPr lang="pl-PL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stop</a:t>
            </a:r>
            <a:r>
              <a:rPr lang="pl-PL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][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start</a:t>
            </a:r>
            <a:r>
              <a:rPr lang="pl-PL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 </a:t>
            </a:r>
            <a:r>
              <a:rPr lang="pl-PL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cost</a:t>
            </a:r>
            <a:r>
              <a:rPr lang="pl-PL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endParaRPr lang="pl-PL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0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DeGree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_x231010096" descr="EMB00000b6041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99" y="1537370"/>
            <a:ext cx="2247397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383127" y="4170891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 err="1"/>
              <a:t>deg</a:t>
            </a:r>
            <a:r>
              <a:rPr lang="en-US" altLang="ko-KR" dirty="0"/>
              <a:t>(a) = 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 err="1"/>
              <a:t>deg</a:t>
            </a:r>
            <a:r>
              <a:rPr lang="en-US" altLang="ko-KR" dirty="0"/>
              <a:t>(b) = 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 err="1"/>
              <a:t>deg</a:t>
            </a:r>
            <a:r>
              <a:rPr lang="en-US" altLang="ko-KR" dirty="0"/>
              <a:t>(c) = 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 err="1"/>
              <a:t>deg</a:t>
            </a:r>
            <a:r>
              <a:rPr lang="en-US" altLang="ko-KR" dirty="0"/>
              <a:t>(d) = </a:t>
            </a:r>
            <a:endParaRPr lang="en-US" altLang="ko-KR" dirty="0" smtClean="0"/>
          </a:p>
          <a:p>
            <a:pPr fontAlgn="base" latinLnBrk="0">
              <a:lnSpc>
                <a:spcPct val="150000"/>
              </a:lnSpc>
            </a:pPr>
            <a:r>
              <a:rPr lang="en-US" altLang="ko-KR" dirty="0" smtClean="0"/>
              <a:t>The sum of degrees = 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 smtClean="0"/>
              <a:t>The sum of edges = </a:t>
            </a:r>
            <a:endParaRPr lang="en-US" altLang="ko-KR" dirty="0"/>
          </a:p>
        </p:txBody>
      </p:sp>
      <p:pic>
        <p:nvPicPr>
          <p:cNvPr id="7" name="_x231010256" descr="EMB00000b6041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2" t="35864" r="37148" b="3259"/>
          <a:stretch>
            <a:fillRect/>
          </a:stretch>
        </p:blipFill>
        <p:spPr bwMode="auto">
          <a:xfrm>
            <a:off x="1257029" y="4509120"/>
            <a:ext cx="2555338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383127" y="126876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 err="1"/>
              <a:t>deg</a:t>
            </a:r>
            <a:r>
              <a:rPr lang="en-US" altLang="ko-KR" dirty="0"/>
              <a:t>(a) = 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 err="1"/>
              <a:t>deg</a:t>
            </a:r>
            <a:r>
              <a:rPr lang="en-US" altLang="ko-KR" dirty="0"/>
              <a:t>(b) = 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 err="1"/>
              <a:t>deg</a:t>
            </a:r>
            <a:r>
              <a:rPr lang="en-US" altLang="ko-KR" dirty="0"/>
              <a:t>(c) = 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 err="1"/>
              <a:t>deg</a:t>
            </a:r>
            <a:r>
              <a:rPr lang="en-US" altLang="ko-KR" dirty="0"/>
              <a:t>(d) =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5508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Degree : </a:t>
            </a:r>
            <a:r>
              <a:rPr lang="en-US" altLang="ko-KR" dirty="0"/>
              <a:t>Undirected Graph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9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777683" y="2354420"/>
            <a:ext cx="876451" cy="58841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198689" y="2300895"/>
            <a:ext cx="1441528" cy="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934543" y="3957080"/>
            <a:ext cx="1633665" cy="3173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75735" y="3257066"/>
            <a:ext cx="1374330" cy="73174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55840" y="2804950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950065" y="2454474"/>
            <a:ext cx="1618143" cy="144932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1934543" y="2454474"/>
            <a:ext cx="15523" cy="140847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623992" y="3669046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623992" y="2012862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3640216" y="2403198"/>
            <a:ext cx="1" cy="140847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352184" y="3669046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7" name="직선 연결선 16"/>
          <p:cNvCxnSpPr>
            <a:stCxn id="19" idx="6"/>
          </p:cNvCxnSpPr>
          <p:nvPr/>
        </p:nvCxnSpPr>
        <p:spPr>
          <a:xfrm>
            <a:off x="3928248" y="2300894"/>
            <a:ext cx="1512168" cy="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152384" y="2012862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352184" y="2012862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808053"/>
              </p:ext>
            </p:extLst>
          </p:nvPr>
        </p:nvGraphicFramePr>
        <p:xfrm>
          <a:off x="1288503" y="5229200"/>
          <a:ext cx="6095999" cy="86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932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262900" y="4653136"/>
            <a:ext cx="10182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Degree</a:t>
            </a:r>
            <a:endParaRPr lang="en-US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47832" y="565195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328912" y="565195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44583" y="1333325"/>
            <a:ext cx="217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 8 //v= 6, E= 8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644583" y="3851137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4 6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644583" y="1648052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1 2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644583" y="1962779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1 5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644583" y="227750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2 3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644583" y="2592233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2 4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644583" y="2906960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2 5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644583" y="3221687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5 4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644583" y="3536414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4 3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440071" y="5661248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940152" y="565195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328912" y="5661248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211960" y="565195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352184" y="5661248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076056" y="565195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15743"/>
              </p:ext>
            </p:extLst>
          </p:nvPr>
        </p:nvGraphicFramePr>
        <p:xfrm>
          <a:off x="1259632" y="5229200"/>
          <a:ext cx="6095999" cy="86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9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503573" y="4359402"/>
            <a:ext cx="2536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Degree[Start] += 1</a:t>
            </a:r>
            <a:endParaRPr lang="en-US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Degree[Stop]+=1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58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4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5961</TotalTime>
  <Words>852</Words>
  <Application>Microsoft Office PowerPoint</Application>
  <PresentationFormat>화면 슬라이드 쇼(4:3)</PresentationFormat>
  <Paragraphs>254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HY헤드라인M</vt:lpstr>
      <vt:lpstr>맑은 고딕</vt:lpstr>
      <vt:lpstr>샘물체</vt:lpstr>
      <vt:lpstr>Arial</vt:lpstr>
      <vt:lpstr>Cambria Math</vt:lpstr>
      <vt:lpstr>Verdana</vt:lpstr>
      <vt:lpstr>Wingdings</vt:lpstr>
      <vt:lpstr>Office 테마</vt:lpstr>
      <vt:lpstr>Reference-graph basic</vt:lpstr>
      <vt:lpstr>Path, Cycle</vt:lpstr>
      <vt:lpstr>Directed, Undirected Graph</vt:lpstr>
      <vt:lpstr>Representation of graph</vt:lpstr>
      <vt:lpstr>Representation of graph(unweighted)</vt:lpstr>
      <vt:lpstr>PowerPoint 프레젠테이션</vt:lpstr>
      <vt:lpstr>Representation of graph(weighted)</vt:lpstr>
      <vt:lpstr>DeGree</vt:lpstr>
      <vt:lpstr>Degree : Undirected Graph </vt:lpstr>
      <vt:lpstr>Degree : directed Graph </vt:lpstr>
      <vt:lpstr>Exercise 1 Minimum Sum</vt:lpstr>
      <vt:lpstr>Exercise 2 On the way to meet the boyfriend</vt:lpstr>
      <vt:lpstr>Exercise 2 On the way to meet the boyfriend</vt:lpstr>
      <vt:lpstr>Exercise 2 On the way to meet the boyfriend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student</cp:lastModifiedBy>
  <cp:revision>251</cp:revision>
  <dcterms:created xsi:type="dcterms:W3CDTF">2018-07-30T06:52:17Z</dcterms:created>
  <dcterms:modified xsi:type="dcterms:W3CDTF">2019-02-19T06:22:33Z</dcterms:modified>
</cp:coreProperties>
</file>