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504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32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8" r:id="rId21"/>
    <p:sldId id="552" r:id="rId22"/>
    <p:sldId id="553" r:id="rId23"/>
    <p:sldId id="554" r:id="rId24"/>
    <p:sldId id="555" r:id="rId25"/>
    <p:sldId id="556" r:id="rId26"/>
    <p:sldId id="557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43" r:id="rId36"/>
    <p:sldId id="54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046" autoAdjust="0"/>
  </p:normalViewPr>
  <p:slideViewPr>
    <p:cSldViewPr>
      <p:cViewPr varScale="1">
        <p:scale>
          <a:sx n="112" d="100"/>
          <a:sy n="112" d="100"/>
        </p:scale>
        <p:origin x="34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4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7425">
              <a:defRPr/>
            </a:pPr>
            <a:r>
              <a:rPr lang="ko-KR" altLang="en-US" dirty="0" err="1" smtClean="0"/>
              <a:t>호프스태터는</a:t>
            </a:r>
            <a:r>
              <a:rPr lang="ko-KR" altLang="en-US" dirty="0" smtClean="0"/>
              <a:t> </a:t>
            </a:r>
            <a:r>
              <a:rPr lang="en-US" altLang="ko-KR" smtClean="0"/>
              <a:t>&lt;</a:t>
            </a:r>
            <a:r>
              <a:rPr lang="ko-KR" altLang="en-US" smtClean="0"/>
              <a:t>괴델</a:t>
            </a:r>
            <a:r>
              <a:rPr lang="en-US" altLang="ko-KR" smtClean="0"/>
              <a:t>, </a:t>
            </a:r>
            <a:r>
              <a:rPr lang="ko-KR" altLang="en-US" smtClean="0"/>
              <a:t>에셔</a:t>
            </a:r>
            <a:r>
              <a:rPr lang="en-US" altLang="ko-KR" smtClean="0"/>
              <a:t>, </a:t>
            </a:r>
            <a:r>
              <a:rPr lang="ko-KR" altLang="en-US" dirty="0" smtClean="0"/>
              <a:t>바흐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현대 </a:t>
            </a:r>
            <a:r>
              <a:rPr lang="ko-KR" altLang="en-US" smtClean="0"/>
              <a:t>수학자 괴델</a:t>
            </a:r>
            <a:r>
              <a:rPr lang="en-US" altLang="ko-KR" smtClean="0"/>
              <a:t>, </a:t>
            </a:r>
            <a:r>
              <a:rPr lang="ko-KR" altLang="en-US" smtClean="0"/>
              <a:t>화가 에셔</a:t>
            </a:r>
            <a:r>
              <a:rPr lang="en-US" altLang="ko-KR" smtClean="0"/>
              <a:t>, </a:t>
            </a:r>
            <a:r>
              <a:rPr lang="ko-KR" altLang="en-US" dirty="0" smtClean="0"/>
              <a:t>음악가 바흐라는 각 분야의 세계적인 거장들을 등장시키며 이들 사이의 공통점을 찾아 나섰다</a:t>
            </a:r>
            <a:r>
              <a:rPr lang="en-US" altLang="ko-KR" dirty="0" smtClean="0"/>
              <a:t>. </a:t>
            </a:r>
            <a:r>
              <a:rPr lang="ko-KR" altLang="en-US" smtClean="0"/>
              <a:t>괴델의 정리</a:t>
            </a:r>
            <a:r>
              <a:rPr lang="en-US" altLang="ko-KR" smtClean="0"/>
              <a:t>, </a:t>
            </a:r>
            <a:r>
              <a:rPr lang="ko-KR" altLang="en-US" err="1" smtClean="0"/>
              <a:t>에셔의</a:t>
            </a:r>
            <a:r>
              <a:rPr lang="ko-KR" altLang="en-US" smtClean="0"/>
              <a:t> 그림</a:t>
            </a:r>
            <a:r>
              <a:rPr lang="en-US" altLang="ko-KR" smtClean="0"/>
              <a:t>, </a:t>
            </a:r>
            <a:r>
              <a:rPr lang="ko-KR" altLang="en-US" dirty="0" smtClean="0"/>
              <a:t>바흐의 음악은 다층 구조를 이루며 ‘이상한 고리’처럼 서로 엉켜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곧 가장 높은 층위는 가장 낮은 층위에 </a:t>
            </a:r>
            <a:r>
              <a:rPr lang="ko-KR" altLang="en-US" smtClean="0"/>
              <a:t>의해 규정되고</a:t>
            </a:r>
            <a:r>
              <a:rPr lang="en-US" altLang="ko-KR" smtClean="0"/>
              <a:t>, </a:t>
            </a:r>
            <a:r>
              <a:rPr lang="ko-KR" altLang="en-US" dirty="0" smtClean="0"/>
              <a:t>다시금 가장 높은 층위가 가장 낮은 층위로 소급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지나간 일까지 거슬러 올라가서 미치게 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되어 </a:t>
            </a:r>
            <a:r>
              <a:rPr lang="ko-KR" altLang="en-US" smtClean="0"/>
              <a:t>영향을 미치면서</a:t>
            </a:r>
            <a:r>
              <a:rPr lang="en-US" altLang="ko-KR" smtClean="0"/>
              <a:t>, </a:t>
            </a:r>
            <a:r>
              <a:rPr lang="ko-KR" altLang="en-US" dirty="0" smtClean="0"/>
              <a:t>층위 사이에서 서로 상호 작용을 한다는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엉킨 고리는 본래 그 자체에 역설적 측면을 내포하고 있다는 점에서 이상한 고리다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이 책의 요점은 ‘진리의 모순성’으로 모아진다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DDB8C-4BB8-4D76-9BFD-969AB5FBEE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34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18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61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70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27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93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18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5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56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287" indent="-28626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057" indent="-2290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080" indent="-2290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1103" indent="-2290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0903D1-BF9C-44CD-A342-ADE6596DA9BD}" type="slidenum">
              <a:rPr lang="en-US" altLang="ko-KR"/>
              <a:pPr eaLnBrk="1" hangingPunct="1"/>
              <a:t>27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4" y="4343255"/>
            <a:ext cx="5028775" cy="41145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530160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287" indent="-28626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057" indent="-2290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080" indent="-2290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1103" indent="-2290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0903D1-BF9C-44CD-A342-ADE6596DA9BD}" type="slidenum">
              <a:rPr lang="en-US" altLang="ko-KR"/>
              <a:pPr eaLnBrk="1" hangingPunct="1"/>
              <a:t>28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4" y="4343255"/>
            <a:ext cx="5028775" cy="41145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8944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DDB8C-4BB8-4D76-9BFD-969AB5FBEE1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46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287" indent="-28626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057" indent="-2290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080" indent="-2290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1103" indent="-2290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0903D1-BF9C-44CD-A342-ADE6596DA9BD}" type="slidenum">
              <a:rPr lang="en-US" altLang="ko-KR"/>
              <a:pPr eaLnBrk="1" hangingPunct="1"/>
              <a:t>29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4" y="4343255"/>
            <a:ext cx="5028775" cy="41145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36486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287" indent="-28626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057" indent="-2290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080" indent="-2290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1103" indent="-2290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0903D1-BF9C-44CD-A342-ADE6596DA9BD}" type="slidenum">
              <a:rPr lang="en-US" altLang="ko-KR"/>
              <a:pPr eaLnBrk="1" hangingPunct="1"/>
              <a:t>30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4" y="4343255"/>
            <a:ext cx="5028775" cy="41145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82033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287" indent="-28626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057" indent="-2290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080" indent="-2290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1103" indent="-2290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0903D1-BF9C-44CD-A342-ADE6596DA9BD}" type="slidenum">
              <a:rPr lang="en-US" altLang="ko-KR"/>
              <a:pPr eaLnBrk="1" hangingPunct="1"/>
              <a:t>31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4" y="4343255"/>
            <a:ext cx="5028775" cy="41145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607620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287" indent="-28626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5057" indent="-2290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3080" indent="-2290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1103" indent="-2290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0903D1-BF9C-44CD-A342-ADE6596DA9BD}" type="slidenum">
              <a:rPr lang="en-US" altLang="ko-KR"/>
              <a:pPr eaLnBrk="1" hangingPunct="1"/>
              <a:t>32</a:t>
            </a:fld>
            <a:endParaRPr lang="en-US" altLang="ko-K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4" y="4343255"/>
            <a:ext cx="5028775" cy="41145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93269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4486" indent="-286341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5365" indent="-22907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3510" indent="-22907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61656" indent="-22907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9801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7947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36092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94238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ADCDB5-1DFD-4F54-9879-CC56D41B34E1}" type="slidenum">
              <a:rPr lang="en-US" altLang="ko-KR">
                <a:ea typeface="굴림" pitchFamily="50" charset="-127"/>
              </a:rPr>
              <a:pPr eaLnBrk="1" hangingPunct="1"/>
              <a:t>33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48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4486" indent="-286341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5365" indent="-22907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3510" indent="-22907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61656" indent="-22907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9801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7947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36092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94238" indent="-229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B43CB3-E767-41E0-B1C4-F47870FB75DA}" type="slidenum">
              <a:rPr lang="en-US" altLang="ko-KR">
                <a:ea typeface="굴림" pitchFamily="50" charset="-127"/>
              </a:rPr>
              <a:pPr eaLnBrk="1" hangingPunct="1"/>
              <a:t>34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15" y="4343261"/>
            <a:ext cx="5028774" cy="41145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0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DDB8C-4BB8-4D76-9BFD-969AB5FBEE1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4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BD310-173C-433A-AC06-4AAB9CA7FECE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965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7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1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09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0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99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70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94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6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5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Recursion Example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79725" y="2744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272749280"/>
          <p:cNvSpPr>
            <a:spLocks noChangeArrowheads="1"/>
          </p:cNvSpPr>
          <p:nvPr/>
        </p:nvSpPr>
        <p:spPr bwMode="auto">
          <a:xfrm>
            <a:off x="611560" y="1601181"/>
            <a:ext cx="5544021" cy="2115851"/>
          </a:xfrm>
          <a:prstGeom prst="rect">
            <a:avLst/>
          </a:prstGeom>
          <a:noFill/>
          <a:ln w="419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void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(char S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[ ], </a:t>
            </a:r>
            <a:r>
              <a:rPr kumimoji="1" lang="en-US" altLang="ko-KR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 a,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 b ) {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if (a &gt; b) return;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        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else 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kumimoji="1" lang="en-US" altLang="ko-KR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(S, a+1,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b);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printf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("%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c",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S[a]);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}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}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1031323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kumimoji="1" lang="en-US" altLang="ko-KR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smtClean="0"/>
              <a:t>(“", 0, </a:t>
            </a:r>
            <a:r>
              <a:rPr lang="en-US" altLang="ko-KR" dirty="0" smtClean="0"/>
              <a:t>2); </a:t>
            </a:r>
          </a:p>
          <a:p>
            <a:pPr fontAlgn="base" latinLnBrk="0"/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95617"/>
              </p:ext>
            </p:extLst>
          </p:nvPr>
        </p:nvGraphicFramePr>
        <p:xfrm>
          <a:off x="107504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/>
                <a:gridCol w="1578327"/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366" y="6316233"/>
            <a:ext cx="229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 smtClean="0"/>
              <a:t>(“</a:t>
            </a:r>
            <a:r>
              <a:rPr lang="en-US" altLang="ko-KR" smtClean="0"/>
              <a:t>ABC", 0, </a:t>
            </a:r>
            <a:r>
              <a:rPr lang="en-US" altLang="ko-KR" dirty="0" smtClean="0"/>
              <a:t>2); </a:t>
            </a:r>
            <a:endParaRPr lang="en-US" altLang="ko-KR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9972"/>
              </p:ext>
            </p:extLst>
          </p:nvPr>
        </p:nvGraphicFramePr>
        <p:xfrm>
          <a:off x="6876256" y="3531612"/>
          <a:ext cx="1776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3"/>
                <a:gridCol w="405130"/>
                <a:gridCol w="405130"/>
                <a:gridCol w="5375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46603"/>
              </p:ext>
            </p:extLst>
          </p:nvPr>
        </p:nvGraphicFramePr>
        <p:xfrm>
          <a:off x="2339752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/>
                <a:gridCol w="1578327"/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273614" y="6316233"/>
            <a:ext cx="243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 smtClean="0"/>
              <a:t>(“</a:t>
            </a:r>
            <a:r>
              <a:rPr lang="en-US" altLang="ko-KR" smtClean="0"/>
              <a:t>ABC", __, </a:t>
            </a:r>
            <a:r>
              <a:rPr lang="en-US" altLang="ko-KR" dirty="0" smtClean="0"/>
              <a:t>__); </a:t>
            </a:r>
            <a:endParaRPr lang="en-US" altLang="ko-KR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16009"/>
              </p:ext>
            </p:extLst>
          </p:nvPr>
        </p:nvGraphicFramePr>
        <p:xfrm>
          <a:off x="4572000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/>
                <a:gridCol w="1578327"/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05862" y="6316233"/>
            <a:ext cx="243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/>
              <a:t>(“</a:t>
            </a:r>
            <a:r>
              <a:rPr lang="en-US" altLang="ko-KR"/>
              <a:t>ABC</a:t>
            </a:r>
            <a:r>
              <a:rPr lang="en-US" altLang="ko-KR" smtClean="0"/>
              <a:t>", __, </a:t>
            </a:r>
            <a:r>
              <a:rPr lang="en-US" altLang="ko-KR" dirty="0"/>
              <a:t>__); 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85617"/>
              </p:ext>
            </p:extLst>
          </p:nvPr>
        </p:nvGraphicFramePr>
        <p:xfrm>
          <a:off x="6804248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/>
                <a:gridCol w="1578327"/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6738110" y="6316233"/>
            <a:ext cx="243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/>
              <a:t>(“</a:t>
            </a:r>
            <a:r>
              <a:rPr lang="en-US" altLang="ko-KR"/>
              <a:t>ABC</a:t>
            </a:r>
            <a:r>
              <a:rPr lang="en-US" altLang="ko-KR" smtClean="0"/>
              <a:t>", __, </a:t>
            </a:r>
            <a:r>
              <a:rPr lang="en-US" altLang="ko-KR" dirty="0"/>
              <a:t>__);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76256" y="3131676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S[ ]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738110" y="1700808"/>
            <a:ext cx="2010354" cy="1272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2106" y="1566993"/>
            <a:ext cx="1014126" cy="387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Result</a:t>
            </a:r>
            <a:endParaRPr lang="ko-KR" altLang="en-US" sz="1600" dirty="0">
              <a:latin typeface="Verdana" pitchFamily="34" charset="0"/>
              <a:ea typeface="HY각헤드라인M" panose="02030600000101010101" pitchFamily="18" charset="-127"/>
              <a:cs typeface="Verdana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6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Recursion Example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79725" y="2744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272749280"/>
          <p:cNvSpPr>
            <a:spLocks noChangeArrowheads="1"/>
          </p:cNvSpPr>
          <p:nvPr/>
        </p:nvSpPr>
        <p:spPr bwMode="auto">
          <a:xfrm>
            <a:off x="611560" y="1601181"/>
            <a:ext cx="5544021" cy="2115851"/>
          </a:xfrm>
          <a:prstGeom prst="rect">
            <a:avLst/>
          </a:prstGeom>
          <a:noFill/>
          <a:ln w="419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void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(char S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[ ], </a:t>
            </a:r>
            <a:r>
              <a:rPr kumimoji="1" lang="en-US" altLang="ko-KR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 a, 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 b ) {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if (a &gt; b) return;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        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else 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kumimoji="1" lang="en-US" altLang="ko-KR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(S, a+1,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b);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printf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("%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c",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S[a]);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CA1F02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	}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굴림" pitchFamily="50" charset="-127"/>
                <a:cs typeface="굴림" pitchFamily="50" charset="-127"/>
              </a:rPr>
              <a:t>}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62188"/>
              </p:ext>
            </p:extLst>
          </p:nvPr>
        </p:nvGraphicFramePr>
        <p:xfrm>
          <a:off x="107504" y="4077072"/>
          <a:ext cx="2088232" cy="22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/>
                <a:gridCol w="1578327"/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printf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( S[0])</a:t>
                      </a: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dirty="0" err="1" smtClean="0">
                          <a:solidFill>
                            <a:srgbClr val="FF00FF"/>
                          </a:solidFill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rev_prt</a:t>
                      </a:r>
                      <a:r>
                        <a:rPr kumimoji="1" lang="en-US" altLang="ko-KR" sz="1600" b="0" dirty="0" smtClean="0">
                          <a:solidFill>
                            <a:srgbClr val="FF00FF"/>
                          </a:solidFill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(S, 1,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2)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0x100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366" y="6316233"/>
            <a:ext cx="229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 smtClean="0"/>
              <a:t>(“</a:t>
            </a:r>
            <a:r>
              <a:rPr lang="en-US" altLang="ko-KR" smtClean="0"/>
              <a:t>ABC", 0, </a:t>
            </a:r>
            <a:r>
              <a:rPr lang="en-US" altLang="ko-KR" dirty="0" smtClean="0"/>
              <a:t>2); </a:t>
            </a:r>
            <a:endParaRPr lang="en-US" altLang="ko-KR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37974"/>
              </p:ext>
            </p:extLst>
          </p:nvPr>
        </p:nvGraphicFramePr>
        <p:xfrm>
          <a:off x="6880048" y="3346192"/>
          <a:ext cx="1776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43"/>
                <a:gridCol w="405130"/>
                <a:gridCol w="405130"/>
                <a:gridCol w="5375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63032"/>
              </p:ext>
            </p:extLst>
          </p:nvPr>
        </p:nvGraphicFramePr>
        <p:xfrm>
          <a:off x="2339752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/>
                <a:gridCol w="1578327"/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printf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( S[1])</a:t>
                      </a: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dirty="0" err="1" smtClean="0">
                          <a:solidFill>
                            <a:srgbClr val="FF00FF"/>
                          </a:solidFill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rev_prt</a:t>
                      </a:r>
                      <a:r>
                        <a:rPr kumimoji="1" lang="en-US" altLang="ko-KR" sz="1600" b="0" dirty="0" smtClean="0">
                          <a:solidFill>
                            <a:srgbClr val="FF00FF"/>
                          </a:solidFill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(S, 2,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2)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0x100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273614" y="6316233"/>
            <a:ext cx="243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 smtClean="0"/>
              <a:t>(“</a:t>
            </a:r>
            <a:r>
              <a:rPr lang="en-US" altLang="ko-KR" smtClean="0"/>
              <a:t>ABC", __, </a:t>
            </a:r>
            <a:r>
              <a:rPr lang="en-US" altLang="ko-KR" dirty="0" smtClean="0"/>
              <a:t>__); </a:t>
            </a:r>
            <a:endParaRPr lang="en-US" altLang="ko-KR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89142"/>
              </p:ext>
            </p:extLst>
          </p:nvPr>
        </p:nvGraphicFramePr>
        <p:xfrm>
          <a:off x="4572000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/>
                <a:gridCol w="1578327"/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printf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( S[2])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dirty="0" err="1" smtClean="0">
                          <a:solidFill>
                            <a:srgbClr val="FF00FF"/>
                          </a:solidFill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rev_prt</a:t>
                      </a:r>
                      <a:r>
                        <a:rPr kumimoji="1" lang="en-US" altLang="ko-KR" sz="1600" b="0" dirty="0" smtClean="0">
                          <a:solidFill>
                            <a:srgbClr val="FF00FF"/>
                          </a:solidFill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(S, 3,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굴림" pitchFamily="50" charset="-127"/>
                        </a:rPr>
                        <a:t>2)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0x100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05862" y="6316233"/>
            <a:ext cx="243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/>
              <a:t>(“</a:t>
            </a:r>
            <a:r>
              <a:rPr lang="en-US" altLang="ko-KR"/>
              <a:t>ABC</a:t>
            </a:r>
            <a:r>
              <a:rPr lang="en-US" altLang="ko-KR" smtClean="0"/>
              <a:t>", __, </a:t>
            </a:r>
            <a:r>
              <a:rPr lang="en-US" altLang="ko-KR" dirty="0"/>
              <a:t>__); 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3335"/>
              </p:ext>
            </p:extLst>
          </p:nvPr>
        </p:nvGraphicFramePr>
        <p:xfrm>
          <a:off x="6804248" y="4077072"/>
          <a:ext cx="2088232" cy="223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/>
                <a:gridCol w="1578327"/>
              </a:tblGrid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</a:rPr>
                        <a:t>0x100</a:t>
                      </a:r>
                      <a:endParaRPr lang="ko-KR" altLang="en-US" sz="1400" b="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R.A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6738110" y="6316233"/>
            <a:ext cx="243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kumimoji="1" lang="en-US" altLang="ko-KR" dirty="0" err="1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rev_prt</a:t>
            </a:r>
            <a:r>
              <a:rPr lang="en-US" altLang="ko-KR" dirty="0"/>
              <a:t>(“</a:t>
            </a:r>
            <a:r>
              <a:rPr lang="en-US" altLang="ko-KR"/>
              <a:t>ABC</a:t>
            </a:r>
            <a:r>
              <a:rPr lang="en-US" altLang="ko-KR" smtClean="0"/>
              <a:t>", __, </a:t>
            </a:r>
            <a:r>
              <a:rPr lang="en-US" altLang="ko-KR" dirty="0"/>
              <a:t>__);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90403" y="3316342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S[ ]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738110" y="1700808"/>
            <a:ext cx="2010354" cy="1272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2106" y="1566993"/>
            <a:ext cx="1014126" cy="387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Result</a:t>
            </a:r>
            <a:endParaRPr lang="ko-KR" altLang="en-US" sz="1600" dirty="0">
              <a:latin typeface="HY각헤드라인M" panose="02030600000101010101" pitchFamily="18" charset="-127"/>
              <a:ea typeface="HY각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4306" y="3685674"/>
            <a:ext cx="11560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0         1        2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7092280" y="1986993"/>
            <a:ext cx="3225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굴림" pitchFamily="50" charset="-127"/>
              </a:rPr>
              <a:t>C</a:t>
            </a:r>
          </a:p>
          <a:p>
            <a:r>
              <a:rPr kumimoji="1" lang="en-US" altLang="ko-KR" dirty="0" smtClean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B</a:t>
            </a:r>
          </a:p>
          <a:p>
            <a:r>
              <a:rPr kumimoji="1" lang="en-US" altLang="ko-KR" dirty="0">
                <a:solidFill>
                  <a:srgbClr val="000000"/>
                </a:solidFill>
                <a:latin typeface="Tahoma" pitchFamily="34" charset="0"/>
                <a:ea typeface="굴림" pitchFamily="50" charset="-127"/>
              </a:rPr>
              <a:t>A</a:t>
            </a:r>
            <a:endParaRPr lang="ko-KR" altLang="en-US" dirty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Fibonacci Number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9594" y="1978150"/>
            <a:ext cx="8229600" cy="45259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Page </a:t>
            </a:r>
            <a:fld id="{F924BF05-E5DE-4160-B8B0-6539ECF780E2}" type="slidenum">
              <a:rPr lang="en-US" altLang="ko-KR"/>
              <a:pPr/>
              <a:t>12</a:t>
            </a:fld>
            <a:endParaRPr lang="en-US" altLang="ko-KR"/>
          </a:p>
        </p:txBody>
      </p:sp>
      <p:pic>
        <p:nvPicPr>
          <p:cNvPr id="766987" name="Picture 11" descr="http://blogfiles5.naver.net/data17/2006/7/22/180/89-longlifek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78058"/>
            <a:ext cx="3810000" cy="5229226"/>
          </a:xfrm>
          <a:prstGeom prst="rect">
            <a:avLst/>
          </a:prstGeom>
          <a:noFill/>
        </p:spPr>
      </p:pic>
      <p:pic>
        <p:nvPicPr>
          <p:cNvPr id="8888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072" y="1378058"/>
            <a:ext cx="52482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88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6940" y="1306620"/>
            <a:ext cx="3514770" cy="536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712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48408" y="1375983"/>
            <a:ext cx="8244254" cy="459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 자신을 호출하여 순환 수행되는 것</a:t>
            </a: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실행해야 하는 작업의 특성에 따라 일반적인 호출방식보다 재귀호출방식을 사용하여 함수를 만들면 프로그램의 크기를 줄이고 간단하게 작성</a:t>
            </a: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 호출의 예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 factorial </a:t>
            </a:r>
          </a:p>
          <a:p>
            <a:pPr marL="659440" lvl="2" indent="-139215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r>
              <a:rPr kumimoji="1" lang="en-US" altLang="ko-KR" sz="1477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1" lang="ko-KR" altLang="en-US" sz="1477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kumimoji="1" lang="en-US" altLang="ko-KR" sz="1477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factorial : 1</a:t>
            </a:r>
            <a:r>
              <a:rPr kumimoji="1" lang="ko-KR" altLang="en-US" sz="1477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kumimoji="1" lang="en-US" altLang="ko-KR" sz="1477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1" lang="ko-KR" altLang="en-US" sz="1477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모든 자연수를 곱하여 구하는 연산</a:t>
            </a:r>
          </a:p>
          <a:p>
            <a:pPr marL="659440" lvl="2" indent="-139215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endParaRPr kumimoji="1" lang="en-US" altLang="ko-KR" sz="923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59440" lvl="2" indent="-139215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endParaRPr kumimoji="1" lang="en-US" altLang="ko-KR" sz="923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59440" lvl="2" indent="-139215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endParaRPr kumimoji="1" lang="en-US" altLang="ko-KR" sz="923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59440" lvl="2" indent="-139215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endParaRPr kumimoji="1" lang="en-US" altLang="ko-KR" sz="923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59440" lvl="2" indent="-139215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endParaRPr kumimoji="1" lang="en-US" altLang="ko-KR" sz="923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59440" lvl="2" indent="-139215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endParaRPr kumimoji="1" lang="en-US" altLang="ko-KR" sz="923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59440" lvl="2" indent="-139215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endParaRPr kumimoji="1" lang="en-US" altLang="ko-KR" sz="923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59440" lvl="2" indent="-139215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endParaRPr kumimoji="1" lang="en-US" altLang="ko-KR" sz="923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59440" lvl="2" indent="-139215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endParaRPr kumimoji="1" lang="en-US" altLang="ko-KR" sz="923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59440" lvl="2" indent="-139215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r>
              <a:rPr kumimoji="1" lang="ko-KR" altLang="en-US" sz="1477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마지막에 구한 하위 값을 이용하여 상위 값을 구하는 작업을 </a:t>
            </a:r>
            <a:r>
              <a:rPr kumimoji="1" lang="ko-KR" altLang="en-US" sz="1477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endParaRPr kumimoji="1" lang="ko-KR" altLang="en-US" sz="1477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43451" y="471825"/>
            <a:ext cx="8229600" cy="39780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ko-KR" altLang="en-US" sz="2585" b="1" spc="-138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재귀호출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15319" y="3708591"/>
            <a:ext cx="7477342" cy="1648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ko-KR" sz="1662" dirty="0">
                <a:solidFill>
                  <a:schemeClr val="tx1"/>
                </a:solidFill>
                <a:latin typeface="Consolas" pitchFamily="49" charset="0"/>
              </a:rPr>
              <a:t> n! = n x (n-1)! </a:t>
            </a:r>
          </a:p>
          <a:p>
            <a:r>
              <a:rPr lang="pt-BR" altLang="ko-KR" sz="1662" dirty="0">
                <a:solidFill>
                  <a:schemeClr val="tx1"/>
                </a:solidFill>
                <a:latin typeface="Consolas" pitchFamily="49" charset="0"/>
              </a:rPr>
              <a:t>   (n-1)! = (n-1) x (n-2)! </a:t>
            </a:r>
          </a:p>
          <a:p>
            <a:r>
              <a:rPr lang="pt-BR" altLang="ko-KR" sz="1662" dirty="0">
                <a:solidFill>
                  <a:schemeClr val="tx1"/>
                </a:solidFill>
                <a:latin typeface="Consolas" pitchFamily="49" charset="0"/>
              </a:rPr>
              <a:t>   (n-2)! = (n-2) x (n-3)! </a:t>
            </a:r>
          </a:p>
          <a:p>
            <a:r>
              <a:rPr lang="pt-BR" altLang="ko-KR" sz="1662" dirty="0">
                <a:solidFill>
                  <a:schemeClr val="tx1"/>
                </a:solidFill>
                <a:latin typeface="Consolas" pitchFamily="49" charset="0"/>
              </a:rPr>
              <a:t>… </a:t>
            </a:r>
          </a:p>
          <a:p>
            <a:r>
              <a:rPr lang="pt-BR" altLang="ko-KR" sz="1662" dirty="0">
                <a:solidFill>
                  <a:schemeClr val="tx1"/>
                </a:solidFill>
                <a:latin typeface="Consolas" pitchFamily="49" charset="0"/>
              </a:rPr>
              <a:t>   2! = 2 x 1! </a:t>
            </a:r>
          </a:p>
          <a:p>
            <a:r>
              <a:rPr lang="pt-BR" altLang="ko-KR" sz="1662" dirty="0">
                <a:solidFill>
                  <a:schemeClr val="tx1"/>
                </a:solidFill>
                <a:latin typeface="Consolas" pitchFamily="49" charset="0"/>
              </a:rPr>
              <a:t>   1! = 1 </a:t>
            </a:r>
            <a:endParaRPr lang="ko-KR" altLang="en-US" sz="1662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4294967295"/>
          </p:nvPr>
        </p:nvSpPr>
        <p:spPr>
          <a:xfrm>
            <a:off x="452243" y="1368670"/>
            <a:ext cx="8229600" cy="45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factorial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n=4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경우의 실행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3" y="2041103"/>
            <a:ext cx="1368152" cy="103180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dirty="0">
                <a:solidFill>
                  <a:schemeClr val="tx1"/>
                </a:solidFill>
              </a:rPr>
              <a:t>4 Ⅹ </a:t>
            </a:r>
            <a:r>
              <a:rPr lang="en-US" altLang="ko-KR" sz="1292" u="sng" dirty="0">
                <a:solidFill>
                  <a:schemeClr val="tx1"/>
                </a:solidFill>
              </a:rPr>
              <a:t>fact(3)</a:t>
            </a:r>
            <a:endParaRPr lang="en-US" altLang="ko-KR" sz="1292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876464"/>
            <a:ext cx="684568" cy="29117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/>
            </a:lvl1pPr>
          </a:lstStyle>
          <a:p>
            <a:r>
              <a:rPr lang="en-US" altLang="ko-KR" sz="1292" dirty="0"/>
              <a:t>fact(4)</a:t>
            </a:r>
            <a:endParaRPr lang="ko-KR" altLang="en-US" sz="1292" dirty="0"/>
          </a:p>
        </p:txBody>
      </p:sp>
      <p:sp>
        <p:nvSpPr>
          <p:cNvPr id="10" name="타원 9"/>
          <p:cNvSpPr/>
          <p:nvPr/>
        </p:nvSpPr>
        <p:spPr>
          <a:xfrm>
            <a:off x="2022047" y="2107133"/>
            <a:ext cx="144016" cy="13293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>
                <a:solidFill>
                  <a:srgbClr val="0070C0"/>
                </a:solidFill>
              </a:rPr>
              <a:t>1</a:t>
            </a:r>
            <a:endParaRPr lang="ko-KR" altLang="en-US" sz="831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736" y="2075871"/>
            <a:ext cx="432048" cy="1704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8" b="1" dirty="0">
                <a:solidFill>
                  <a:srgbClr val="0070C0"/>
                </a:solidFill>
              </a:rPr>
              <a:t>호출</a:t>
            </a:r>
            <a:endParaRPr lang="ko-KR" altLang="en-US" sz="1108" b="1" dirty="0">
              <a:solidFill>
                <a:srgbClr val="0070C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71800" y="2041103"/>
            <a:ext cx="1368152" cy="103180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dirty="0">
                <a:solidFill>
                  <a:schemeClr val="tx1"/>
                </a:solidFill>
              </a:rPr>
              <a:t>3 Ⅹ </a:t>
            </a:r>
            <a:r>
              <a:rPr lang="en-US" altLang="ko-KR" sz="1292" u="sng" dirty="0">
                <a:solidFill>
                  <a:schemeClr val="tx1"/>
                </a:solidFill>
              </a:rPr>
              <a:t>fact(2)</a:t>
            </a:r>
            <a:endParaRPr lang="en-US" altLang="ko-KR" sz="1292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1" y="1876464"/>
            <a:ext cx="684568" cy="29117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/>
            </a:lvl1pPr>
          </a:lstStyle>
          <a:p>
            <a:r>
              <a:rPr lang="en-US" altLang="ko-KR" sz="1292" dirty="0"/>
              <a:t>fact(3)</a:t>
            </a:r>
            <a:endParaRPr lang="ko-KR" altLang="en-US" sz="1292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691681" y="2208808"/>
            <a:ext cx="1008112" cy="3323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691681" y="2584175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971246" y="2667831"/>
            <a:ext cx="144016" cy="13293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>
                <a:solidFill>
                  <a:srgbClr val="0070C0"/>
                </a:solidFill>
              </a:rPr>
              <a:t>6</a:t>
            </a:r>
            <a:endParaRPr lang="ko-KR" altLang="en-US" sz="831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4934" y="2636568"/>
            <a:ext cx="626866" cy="1704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8" b="1" dirty="0">
                <a:solidFill>
                  <a:srgbClr val="0070C0"/>
                </a:solidFill>
              </a:rPr>
              <a:t>return 6</a:t>
            </a:r>
            <a:endParaRPr lang="ko-KR" altLang="en-US" sz="1108" b="1" dirty="0">
              <a:solidFill>
                <a:srgbClr val="0070C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254296" y="2107133"/>
            <a:ext cx="144016" cy="13293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>
                <a:solidFill>
                  <a:srgbClr val="0070C0"/>
                </a:solidFill>
              </a:rPr>
              <a:t>2</a:t>
            </a:r>
            <a:endParaRPr lang="ko-KR" altLang="en-US" sz="831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984" y="2075871"/>
            <a:ext cx="432048" cy="1704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8" b="1" dirty="0">
                <a:solidFill>
                  <a:srgbClr val="0070C0"/>
                </a:solidFill>
              </a:rPr>
              <a:t>호출</a:t>
            </a:r>
            <a:endParaRPr lang="ko-KR" altLang="en-US" sz="1108" b="1" dirty="0">
              <a:solidFill>
                <a:srgbClr val="0070C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04049" y="2041103"/>
            <a:ext cx="1368152" cy="103180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dirty="0">
                <a:solidFill>
                  <a:schemeClr val="tx1"/>
                </a:solidFill>
              </a:rPr>
              <a:t>2 Ⅹ </a:t>
            </a:r>
            <a:r>
              <a:rPr lang="en-US" altLang="ko-KR" sz="1292" u="sng" dirty="0">
                <a:solidFill>
                  <a:schemeClr val="tx1"/>
                </a:solidFill>
              </a:rPr>
              <a:t>fact(1)</a:t>
            </a:r>
            <a:endParaRPr lang="en-US" altLang="ko-KR" sz="1292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9" y="1876464"/>
            <a:ext cx="684568" cy="29117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/>
            </a:lvl1pPr>
          </a:lstStyle>
          <a:p>
            <a:r>
              <a:rPr lang="en-US" altLang="ko-KR" sz="1292" dirty="0"/>
              <a:t>fact(2)</a:t>
            </a:r>
            <a:endParaRPr lang="ko-KR" altLang="en-US" sz="1292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923928" y="2208808"/>
            <a:ext cx="1008112" cy="3323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923928" y="2584175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203493" y="2667831"/>
            <a:ext cx="144016" cy="13293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>
                <a:solidFill>
                  <a:srgbClr val="0070C0"/>
                </a:solidFill>
              </a:rPr>
              <a:t>5</a:t>
            </a:r>
            <a:endParaRPr lang="ko-KR" altLang="en-US" sz="831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7182" y="2636568"/>
            <a:ext cx="626866" cy="1704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8" b="1" dirty="0">
                <a:solidFill>
                  <a:srgbClr val="0070C0"/>
                </a:solidFill>
              </a:rPr>
              <a:t>return 2</a:t>
            </a:r>
            <a:endParaRPr lang="ko-KR" altLang="en-US" sz="1108" b="1" dirty="0">
              <a:solidFill>
                <a:srgbClr val="0070C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486543" y="2107133"/>
            <a:ext cx="144016" cy="13293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>
                <a:solidFill>
                  <a:srgbClr val="0070C0"/>
                </a:solidFill>
              </a:rPr>
              <a:t>3</a:t>
            </a:r>
            <a:endParaRPr lang="ko-KR" altLang="en-US" sz="831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0232" y="2075871"/>
            <a:ext cx="432048" cy="1704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8" b="1" dirty="0">
                <a:solidFill>
                  <a:srgbClr val="0070C0"/>
                </a:solidFill>
              </a:rPr>
              <a:t>호출</a:t>
            </a:r>
            <a:endParaRPr lang="ko-KR" altLang="en-US" sz="1108" b="1" dirty="0">
              <a:solidFill>
                <a:srgbClr val="0070C0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236297" y="2041103"/>
            <a:ext cx="1368152" cy="103180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92" u="sng" dirty="0">
                <a:solidFill>
                  <a:schemeClr val="tx1"/>
                </a:solidFill>
              </a:rPr>
              <a:t>return 1;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96336" y="1876464"/>
            <a:ext cx="684568" cy="29117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/>
            </a:lvl1pPr>
          </a:lstStyle>
          <a:p>
            <a:r>
              <a:rPr lang="en-US" altLang="ko-KR" sz="1292" dirty="0"/>
              <a:t>fact(1)</a:t>
            </a:r>
            <a:endParaRPr lang="ko-KR" altLang="en-US" sz="1292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6156177" y="2208808"/>
            <a:ext cx="1008112" cy="3323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6156177" y="2584175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435742" y="2667831"/>
            <a:ext cx="144016" cy="13293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>
                <a:solidFill>
                  <a:srgbClr val="0070C0"/>
                </a:solidFill>
              </a:rPr>
              <a:t>4</a:t>
            </a:r>
            <a:endParaRPr lang="ko-KR" altLang="en-US" sz="831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09431" y="2636568"/>
            <a:ext cx="626866" cy="1704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8" b="1" dirty="0">
                <a:solidFill>
                  <a:srgbClr val="0070C0"/>
                </a:solidFill>
              </a:rPr>
              <a:t>return 1</a:t>
            </a:r>
            <a:endParaRPr lang="ko-KR" altLang="en-US" sz="1108" b="1" dirty="0">
              <a:solidFill>
                <a:srgbClr val="0070C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55577" y="3864271"/>
            <a:ext cx="144016" cy="13293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b="1" dirty="0">
                <a:solidFill>
                  <a:srgbClr val="0070C0"/>
                </a:solidFill>
              </a:rPr>
              <a:t>7</a:t>
            </a:r>
            <a:endParaRPr lang="ko-KR" altLang="en-US" sz="831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9265" y="3833009"/>
            <a:ext cx="762415" cy="1704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8" b="1" dirty="0">
                <a:solidFill>
                  <a:srgbClr val="0070C0"/>
                </a:solidFill>
              </a:rPr>
              <a:t>return 24</a:t>
            </a:r>
            <a:endParaRPr lang="ko-KR" altLang="en-US" sz="1108" b="1" dirty="0">
              <a:solidFill>
                <a:srgbClr val="0070C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827584" y="2740560"/>
            <a:ext cx="0" cy="10635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1"/>
          <p:cNvSpPr txBox="1">
            <a:spLocks/>
          </p:cNvSpPr>
          <p:nvPr/>
        </p:nvSpPr>
        <p:spPr>
          <a:xfrm>
            <a:off x="443451" y="471854"/>
            <a:ext cx="8229600" cy="397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85" b="1" spc="-138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재귀호출</a:t>
            </a:r>
            <a:endParaRPr lang="ko-KR" altLang="en-US" sz="2585" b="1" spc="-138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1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1338" y="1368670"/>
            <a:ext cx="8229600" cy="366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시작하고 이전의 두 수 합을 다음 항으로 하는 수열을 피보나치라 한다</a:t>
            </a: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1, 2, 3, 5, 8, 13, ...</a:t>
            </a: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피보나치 수열의 </a:t>
            </a:r>
            <a:r>
              <a:rPr kumimoji="1" lang="en-US" altLang="ko-KR" sz="1939" b="1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째 값을 계산하는 함수 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정의 하면 다음과 같다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kumimoji="1" lang="en-US" altLang="ko-KR" sz="1662" spc="-138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0, F</a:t>
            </a:r>
            <a:r>
              <a:rPr kumimoji="1" lang="en-US" altLang="ko-KR" sz="1662" spc="-138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1</a:t>
            </a: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kumimoji="1" lang="en-US" altLang="ko-KR" sz="1662" spc="-138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F</a:t>
            </a:r>
            <a:r>
              <a:rPr kumimoji="1" lang="en-US" altLang="ko-KR" sz="1662" spc="-138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i-1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F</a:t>
            </a:r>
            <a:r>
              <a:rPr kumimoji="1" lang="en-US" altLang="ko-KR" sz="1662" spc="-138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i-2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for </a:t>
            </a:r>
            <a:r>
              <a:rPr kumimoji="1" lang="en-US" altLang="ko-KR" sz="1662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≥2</a:t>
            </a: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정의로부터 피보나치 수열의 </a:t>
            </a:r>
            <a:r>
              <a:rPr kumimoji="1" lang="en-US" altLang="ko-KR" sz="1939" b="1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항을 반환하는 함수를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재귀함수로 구현할 수 있다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43451" y="471854"/>
            <a:ext cx="8229600" cy="397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85" b="1" spc="-138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재귀호출</a:t>
            </a:r>
            <a:endParaRPr lang="ko-KR" altLang="en-US" sz="2585" b="1" spc="-138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3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0526" y="1368669"/>
            <a:ext cx="8229600" cy="45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피보나치 수를 구하는 재귀함수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973" y="1877158"/>
            <a:ext cx="7882078" cy="20108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662" dirty="0" err="1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def</a:t>
            </a:r>
            <a:r>
              <a:rPr lang="en-US" altLang="ko-KR" sz="1662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662" dirty="0" err="1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fibo</a:t>
            </a:r>
            <a:r>
              <a:rPr lang="en-US" altLang="ko-KR" sz="1662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(n) :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662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    if n &lt; 2 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662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        return 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662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    else 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662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        return </a:t>
            </a:r>
            <a:r>
              <a:rPr lang="en-US" altLang="ko-KR" sz="1662" dirty="0" err="1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fibo</a:t>
            </a:r>
            <a:r>
              <a:rPr lang="en-US" altLang="ko-KR" sz="1662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(n-1) + </a:t>
            </a:r>
            <a:r>
              <a:rPr lang="en-US" altLang="ko-KR" sz="1662" dirty="0" err="1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fibo</a:t>
            </a:r>
            <a:r>
              <a:rPr lang="en-US" altLang="ko-KR" sz="1662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(n-2</a:t>
            </a:r>
            <a:r>
              <a:rPr lang="en-US" altLang="ko-KR" sz="1662" dirty="0"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43451" y="471854"/>
            <a:ext cx="8229600" cy="397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85" b="1" spc="-138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재귀호출</a:t>
            </a:r>
            <a:endParaRPr lang="ko-KR" altLang="en-US" sz="2585" b="1" spc="-138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8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48408" y="1375983"/>
            <a:ext cx="8244254" cy="215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앞의 예에서 피보나치 수를 구하는 함수를 재귀함수로 구현한 알고리즘은 문제점이 있다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엄청난 중복 호출이 존재한다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것이다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ko-KR" altLang="en-US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45191" y="471825"/>
            <a:ext cx="8229600" cy="39780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ko-KR" sz="2585" b="1" spc="-138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Memoization</a:t>
            </a:r>
            <a:endParaRPr lang="ko-KR" altLang="en-US" sz="2585" b="1" spc="-138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9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45191" y="1368669"/>
            <a:ext cx="8229600" cy="898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피보나치 수열의 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 Tree</a:t>
            </a: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ko-KR" altLang="en-US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31776" y="4661319"/>
            <a:ext cx="8039100" cy="28721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744664" y="3131457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fib(5)</a:t>
            </a: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2403476" y="4180673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fib(3)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211264" y="3635550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fib(4)</a:t>
            </a: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482726" y="4645199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fib(2)</a:t>
            </a: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766764" y="4179207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fib(3)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2695575" y="5078953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fib(1)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2032000" y="4645199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fib(2)</a:t>
            </a:r>
          </a:p>
        </p:txBody>
      </p: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1016001" y="5090676"/>
            <a:ext cx="668773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 (1)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374652" y="4651061"/>
            <a:ext cx="668773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 (2)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4222751" y="3629688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fib(4)</a:t>
            </a: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4568826" y="4651061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 dirty="0"/>
              <a:t>fib(2)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3779839" y="4177742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fib(3)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4049713" y="5070161"/>
            <a:ext cx="668773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 dirty="0"/>
              <a:t>fib (1)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3386138" y="4645199"/>
            <a:ext cx="668773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 (2)</a:t>
            </a:r>
          </a:p>
        </p:txBody>
      </p: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2986089" y="2602453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 dirty="0"/>
              <a:t>fib(6)</a:t>
            </a: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6783388" y="3128527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fib(5)</a:t>
            </a:r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7442200" y="4177742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fib(3)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6249988" y="3632619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fib(4)</a:t>
            </a:r>
          </a:p>
        </p:txBody>
      </p:sp>
      <p:sp>
        <p:nvSpPr>
          <p:cNvPr id="76" name="Text Box 35"/>
          <p:cNvSpPr txBox="1">
            <a:spLocks noChangeArrowheads="1"/>
          </p:cNvSpPr>
          <p:nvPr/>
        </p:nvSpPr>
        <p:spPr bwMode="auto">
          <a:xfrm>
            <a:off x="6521450" y="4642268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fib(2)</a:t>
            </a:r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5805489" y="4176276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fib(3)</a:t>
            </a:r>
          </a:p>
        </p:txBody>
      </p:sp>
      <p:sp>
        <p:nvSpPr>
          <p:cNvPr id="78" name="Text Box 37"/>
          <p:cNvSpPr txBox="1">
            <a:spLocks noChangeArrowheads="1"/>
          </p:cNvSpPr>
          <p:nvPr/>
        </p:nvSpPr>
        <p:spPr bwMode="auto">
          <a:xfrm>
            <a:off x="7734300" y="5076022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fib(1)</a:t>
            </a:r>
          </a:p>
        </p:txBody>
      </p:sp>
      <p:sp>
        <p:nvSpPr>
          <p:cNvPr id="79" name="Text Box 38"/>
          <p:cNvSpPr txBox="1">
            <a:spLocks noChangeArrowheads="1"/>
          </p:cNvSpPr>
          <p:nvPr/>
        </p:nvSpPr>
        <p:spPr bwMode="auto">
          <a:xfrm>
            <a:off x="7070725" y="4642268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fib(2)</a:t>
            </a:r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6054726" y="5087745"/>
            <a:ext cx="668773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 (1)</a:t>
            </a:r>
          </a:p>
        </p:txBody>
      </p:sp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5413376" y="4648130"/>
            <a:ext cx="668773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 (2)</a:t>
            </a:r>
          </a:p>
        </p:txBody>
      </p:sp>
      <p:sp>
        <p:nvSpPr>
          <p:cNvPr id="82" name="Text Box 49"/>
          <p:cNvSpPr txBox="1">
            <a:spLocks noChangeArrowheads="1"/>
          </p:cNvSpPr>
          <p:nvPr/>
        </p:nvSpPr>
        <p:spPr bwMode="auto">
          <a:xfrm>
            <a:off x="4775200" y="2073450"/>
            <a:ext cx="611065" cy="29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92" b="1"/>
              <a:t>fib(7)</a:t>
            </a:r>
          </a:p>
        </p:txBody>
      </p:sp>
      <p:sp>
        <p:nvSpPr>
          <p:cNvPr id="83" name="Text Box 52"/>
          <p:cNvSpPr txBox="1">
            <a:spLocks noChangeArrowheads="1"/>
          </p:cNvSpPr>
          <p:nvPr/>
        </p:nvSpPr>
        <p:spPr bwMode="auto">
          <a:xfrm>
            <a:off x="4757739" y="5470211"/>
            <a:ext cx="2165978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2215" b="1">
                <a:solidFill>
                  <a:srgbClr val="FF3300"/>
                </a:solidFill>
                <a:latin typeface="굴림" pitchFamily="50" charset="-127"/>
              </a:rPr>
              <a:t>중복 호출의 예</a:t>
            </a:r>
            <a:r>
              <a:rPr kumimoji="1" lang="en-US" altLang="ko-KR" sz="2215" b="1">
                <a:solidFill>
                  <a:srgbClr val="FF3300"/>
                </a:solidFill>
                <a:latin typeface="굴림" pitchFamily="50" charset="-127"/>
              </a:rPr>
              <a:t> </a:t>
            </a:r>
          </a:p>
        </p:txBody>
      </p:sp>
      <p:sp>
        <p:nvSpPr>
          <p:cNvPr id="84" name="Line 53"/>
          <p:cNvSpPr>
            <a:spLocks noChangeShapeType="1"/>
          </p:cNvSpPr>
          <p:nvPr/>
        </p:nvSpPr>
        <p:spPr bwMode="auto">
          <a:xfrm flipH="1" flipV="1">
            <a:off x="5297488" y="4948536"/>
            <a:ext cx="239712" cy="565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62"/>
          </a:p>
        </p:txBody>
      </p:sp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4630738" y="1501401"/>
            <a:ext cx="1452563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charset="-127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charset="-127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charset="-127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charset="-127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Verdana" pitchFamily="34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Verdana" pitchFamily="34" charset="0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l-GR" altLang="ko-KR" sz="2585" i="0" dirty="0">
                <a:solidFill>
                  <a:srgbClr val="3333CC"/>
                </a:solidFill>
                <a:latin typeface="굴림" charset="-127"/>
              </a:rPr>
              <a:t>Θ</a:t>
            </a:r>
            <a:r>
              <a:rPr kumimoji="1" lang="en-US" altLang="ko-KR" sz="2585" i="0" dirty="0">
                <a:solidFill>
                  <a:srgbClr val="3333CC"/>
                </a:solidFill>
                <a:latin typeface="굴림" charset="-127"/>
              </a:rPr>
              <a:t>(2</a:t>
            </a:r>
            <a:r>
              <a:rPr kumimoji="1" lang="en-US" altLang="ko-KR" sz="2585" baseline="30000" dirty="0">
                <a:solidFill>
                  <a:srgbClr val="3333CC"/>
                </a:solidFill>
                <a:latin typeface="굴림" charset="-127"/>
              </a:rPr>
              <a:t>n</a:t>
            </a:r>
            <a:r>
              <a:rPr kumimoji="1" lang="en-US" altLang="ko-KR" sz="2585" i="0" dirty="0">
                <a:solidFill>
                  <a:srgbClr val="3333CC"/>
                </a:solidFill>
                <a:latin typeface="굴림" charset="-127"/>
              </a:rPr>
              <a:t>)</a:t>
            </a:r>
            <a:endParaRPr kumimoji="1" lang="ko-KR" altLang="en-US" sz="2585" i="0" dirty="0">
              <a:solidFill>
                <a:srgbClr val="3333CC"/>
              </a:solidFill>
              <a:latin typeface="굴림" charset="-127"/>
            </a:endParaRPr>
          </a:p>
        </p:txBody>
      </p:sp>
      <p:cxnSp>
        <p:nvCxnSpPr>
          <p:cNvPr id="86" name="꺾인 연결선 85"/>
          <p:cNvCxnSpPr>
            <a:stCxn id="82" idx="2"/>
            <a:endCxn id="72" idx="0"/>
          </p:cNvCxnSpPr>
          <p:nvPr/>
        </p:nvCxnSpPr>
        <p:spPr>
          <a:xfrm rot="5400000">
            <a:off x="4067262" y="1588981"/>
            <a:ext cx="237833" cy="1789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82" idx="2"/>
            <a:endCxn id="73" idx="0"/>
          </p:cNvCxnSpPr>
          <p:nvPr/>
        </p:nvCxnSpPr>
        <p:spPr>
          <a:xfrm rot="16200000" flipH="1">
            <a:off x="5702874" y="1742479"/>
            <a:ext cx="763907" cy="20081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72" idx="2"/>
            <a:endCxn id="58" idx="0"/>
          </p:cNvCxnSpPr>
          <p:nvPr/>
        </p:nvCxnSpPr>
        <p:spPr>
          <a:xfrm rot="5400000">
            <a:off x="2551993" y="2391828"/>
            <a:ext cx="237834" cy="12414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2" idx="2"/>
            <a:endCxn id="67" idx="0"/>
          </p:cNvCxnSpPr>
          <p:nvPr/>
        </p:nvCxnSpPr>
        <p:spPr>
          <a:xfrm rot="16200000" flipH="1">
            <a:off x="3541921" y="2643324"/>
            <a:ext cx="736065" cy="12366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58" idx="2"/>
            <a:endCxn id="60" idx="0"/>
          </p:cNvCxnSpPr>
          <p:nvPr/>
        </p:nvCxnSpPr>
        <p:spPr>
          <a:xfrm rot="5400000">
            <a:off x="1677036" y="3262388"/>
            <a:ext cx="212923" cy="533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58" idx="2"/>
            <a:endCxn id="59" idx="0"/>
          </p:cNvCxnSpPr>
          <p:nvPr/>
        </p:nvCxnSpPr>
        <p:spPr>
          <a:xfrm rot="16200000" flipH="1">
            <a:off x="2000580" y="3472244"/>
            <a:ext cx="758046" cy="6588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60" idx="2"/>
            <a:endCxn id="62" idx="0"/>
          </p:cNvCxnSpPr>
          <p:nvPr/>
        </p:nvCxnSpPr>
        <p:spPr>
          <a:xfrm rot="5400000">
            <a:off x="1168304" y="3830713"/>
            <a:ext cx="252487" cy="444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60" idx="2"/>
            <a:endCxn id="61" idx="0"/>
          </p:cNvCxnSpPr>
          <p:nvPr/>
        </p:nvCxnSpPr>
        <p:spPr>
          <a:xfrm rot="16200000" flipH="1">
            <a:off x="1293289" y="4150228"/>
            <a:ext cx="718479" cy="2714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62" idx="2"/>
            <a:endCxn id="66" idx="0"/>
          </p:cNvCxnSpPr>
          <p:nvPr/>
        </p:nvCxnSpPr>
        <p:spPr>
          <a:xfrm rot="5400000">
            <a:off x="800326" y="4379090"/>
            <a:ext cx="180684" cy="363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5" idx="0"/>
            <a:endCxn id="62" idx="2"/>
          </p:cNvCxnSpPr>
          <p:nvPr/>
        </p:nvCxnSpPr>
        <p:spPr>
          <a:xfrm rot="16200000" flipV="1">
            <a:off x="901194" y="4641481"/>
            <a:ext cx="620299" cy="2780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9" idx="2"/>
            <a:endCxn id="64" idx="0"/>
          </p:cNvCxnSpPr>
          <p:nvPr/>
        </p:nvCxnSpPr>
        <p:spPr>
          <a:xfrm rot="5400000">
            <a:off x="2436593" y="4372783"/>
            <a:ext cx="173356" cy="371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9" idx="2"/>
            <a:endCxn id="63" idx="0"/>
          </p:cNvCxnSpPr>
          <p:nvPr/>
        </p:nvCxnSpPr>
        <p:spPr>
          <a:xfrm rot="16200000" flipH="1">
            <a:off x="2551503" y="4629348"/>
            <a:ext cx="607110" cy="2920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67" idx="2"/>
            <a:endCxn id="69" idx="0"/>
          </p:cNvCxnSpPr>
          <p:nvPr/>
        </p:nvCxnSpPr>
        <p:spPr>
          <a:xfrm rot="5400000">
            <a:off x="4178386" y="3827844"/>
            <a:ext cx="256884" cy="4429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7" idx="2"/>
            <a:endCxn id="68" idx="0"/>
          </p:cNvCxnSpPr>
          <p:nvPr/>
        </p:nvCxnSpPr>
        <p:spPr>
          <a:xfrm rot="16200000" flipH="1">
            <a:off x="4336220" y="4112921"/>
            <a:ext cx="730203" cy="3460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69" idx="2"/>
            <a:endCxn id="71" idx="0"/>
          </p:cNvCxnSpPr>
          <p:nvPr/>
        </p:nvCxnSpPr>
        <p:spPr>
          <a:xfrm rot="5400000">
            <a:off x="3814806" y="4374632"/>
            <a:ext cx="176287" cy="3648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9" idx="2"/>
            <a:endCxn id="70" idx="0"/>
          </p:cNvCxnSpPr>
          <p:nvPr/>
        </p:nvCxnSpPr>
        <p:spPr>
          <a:xfrm rot="16200000" flipH="1">
            <a:off x="3934112" y="4620172"/>
            <a:ext cx="601249" cy="2987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73" idx="2"/>
            <a:endCxn id="75" idx="0"/>
          </p:cNvCxnSpPr>
          <p:nvPr/>
        </p:nvCxnSpPr>
        <p:spPr>
          <a:xfrm rot="5400000">
            <a:off x="6715760" y="3259458"/>
            <a:ext cx="212922" cy="533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73" idx="2"/>
            <a:endCxn id="74" idx="0"/>
          </p:cNvCxnSpPr>
          <p:nvPr/>
        </p:nvCxnSpPr>
        <p:spPr>
          <a:xfrm rot="16200000" flipH="1">
            <a:off x="7039305" y="3469313"/>
            <a:ext cx="758045" cy="6588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75" idx="2"/>
            <a:endCxn id="77" idx="0"/>
          </p:cNvCxnSpPr>
          <p:nvPr/>
        </p:nvCxnSpPr>
        <p:spPr>
          <a:xfrm rot="5400000">
            <a:off x="6207029" y="3827783"/>
            <a:ext cx="252487" cy="4444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75" idx="2"/>
            <a:endCxn id="76" idx="0"/>
          </p:cNvCxnSpPr>
          <p:nvPr/>
        </p:nvCxnSpPr>
        <p:spPr>
          <a:xfrm rot="16200000" flipH="1">
            <a:off x="6332013" y="4147297"/>
            <a:ext cx="718479" cy="2714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74" idx="2"/>
            <a:endCxn id="79" idx="0"/>
          </p:cNvCxnSpPr>
          <p:nvPr/>
        </p:nvCxnSpPr>
        <p:spPr>
          <a:xfrm rot="5400000">
            <a:off x="7475318" y="4369853"/>
            <a:ext cx="173356" cy="3714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74" idx="2"/>
            <a:endCxn id="78" idx="0"/>
          </p:cNvCxnSpPr>
          <p:nvPr/>
        </p:nvCxnSpPr>
        <p:spPr>
          <a:xfrm rot="16200000" flipH="1">
            <a:off x="7590228" y="4626417"/>
            <a:ext cx="607110" cy="292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77" idx="2"/>
            <a:endCxn id="81" idx="0"/>
          </p:cNvCxnSpPr>
          <p:nvPr/>
        </p:nvCxnSpPr>
        <p:spPr>
          <a:xfrm rot="5400000">
            <a:off x="5839051" y="4376159"/>
            <a:ext cx="180684" cy="3632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77" idx="2"/>
            <a:endCxn id="80" idx="0"/>
          </p:cNvCxnSpPr>
          <p:nvPr/>
        </p:nvCxnSpPr>
        <p:spPr>
          <a:xfrm rot="16200000" flipH="1">
            <a:off x="5939918" y="4638549"/>
            <a:ext cx="620299" cy="2780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제목 1"/>
          <p:cNvSpPr txBox="1">
            <a:spLocks/>
          </p:cNvSpPr>
          <p:nvPr/>
        </p:nvSpPr>
        <p:spPr>
          <a:xfrm>
            <a:off x="445191" y="471854"/>
            <a:ext cx="8229600" cy="397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85" b="1" spc="-138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Memoization</a:t>
            </a:r>
            <a:endParaRPr lang="ko-KR" altLang="en-US" sz="2585" b="1" spc="-138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79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48007" y="1368669"/>
            <a:ext cx="8229600" cy="313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1939" b="1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메모이제이션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939" b="1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memoization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컴퓨터 프로그램을 실행할 때 이전에 계산한 값을 메모리에 저장해서 매번 다시 계산하지 않도록 하여 전체적인 실행속도를 빠르게 하는 기술이다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계획법의 핵심이 되는 기술이다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1" lang="en-US" altLang="ko-KR" sz="1939" b="1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memoization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글자 그대로 해석하면 ‘메모리에 넣기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(to put in memory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)’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의미이며‘기억되어야 할 것’이라는 뜻의 라틴어 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memorandum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파생되었다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흔히‘기억하기’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,‘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암기하기’라는 뜻의 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memorization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혼동하지만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정확한 단어는 </a:t>
            </a:r>
            <a:r>
              <a:rPr kumimoji="1" lang="en-US" altLang="ko-KR" sz="1939" b="1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memoization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939" b="1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동사형은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939" b="1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memoize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45191" y="471854"/>
            <a:ext cx="8229600" cy="397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85" b="1" spc="-138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Memoization</a:t>
            </a:r>
            <a:endParaRPr lang="ko-KR" altLang="en-US" sz="2585" b="1" spc="-138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6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M.C. </a:t>
            </a:r>
            <a:r>
              <a:rPr lang="en-US" altLang="ko-KR" dirty="0" smtClean="0"/>
              <a:t>Escher’s “Drawing Hands”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1772816"/>
            <a:ext cx="44672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2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Fibonacci number- </a:t>
            </a:r>
            <a:r>
              <a:rPr lang="en-US" altLang="ko-KR" sz="2800" dirty="0" err="1" smtClean="0"/>
              <a:t>MeMoiZation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683568" y="6312920"/>
            <a:ext cx="316835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ct val="20000"/>
              </a:spcBef>
              <a:buSzPct val="150000"/>
              <a:defRPr/>
            </a:pP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F(5) = 3 + 2 = 5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19872" y="2411596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1</a:t>
            </a:r>
            <a:endParaRPr lang="ko-KR" altLang="en-US" b="1" dirty="0" smtClean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19872" y="284364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1</a:t>
            </a:r>
            <a:endParaRPr lang="ko-KR" altLang="en-US" b="1" dirty="0" smtClean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3360592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F(3) = 1+ 1=2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19872" y="3432600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5576" y="3936656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Fibonacci(4)?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19872" y="5016776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3568" y="5664848"/>
            <a:ext cx="2831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F(4) = 2 + 1 = 3</a:t>
            </a:r>
            <a:endParaRPr lang="ko-KR" altLang="en-US" sz="2400" dirty="0" smtClean="0">
              <a:latin typeface="Verdana" pitchFamily="34" charset="0"/>
              <a:ea typeface="HY헤드라인M" pitchFamily="18" charset="-127"/>
              <a:cs typeface="Verdana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7584" y="1835532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Fibonacci(3)?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547664" y="4584728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Fibonacci(3)?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47664" y="5088784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Fibonacci(2)?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47664" y="2843644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Fibonacci(2)?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47664" y="2411596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Fibonacci(1)?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419872" y="4584728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2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491880" y="580886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3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491880" y="6384928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 5</a:t>
            </a:r>
          </a:p>
        </p:txBody>
      </p:sp>
      <p:sp>
        <p:nvSpPr>
          <p:cNvPr id="32" name="왼쪽 화살표 설명선 31"/>
          <p:cNvSpPr/>
          <p:nvPr/>
        </p:nvSpPr>
        <p:spPr>
          <a:xfrm>
            <a:off x="5580112" y="4296696"/>
            <a:ext cx="2520280" cy="720080"/>
          </a:xfrm>
          <a:prstGeom prst="leftArrowCallou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ko-KR" dirty="0" err="1" smtClean="0"/>
              <a:t>MeMoiZation</a:t>
            </a:r>
            <a:endParaRPr lang="en-US" altLang="ko-KR" dirty="0" smtClean="0"/>
          </a:p>
        </p:txBody>
      </p:sp>
      <p:pic>
        <p:nvPicPr>
          <p:cNvPr id="36866" name="Picture 2" descr="C:\Users\han\AppData\Local\Microsoft\Windows\Temporary Internet Files\Content.IE5\DH6EXW90\MC90042830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496496"/>
            <a:ext cx="1553468" cy="1529362"/>
          </a:xfrm>
          <a:prstGeom prst="rect">
            <a:avLst/>
          </a:prstGeom>
          <a:noFill/>
        </p:spPr>
      </p:pic>
      <p:pic>
        <p:nvPicPr>
          <p:cNvPr id="38" name="Picture 2" descr="C:\Users\han\AppData\Local\Microsoft\Windows\Temporary Internet Files\Content.IE5\DH6EXW90\MC90042830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5160792"/>
            <a:ext cx="1553468" cy="1529362"/>
          </a:xfrm>
          <a:prstGeom prst="rect">
            <a:avLst/>
          </a:prstGeom>
          <a:noFill/>
        </p:spPr>
      </p:pic>
      <p:pic>
        <p:nvPicPr>
          <p:cNvPr id="39" name="Picture 2" descr="C:\Users\han\AppData\Local\Microsoft\Windows\Temporary Internet Files\Content.IE5\DH6EXW90\MC90042830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5328638"/>
            <a:ext cx="1553468" cy="1529362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612873" y="1322178"/>
            <a:ext cx="6500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Fibonacci(5) =Fibonacci(3)+Fibonacci(4)</a:t>
            </a:r>
            <a:endParaRPr lang="ko-KR" altLang="en-US" sz="2400" dirty="0">
              <a:latin typeface="Verdana" pitchFamily="34" charset="0"/>
              <a:ea typeface="HY헤드라인M" pitchFamily="18" charset="-127"/>
              <a:cs typeface="Verdana" pitchFamily="34" charset="0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7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0823" y="1368670"/>
            <a:ext cx="8229600" cy="141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1846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앞의 예에서 피보나치 수를 구하는 알고리즘에서 </a:t>
            </a:r>
            <a:r>
              <a:rPr kumimoji="1" lang="en-US" altLang="ko-KR" sz="1846" b="1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fibo</a:t>
            </a:r>
            <a:r>
              <a:rPr kumimoji="1" lang="en-US" altLang="ko-KR" sz="1846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(n)</a:t>
            </a:r>
            <a:r>
              <a:rPr kumimoji="1" lang="ko-KR" altLang="en-US" sz="1846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계산하자마자 저장하면</a:t>
            </a:r>
            <a:r>
              <a:rPr kumimoji="1" lang="en-US" altLang="ko-KR" sz="1846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846" b="1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memoize</a:t>
            </a:r>
            <a:r>
              <a:rPr kumimoji="1" lang="en-US" altLang="ko-KR" sz="1846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kumimoji="1" lang="ko-KR" altLang="en-US" sz="1846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실행시간을 </a:t>
            </a:r>
            <a:r>
              <a:rPr kumimoji="1" lang="en-US" altLang="ko-KR" sz="1846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Θ(n)</a:t>
            </a:r>
            <a:r>
              <a:rPr kumimoji="1" lang="ko-KR" altLang="en-US" sz="1846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줄일 수 있다</a:t>
            </a:r>
            <a:r>
              <a:rPr kumimoji="1" lang="en-US" altLang="ko-KR" sz="1846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923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en-US" altLang="ko-KR" sz="1846" b="1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Memoization</a:t>
            </a:r>
            <a:r>
              <a:rPr kumimoji="1" lang="en-US" altLang="ko-KR" sz="1846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46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적용한 알고리즘은 다음과 같다</a:t>
            </a:r>
            <a:r>
              <a:rPr kumimoji="1" lang="en-US" altLang="ko-KR" sz="1846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46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125" y="2880628"/>
            <a:ext cx="7901666" cy="26500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spcBef>
                <a:spcPct val="0"/>
              </a:spcBef>
              <a:defRPr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62" dirty="0"/>
              <a:t>memo</a:t>
            </a:r>
            <a:r>
              <a:rPr lang="ko-KR" altLang="en-US" sz="1662" dirty="0"/>
              <a:t>를 위한 배열을 할당하고</a:t>
            </a:r>
            <a:r>
              <a:rPr lang="en-US" altLang="ko-KR" sz="1662" dirty="0"/>
              <a:t>, </a:t>
            </a:r>
            <a:r>
              <a:rPr lang="ko-KR" altLang="en-US" sz="1662" dirty="0"/>
              <a:t>모두 </a:t>
            </a:r>
            <a:r>
              <a:rPr lang="en-US" altLang="ko-KR" sz="1662" dirty="0"/>
              <a:t>0</a:t>
            </a:r>
            <a:r>
              <a:rPr lang="ko-KR" altLang="en-US" sz="1662" dirty="0"/>
              <a:t>으로 초기화 한다</a:t>
            </a:r>
            <a:r>
              <a:rPr lang="en-US" altLang="ko-KR" sz="1662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1662" dirty="0"/>
              <a:t>memo[0]</a:t>
            </a:r>
            <a:r>
              <a:rPr lang="ko-KR" altLang="en-US" sz="1662" dirty="0"/>
              <a:t>을 </a:t>
            </a:r>
            <a:r>
              <a:rPr lang="en-US" altLang="ko-KR" sz="1662" dirty="0"/>
              <a:t>0</a:t>
            </a:r>
            <a:r>
              <a:rPr lang="ko-KR" altLang="en-US" sz="1662" dirty="0"/>
              <a:t>으로</a:t>
            </a:r>
            <a:r>
              <a:rPr lang="en-US" altLang="ko-KR" sz="1662" dirty="0"/>
              <a:t> memo[1]</a:t>
            </a:r>
            <a:r>
              <a:rPr lang="ko-KR" altLang="en-US" sz="1662" dirty="0"/>
              <a:t>는 </a:t>
            </a:r>
            <a:r>
              <a:rPr lang="en-US" altLang="ko-KR" sz="1662" dirty="0"/>
              <a:t>1</a:t>
            </a:r>
            <a:r>
              <a:rPr lang="ko-KR" altLang="en-US" sz="1662" dirty="0"/>
              <a:t>로 초기화 한다</a:t>
            </a:r>
            <a:r>
              <a:rPr lang="en-US" altLang="ko-KR" sz="1662" dirty="0"/>
              <a:t>;</a:t>
            </a:r>
          </a:p>
          <a:p>
            <a:pPr>
              <a:lnSpc>
                <a:spcPct val="100000"/>
              </a:lnSpc>
            </a:pPr>
            <a:endParaRPr lang="en-US" altLang="ko-KR" sz="1662" dirty="0"/>
          </a:p>
          <a:p>
            <a:pPr>
              <a:lnSpc>
                <a:spcPct val="100000"/>
              </a:lnSpc>
            </a:pPr>
            <a:r>
              <a:rPr lang="en-US" altLang="ko-KR" sz="1662" dirty="0" err="1"/>
              <a:t>def</a:t>
            </a:r>
            <a:r>
              <a:rPr lang="en-US" altLang="ko-KR" sz="1662" dirty="0"/>
              <a:t> fibo1(n) :</a:t>
            </a:r>
          </a:p>
          <a:p>
            <a:pPr>
              <a:lnSpc>
                <a:spcPct val="100000"/>
              </a:lnSpc>
            </a:pPr>
            <a:r>
              <a:rPr lang="en-US" altLang="ko-KR" sz="1662" dirty="0"/>
              <a:t>    global memo</a:t>
            </a:r>
          </a:p>
          <a:p>
            <a:pPr>
              <a:lnSpc>
                <a:spcPct val="100000"/>
              </a:lnSpc>
            </a:pPr>
            <a:r>
              <a:rPr lang="en-US" altLang="ko-KR" sz="1662" dirty="0"/>
              <a:t>    if n &gt;= 2 and </a:t>
            </a:r>
            <a:r>
              <a:rPr lang="en-US" altLang="ko-KR" sz="1662" dirty="0" err="1"/>
              <a:t>len</a:t>
            </a:r>
            <a:r>
              <a:rPr lang="en-US" altLang="ko-KR" sz="1662" dirty="0"/>
              <a:t>(memo) &lt;= n :</a:t>
            </a:r>
          </a:p>
          <a:p>
            <a:pPr>
              <a:lnSpc>
                <a:spcPct val="100000"/>
              </a:lnSpc>
            </a:pPr>
            <a:r>
              <a:rPr lang="en-US" altLang="ko-KR" sz="1662" dirty="0"/>
              <a:t>        </a:t>
            </a:r>
            <a:r>
              <a:rPr lang="en-US" altLang="ko-KR" sz="1662" dirty="0" err="1"/>
              <a:t>memo.append</a:t>
            </a:r>
            <a:r>
              <a:rPr lang="en-US" altLang="ko-KR" sz="1662" dirty="0"/>
              <a:t>(fibo1(n-1) + fibo1(n-2))</a:t>
            </a:r>
          </a:p>
          <a:p>
            <a:pPr>
              <a:lnSpc>
                <a:spcPct val="100000"/>
              </a:lnSpc>
            </a:pPr>
            <a:r>
              <a:rPr lang="en-US" altLang="ko-KR" sz="1662" dirty="0"/>
              <a:t>    return memo[n]</a:t>
            </a:r>
          </a:p>
          <a:p>
            <a:pPr>
              <a:lnSpc>
                <a:spcPct val="100000"/>
              </a:lnSpc>
            </a:pPr>
            <a:endParaRPr lang="en-US" altLang="ko-KR" sz="1662" dirty="0"/>
          </a:p>
          <a:p>
            <a:pPr>
              <a:lnSpc>
                <a:spcPct val="100000"/>
              </a:lnSpc>
            </a:pPr>
            <a:r>
              <a:rPr lang="en-US" altLang="ko-KR" sz="1662" dirty="0"/>
              <a:t>memo = [0, 1]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45191" y="471854"/>
            <a:ext cx="8229600" cy="397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85" b="1" spc="-138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Memoization</a:t>
            </a:r>
            <a:endParaRPr lang="ko-KR" altLang="en-US" sz="2585" b="1" spc="-138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8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48408" y="1375983"/>
            <a:ext cx="8244254" cy="242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계획 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(Dynamic Programming)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알고리즘은 그리디 알고리즘과 같이 </a:t>
            </a:r>
            <a:r>
              <a:rPr kumimoji="1" lang="ko-KR" altLang="en-US" sz="1939" b="1" spc="-138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 문제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해결하는 알고리즘이다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kumimoji="1" lang="en-US" altLang="ko-KR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계획 알고리즘은 먼저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크기가 작은 부분 문제들을 모두 해결한 후에 그 해들을 이용하여 보다 큰 크기의 부분 문제들을 해결하여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최종적으로 원래 주어진 입력의 문제를 해결하는 알고리즘이다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44847" y="471825"/>
            <a:ext cx="8229600" cy="39780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ko-KR" sz="2585" b="1" spc="-138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DP(Dynamic Programming)</a:t>
            </a:r>
            <a:endParaRPr lang="ko-KR" altLang="en-US" sz="2585" b="1" spc="-138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0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46462" y="1368670"/>
            <a:ext cx="8229600" cy="432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피보나치 수 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kumimoji="1" lang="en-US" altLang="ko-KR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피보나치 수는 부분 문제의 답으로부터 본 문제의 답을 얻을 수 있으므로 최적 부분 구조로 이루어져 있다</a:t>
            </a:r>
            <a:endParaRPr kumimoji="1" lang="en-US" altLang="ko-KR" sz="1662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None/>
            </a:pP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문제를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문제로 분할한다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Fibonacci(n) 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Fibonacci(n-1)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Fibonacci(n-2)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합</a:t>
            </a:r>
            <a:endParaRPr kumimoji="1" lang="en-US" altLang="ko-KR" sz="1662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Fibonacci(n-1)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Fibonacci(n-2)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Fibonacci(n-3)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합</a:t>
            </a:r>
            <a:endParaRPr kumimoji="1" lang="en-US" altLang="ko-KR" sz="1662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Fibonacci(2)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Fibonacci(1)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Fibonacci(0)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합</a:t>
            </a:r>
            <a:endParaRPr kumimoji="1" lang="en-US" altLang="ko-KR" sz="1662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Fibonacci(n)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Fibonacci(n-1), Fibonacci(n-2), … Fibonacci(2), Fibonacci(1), Fibonacci(0) 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부분집합으로 나뉜다</a:t>
            </a: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ko-KR" altLang="en-US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44847" y="471854"/>
            <a:ext cx="8229600" cy="397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85" b="1" spc="-138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DP(Dynamic Programming)</a:t>
            </a:r>
            <a:endParaRPr lang="ko-KR" altLang="en-US" sz="2585" b="1" spc="-138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5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48408" y="1368670"/>
            <a:ext cx="8229600" cy="215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3776" indent="-263776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None/>
            </a:pP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문제로 나누는 일을 끝냈으면 가장 작은 부분 문제부터 해를 구한다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3776" indent="-263776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None/>
            </a:pPr>
            <a:endParaRPr kumimoji="1" lang="en-US" altLang="ko-KR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776" indent="-263776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None/>
            </a:pP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결과는 테이블에 저장하고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저장된 부분 문제의 해를 이용하여 상위 문제의 해를 구한다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ko-KR" altLang="en-US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44847" y="471854"/>
            <a:ext cx="8229600" cy="397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85" b="1" spc="-138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DP(Dynamic Programming)</a:t>
            </a:r>
            <a:endParaRPr lang="ko-KR" altLang="en-US" sz="2585" b="1" spc="-138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679571" y="3196359"/>
          <a:ext cx="3783382" cy="2733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691"/>
                <a:gridCol w="1891691"/>
              </a:tblGrid>
              <a:tr h="3376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700" b="1" kern="100" dirty="0" smtClean="0"/>
                        <a:t>테이블 인덱스</a:t>
                      </a:r>
                      <a:endParaRPr lang="ko-KR" altLang="ko-KR" sz="17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T="42203" marB="4220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700" b="1" kern="100" dirty="0" smtClean="0"/>
                        <a:t>저장되어 있는 값</a:t>
                      </a:r>
                      <a:endParaRPr lang="ko-KR" altLang="en-US" sz="1700" b="1" dirty="0"/>
                    </a:p>
                  </a:txBody>
                  <a:tcPr marT="42203" marB="4220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231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542925" algn="l"/>
                        </a:tabLst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1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ko-KR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1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ko-KR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1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ko-KR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1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  <a:endParaRPr lang="ko-KR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7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2203" marB="4220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7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2203" marB="4220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[n]</a:t>
                      </a:r>
                      <a:endParaRPr lang="ko-KR" altLang="en-US" sz="1700" dirty="0"/>
                    </a:p>
                  </a:txBody>
                  <a:tcPr marT="42203" marB="4220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 smtClean="0"/>
                        <a:t>fibo</a:t>
                      </a:r>
                      <a:r>
                        <a:rPr lang="en-US" altLang="ko-KR" sz="1700" dirty="0" smtClean="0"/>
                        <a:t>(n)</a:t>
                      </a:r>
                      <a:endParaRPr lang="ko-KR" altLang="en-US" sz="1700" dirty="0"/>
                    </a:p>
                  </a:txBody>
                  <a:tcPr marT="42203" marB="4220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6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48408" y="1368669"/>
            <a:ext cx="8229600" cy="45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피보나치 수 </a:t>
            </a: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 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알고리즘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981" y="1875884"/>
            <a:ext cx="7908680" cy="27781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spcBef>
                <a:spcPct val="0"/>
              </a:spcBef>
              <a:defRPr>
                <a:solidFill>
                  <a:prstClr val="black"/>
                </a:solidFill>
                <a:latin typeface="Consolas" panose="020B0609020204030204" pitchFamily="49" charset="0"/>
                <a:ea typeface="나눔고딕" panose="020D0604000000000000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62" dirty="0" err="1"/>
              <a:t>def</a:t>
            </a:r>
            <a:r>
              <a:rPr lang="en-US" altLang="ko-KR" sz="1662" dirty="0"/>
              <a:t> fibo2(n) : </a:t>
            </a:r>
          </a:p>
          <a:p>
            <a:r>
              <a:rPr lang="en-US" altLang="ko-KR" sz="1662" dirty="0"/>
              <a:t>    f = [0, 1]</a:t>
            </a:r>
          </a:p>
          <a:p>
            <a:r>
              <a:rPr lang="en-US" altLang="ko-KR" sz="1662" dirty="0"/>
              <a:t>    </a:t>
            </a:r>
          </a:p>
          <a:p>
            <a:r>
              <a:rPr lang="en-US" altLang="ko-KR" sz="1662" dirty="0"/>
              <a:t>    for </a:t>
            </a:r>
            <a:r>
              <a:rPr lang="en-US" altLang="ko-KR" sz="1662" dirty="0" err="1"/>
              <a:t>i</a:t>
            </a:r>
            <a:r>
              <a:rPr lang="en-US" altLang="ko-KR" sz="1662" dirty="0"/>
              <a:t> in range(2, n + 1) :</a:t>
            </a:r>
          </a:p>
          <a:p>
            <a:r>
              <a:rPr lang="en-US" altLang="ko-KR" sz="1662" dirty="0"/>
              <a:t>        </a:t>
            </a:r>
            <a:r>
              <a:rPr lang="en-US" altLang="ko-KR" sz="1662" dirty="0" err="1"/>
              <a:t>f.append</a:t>
            </a:r>
            <a:r>
              <a:rPr lang="en-US" altLang="ko-KR" sz="1662" dirty="0"/>
              <a:t>(f[i-1] + f[i-2])</a:t>
            </a:r>
          </a:p>
          <a:p>
            <a:endParaRPr lang="en-US" altLang="ko-KR" sz="1662" dirty="0"/>
          </a:p>
          <a:p>
            <a:r>
              <a:rPr lang="en-US" altLang="ko-KR" sz="1662" dirty="0"/>
              <a:t>    return f[n]</a:t>
            </a:r>
            <a:endParaRPr lang="ko-KR" altLang="en-US" sz="1662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44847" y="471854"/>
            <a:ext cx="8229600" cy="397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85" b="1" spc="-138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DP(Dynamic Programming)</a:t>
            </a:r>
            <a:endParaRPr lang="ko-KR" altLang="en-US" sz="2585" b="1" spc="-138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451236" y="1373050"/>
            <a:ext cx="8229600" cy="267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46191" indent="-24619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en-US" altLang="ko-KR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</a:t>
            </a:r>
            <a:r>
              <a:rPr kumimoji="1" lang="ko-KR" altLang="en-US" sz="1939" b="1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구현 방식</a:t>
            </a:r>
            <a:endParaRPr kumimoji="1" lang="en-US" altLang="ko-KR" sz="1939" b="1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recursive 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fib1()</a:t>
            </a: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iterative 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fib2()</a:t>
            </a: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endParaRPr kumimoji="1" lang="en-US" altLang="ko-KR" sz="1662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662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memoization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재귀적 구조에 사용하는 것보다 반복적 구조로 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 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것이 성능 면에서 보다 효율적이다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92382" lvl="1" indent="-156801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재귀적 구조는 내부에 시스템 호출 </a:t>
            </a:r>
            <a:r>
              <a:rPr kumimoji="1" lang="ko-KR" altLang="en-US" sz="1662" spc="-1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스택을</a:t>
            </a:r>
            <a:r>
              <a:rPr kumimoji="1" lang="ko-KR" altLang="en-US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오버헤드가 발생하기 때문이다</a:t>
            </a:r>
            <a:r>
              <a:rPr kumimoji="1" lang="en-US" altLang="ko-KR" sz="1662" spc="-13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662" spc="-13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44847" y="471854"/>
            <a:ext cx="8229600" cy="397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85" b="1" spc="-138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DP(Dynamic Programming)</a:t>
            </a:r>
            <a:endParaRPr lang="ko-KR" altLang="en-US" sz="2585" b="1" spc="-138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0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219200" y="3048000"/>
            <a:ext cx="6477000" cy="3189288"/>
            <a:chOff x="768" y="1392"/>
            <a:chExt cx="4512" cy="2585"/>
          </a:xfrm>
        </p:grpSpPr>
        <p:grpSp>
          <p:nvGrpSpPr>
            <p:cNvPr id="4109" name="Group 3"/>
            <p:cNvGrpSpPr>
              <a:grpSpLocks/>
            </p:cNvGrpSpPr>
            <p:nvPr/>
          </p:nvGrpSpPr>
          <p:grpSpPr bwMode="auto">
            <a:xfrm>
              <a:off x="912" y="1536"/>
              <a:ext cx="4176" cy="2441"/>
              <a:chOff x="288" y="1632"/>
              <a:chExt cx="4176" cy="2441"/>
            </a:xfrm>
          </p:grpSpPr>
          <p:sp>
            <p:nvSpPr>
              <p:cNvPr id="4118" name="Freeform 4"/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787 w 3494"/>
                  <a:gd name="T3" fmla="*/ 240 h 243"/>
                  <a:gd name="T4" fmla="*/ 3494 w 3494"/>
                  <a:gd name="T5" fmla="*/ 240 h 243"/>
                  <a:gd name="T6" fmla="*/ 3302 w 3494"/>
                  <a:gd name="T7" fmla="*/ 0 h 243"/>
                  <a:gd name="T8" fmla="*/ 86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5" name="Freeform 5"/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6" name="Freeform 6"/>
              <p:cNvSpPr>
                <a:spLocks/>
              </p:cNvSpPr>
              <p:nvPr/>
            </p:nvSpPr>
            <p:spPr bwMode="auto">
              <a:xfrm>
                <a:off x="3299" y="1662"/>
                <a:ext cx="216" cy="2038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7" name="Freeform 7"/>
              <p:cNvSpPr>
                <a:spLocks/>
              </p:cNvSpPr>
              <p:nvPr/>
            </p:nvSpPr>
            <p:spPr bwMode="auto">
              <a:xfrm>
                <a:off x="2208" y="1632"/>
                <a:ext cx="177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8" name="Freeform 8"/>
              <p:cNvSpPr>
                <a:spLocks/>
              </p:cNvSpPr>
              <p:nvPr/>
            </p:nvSpPr>
            <p:spPr bwMode="auto">
              <a:xfrm>
                <a:off x="624" y="2880"/>
                <a:ext cx="979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9" name="Freeform 9"/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0" name="Freeform 10"/>
              <p:cNvSpPr>
                <a:spLocks/>
              </p:cNvSpPr>
              <p:nvPr/>
            </p:nvSpPr>
            <p:spPr bwMode="auto">
              <a:xfrm>
                <a:off x="720" y="2400"/>
                <a:ext cx="720" cy="567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1" name="Freeform 11"/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768" y="1392"/>
              <a:ext cx="4512" cy="25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3924" y="1564"/>
              <a:ext cx="215" cy="2039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816" y="3552"/>
              <a:ext cx="4272" cy="336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5" name="Freeform 15"/>
            <p:cNvSpPr>
              <a:spLocks/>
            </p:cNvSpPr>
            <p:nvPr/>
          </p:nvSpPr>
          <p:spPr bwMode="auto">
            <a:xfrm>
              <a:off x="1632" y="1661"/>
              <a:ext cx="222" cy="192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6" name="Freeform 16"/>
            <p:cNvSpPr>
              <a:spLocks/>
            </p:cNvSpPr>
            <p:nvPr/>
          </p:nvSpPr>
          <p:spPr bwMode="auto">
            <a:xfrm>
              <a:off x="2832" y="1536"/>
              <a:ext cx="177" cy="210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80" y="3552"/>
              <a:ext cx="653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From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2540" y="3552"/>
              <a:ext cx="735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Spare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3860" y="3552"/>
              <a:ext cx="401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TO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Hanoi Tower</a:t>
            </a:r>
            <a:endParaRPr lang="ko-KR" altLang="en-US" dirty="0"/>
          </a:p>
        </p:txBody>
      </p:sp>
      <p:sp>
        <p:nvSpPr>
          <p:cNvPr id="61460" name="Rectangle 20"/>
          <p:cNvSpPr>
            <a:spLocks noGrp="1" noChangeArrowheads="1"/>
          </p:cNvSpPr>
          <p:nvPr>
            <p:ph idx="1"/>
          </p:nvPr>
        </p:nvSpPr>
        <p:spPr>
          <a:xfrm>
            <a:off x="467544" y="1343910"/>
            <a:ext cx="8229600" cy="4525963"/>
          </a:xfrm>
          <a:noFill/>
        </p:spPr>
        <p:txBody>
          <a:bodyPr>
            <a:noAutofit/>
          </a:bodyPr>
          <a:lstStyle/>
          <a:p>
            <a:pPr marL="609600" indent="-609600" eaLnBrk="1" hangingPunct="1"/>
            <a:r>
              <a:rPr lang="en-US" altLang="ko-KR" sz="2400" dirty="0" smtClean="0">
                <a:ea typeface="굴림" charset="-127"/>
              </a:rPr>
              <a:t>Move n </a:t>
            </a:r>
            <a:r>
              <a:rPr lang="en-US" altLang="ko-KR" sz="2400" dirty="0" smtClean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2400" dirty="0" smtClean="0">
                <a:ea typeface="굴림" charset="-127"/>
              </a:rPr>
              <a:t> disks from </a:t>
            </a:r>
            <a:r>
              <a:rPr lang="en-US" altLang="ko-KR" sz="2400" dirty="0" err="1" smtClean="0">
                <a:ea typeface="굴림" charset="-127"/>
              </a:rPr>
              <a:t>From</a:t>
            </a:r>
            <a:r>
              <a:rPr lang="en-US" altLang="ko-KR" sz="2400" dirty="0" smtClean="0">
                <a:ea typeface="굴림" charset="-127"/>
              </a:rPr>
              <a:t> to </a:t>
            </a:r>
            <a:r>
              <a:rPr lang="en-US" altLang="ko-KR" sz="2400" dirty="0" err="1" smtClean="0">
                <a:ea typeface="굴림" charset="-127"/>
              </a:rPr>
              <a:t>to</a:t>
            </a:r>
            <a:endParaRPr lang="en-US" altLang="ko-KR" sz="2400" dirty="0" smtClean="0">
              <a:ea typeface="굴림" charset="-127"/>
            </a:endParaRPr>
          </a:p>
          <a:p>
            <a:pPr marL="990600" lvl="1" indent="-533400"/>
            <a:r>
              <a:rPr lang="en-US" altLang="ko-KR" sz="2000" dirty="0">
                <a:ea typeface="굴림" charset="-127"/>
              </a:rPr>
              <a:t>Move n-1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b="1" dirty="0" err="1" smtClean="0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to </a:t>
            </a:r>
            <a:r>
              <a:rPr lang="en-US" altLang="ko-KR" sz="2000" b="1" dirty="0" smtClean="0">
                <a:solidFill>
                  <a:srgbClr val="FF00FF"/>
                </a:solidFill>
                <a:ea typeface="굴림" charset="-127"/>
              </a:rPr>
              <a:t>SPARE</a:t>
            </a:r>
            <a:endParaRPr lang="en-US" altLang="ko-KR" sz="20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2000" dirty="0">
                <a:ea typeface="굴림" charset="-127"/>
              </a:rPr>
              <a:t>Move 1 disk from </a:t>
            </a:r>
            <a:r>
              <a:rPr lang="en-US" altLang="ko-KR" sz="20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2000" dirty="0">
                <a:ea typeface="굴림" charset="-127"/>
              </a:rPr>
              <a:t> to </a:t>
            </a:r>
            <a:r>
              <a:rPr lang="en-US" altLang="ko-KR" sz="20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20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2000" dirty="0" smtClean="0">
                <a:ea typeface="굴림" charset="-127"/>
              </a:rPr>
              <a:t>Move </a:t>
            </a:r>
            <a:r>
              <a:rPr lang="en-US" altLang="ko-KR" sz="2000" dirty="0">
                <a:ea typeface="굴림" charset="-127"/>
              </a:rPr>
              <a:t>n-1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b="1" dirty="0">
                <a:solidFill>
                  <a:srgbClr val="FF00FF"/>
                </a:solidFill>
                <a:ea typeface="굴림" charset="-127"/>
              </a:rPr>
              <a:t>SPARE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to </a:t>
            </a:r>
            <a:r>
              <a:rPr lang="en-US" altLang="ko-KR" sz="2000" b="1" dirty="0" err="1" smtClean="0">
                <a:solidFill>
                  <a:srgbClr val="FF00FF"/>
                </a:solidFill>
                <a:ea typeface="굴림" charset="-127"/>
              </a:rPr>
              <a:t>TO</a:t>
            </a:r>
            <a:r>
              <a:rPr lang="en-US" altLang="ko-KR" sz="2000" dirty="0" smtClean="0">
                <a:ea typeface="굴림" charset="-127"/>
              </a:rPr>
              <a:t> 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4105" name="슬라이드 번호 개체 틀 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AF041-42DD-4B79-B29B-5839BB884E68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61461" name="Freeform 21"/>
          <p:cNvSpPr>
            <a:spLocks/>
          </p:cNvSpPr>
          <p:nvPr/>
        </p:nvSpPr>
        <p:spPr bwMode="auto">
          <a:xfrm>
            <a:off x="1966913" y="4724400"/>
            <a:ext cx="1404937" cy="4429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Bravo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61463" name="Freeform 23"/>
          <p:cNvSpPr>
            <a:spLocks/>
          </p:cNvSpPr>
          <p:nvPr/>
        </p:nvSpPr>
        <p:spPr bwMode="auto">
          <a:xfrm>
            <a:off x="2105025" y="4132263"/>
            <a:ext cx="1033463" cy="700087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Alpha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28800" y="5105400"/>
            <a:ext cx="1873250" cy="1116013"/>
            <a:chOff x="1828800" y="5105400"/>
            <a:chExt cx="1873250" cy="1116013"/>
          </a:xfrm>
        </p:grpSpPr>
        <p:sp>
          <p:nvSpPr>
            <p:cNvPr id="61462" name="Freeform 22"/>
            <p:cNvSpPr>
              <a:spLocks/>
            </p:cNvSpPr>
            <p:nvPr/>
          </p:nvSpPr>
          <p:spPr bwMode="auto">
            <a:xfrm>
              <a:off x="1828800" y="5105400"/>
              <a:ext cx="1873250" cy="1116013"/>
            </a:xfrm>
            <a:custGeom>
              <a:avLst/>
              <a:gdLst/>
              <a:ahLst/>
              <a:cxnLst>
                <a:cxn ang="0">
                  <a:pos x="65" y="144"/>
                </a:cxn>
                <a:cxn ang="0">
                  <a:pos x="343" y="154"/>
                </a:cxn>
                <a:cxn ang="0">
                  <a:pos x="1044" y="10"/>
                </a:cxn>
                <a:cxn ang="0">
                  <a:pos x="132" y="0"/>
                </a:cxn>
                <a:cxn ang="0">
                  <a:pos x="17" y="67"/>
                </a:cxn>
                <a:cxn ang="0">
                  <a:pos x="7" y="183"/>
                </a:cxn>
                <a:cxn ang="0">
                  <a:pos x="36" y="173"/>
                </a:cxn>
                <a:cxn ang="0">
                  <a:pos x="65" y="154"/>
                </a:cxn>
                <a:cxn ang="0">
                  <a:pos x="94" y="144"/>
                </a:cxn>
                <a:cxn ang="0">
                  <a:pos x="65" y="144"/>
                </a:cxn>
              </a:cxnLst>
              <a:rect l="0" t="0" r="r" b="b"/>
              <a:pathLst>
                <a:path w="1209" h="362">
                  <a:moveTo>
                    <a:pt x="65" y="144"/>
                  </a:moveTo>
                  <a:cubicBezTo>
                    <a:pt x="155" y="116"/>
                    <a:pt x="252" y="135"/>
                    <a:pt x="343" y="154"/>
                  </a:cubicBezTo>
                  <a:cubicBezTo>
                    <a:pt x="1209" y="142"/>
                    <a:pt x="1106" y="362"/>
                    <a:pt x="1044" y="10"/>
                  </a:cubicBezTo>
                  <a:cubicBezTo>
                    <a:pt x="773" y="19"/>
                    <a:pt x="361" y="79"/>
                    <a:pt x="132" y="0"/>
                  </a:cubicBezTo>
                  <a:cubicBezTo>
                    <a:pt x="64" y="9"/>
                    <a:pt x="38" y="2"/>
                    <a:pt x="17" y="67"/>
                  </a:cubicBezTo>
                  <a:cubicBezTo>
                    <a:pt x="14" y="106"/>
                    <a:pt x="0" y="145"/>
                    <a:pt x="7" y="183"/>
                  </a:cubicBezTo>
                  <a:cubicBezTo>
                    <a:pt x="9" y="193"/>
                    <a:pt x="27" y="178"/>
                    <a:pt x="36" y="173"/>
                  </a:cubicBezTo>
                  <a:cubicBezTo>
                    <a:pt x="46" y="168"/>
                    <a:pt x="55" y="159"/>
                    <a:pt x="65" y="154"/>
                  </a:cubicBezTo>
                  <a:cubicBezTo>
                    <a:pt x="74" y="149"/>
                    <a:pt x="94" y="154"/>
                    <a:pt x="94" y="144"/>
                  </a:cubicBezTo>
                  <a:cubicBezTo>
                    <a:pt x="94" y="134"/>
                    <a:pt x="75" y="144"/>
                    <a:pt x="65" y="1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dirty="0">
                <a:ea typeface="굴림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08250" y="5193987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굵은안상수체" pitchFamily="2" charset="-127"/>
                  <a:ea typeface="굵은안상수체" pitchFamily="2" charset="-127"/>
                </a:rPr>
                <a:t>Charlie</a:t>
              </a:r>
              <a:endParaRPr lang="ko-KR" altLang="en-US" dirty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362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5255 C 0.04566 -0.0787 0.09184 -0.20972 0.15104 -0.19213 C 0.21042 -0.17407 0.32118 0.1044 0.35504 0.1615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43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1227 C 0.02379 -0.09884 0.04774 -0.20972 0.07865 -0.19467 C 0.10938 -0.17939 0.16701 0.05649 0.18455 0.104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1" grpId="0" animBg="1"/>
      <p:bldP spid="614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219200" y="3048000"/>
            <a:ext cx="6477000" cy="3189288"/>
            <a:chOff x="768" y="1392"/>
            <a:chExt cx="4512" cy="2585"/>
          </a:xfrm>
        </p:grpSpPr>
        <p:grpSp>
          <p:nvGrpSpPr>
            <p:cNvPr id="4109" name="Group 3"/>
            <p:cNvGrpSpPr>
              <a:grpSpLocks/>
            </p:cNvGrpSpPr>
            <p:nvPr/>
          </p:nvGrpSpPr>
          <p:grpSpPr bwMode="auto">
            <a:xfrm>
              <a:off x="912" y="1536"/>
              <a:ext cx="4176" cy="2441"/>
              <a:chOff x="288" y="1632"/>
              <a:chExt cx="4176" cy="2441"/>
            </a:xfrm>
          </p:grpSpPr>
          <p:sp>
            <p:nvSpPr>
              <p:cNvPr id="4118" name="Freeform 4"/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787 w 3494"/>
                  <a:gd name="T3" fmla="*/ 240 h 243"/>
                  <a:gd name="T4" fmla="*/ 3494 w 3494"/>
                  <a:gd name="T5" fmla="*/ 240 h 243"/>
                  <a:gd name="T6" fmla="*/ 3302 w 3494"/>
                  <a:gd name="T7" fmla="*/ 0 h 243"/>
                  <a:gd name="T8" fmla="*/ 86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5" name="Freeform 5"/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6" name="Freeform 6"/>
              <p:cNvSpPr>
                <a:spLocks/>
              </p:cNvSpPr>
              <p:nvPr/>
            </p:nvSpPr>
            <p:spPr bwMode="auto">
              <a:xfrm>
                <a:off x="3299" y="1662"/>
                <a:ext cx="216" cy="2038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7" name="Freeform 7"/>
              <p:cNvSpPr>
                <a:spLocks/>
              </p:cNvSpPr>
              <p:nvPr/>
            </p:nvSpPr>
            <p:spPr bwMode="auto">
              <a:xfrm>
                <a:off x="2208" y="1632"/>
                <a:ext cx="177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8" name="Freeform 8"/>
              <p:cNvSpPr>
                <a:spLocks/>
              </p:cNvSpPr>
              <p:nvPr/>
            </p:nvSpPr>
            <p:spPr bwMode="auto">
              <a:xfrm>
                <a:off x="624" y="2880"/>
                <a:ext cx="979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9" name="Freeform 9"/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0" name="Freeform 10"/>
              <p:cNvSpPr>
                <a:spLocks/>
              </p:cNvSpPr>
              <p:nvPr/>
            </p:nvSpPr>
            <p:spPr bwMode="auto">
              <a:xfrm>
                <a:off x="720" y="2400"/>
                <a:ext cx="720" cy="567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1" name="Freeform 11"/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768" y="1392"/>
              <a:ext cx="4512" cy="25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3924" y="1564"/>
              <a:ext cx="215" cy="2039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816" y="3552"/>
              <a:ext cx="4272" cy="336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5" name="Freeform 15"/>
            <p:cNvSpPr>
              <a:spLocks/>
            </p:cNvSpPr>
            <p:nvPr/>
          </p:nvSpPr>
          <p:spPr bwMode="auto">
            <a:xfrm>
              <a:off x="1632" y="1661"/>
              <a:ext cx="222" cy="192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6" name="Freeform 16"/>
            <p:cNvSpPr>
              <a:spLocks/>
            </p:cNvSpPr>
            <p:nvPr/>
          </p:nvSpPr>
          <p:spPr bwMode="auto">
            <a:xfrm>
              <a:off x="2832" y="1536"/>
              <a:ext cx="177" cy="210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80" y="3552"/>
              <a:ext cx="653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From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2540" y="3552"/>
              <a:ext cx="735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Spare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3860" y="3552"/>
              <a:ext cx="401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TO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</p:grpSp>
      <p:sp>
        <p:nvSpPr>
          <p:cNvPr id="61461" name="Freeform 21"/>
          <p:cNvSpPr>
            <a:spLocks/>
          </p:cNvSpPr>
          <p:nvPr/>
        </p:nvSpPr>
        <p:spPr bwMode="auto">
          <a:xfrm>
            <a:off x="3702050" y="5281571"/>
            <a:ext cx="1404937" cy="4429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Bravo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61463" name="Freeform 23"/>
          <p:cNvSpPr>
            <a:spLocks/>
          </p:cNvSpPr>
          <p:nvPr/>
        </p:nvSpPr>
        <p:spPr bwMode="auto">
          <a:xfrm>
            <a:off x="5386521" y="5167313"/>
            <a:ext cx="1033463" cy="700087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Alpha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Hanoi Tower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39552" y="1394247"/>
            <a:ext cx="8229600" cy="4525963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ko-KR" sz="2000" dirty="0">
                <a:ea typeface="굴림" charset="-127"/>
              </a:rPr>
              <a:t>Move n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dirty="0" err="1">
                <a:ea typeface="굴림" charset="-127"/>
              </a:rPr>
              <a:t>From</a:t>
            </a:r>
            <a:r>
              <a:rPr lang="en-US" altLang="ko-KR" sz="2000" dirty="0">
                <a:ea typeface="굴림" charset="-127"/>
              </a:rPr>
              <a:t> to </a:t>
            </a:r>
            <a:r>
              <a:rPr lang="en-US" altLang="ko-KR" sz="2000" dirty="0" err="1">
                <a:ea typeface="굴림" charset="-127"/>
              </a:rPr>
              <a:t>to</a:t>
            </a:r>
            <a:endParaRPr lang="en-US" altLang="ko-KR" sz="2000" dirty="0"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1 disk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18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r>
              <a:rPr lang="en-US" altLang="ko-KR" sz="1800" dirty="0">
                <a:ea typeface="굴림" charset="-127"/>
              </a:rPr>
              <a:t> </a:t>
            </a:r>
          </a:p>
          <a:p>
            <a:endParaRPr lang="ko-KR" altLang="en-US" sz="2000" dirty="0"/>
          </a:p>
        </p:txBody>
      </p:sp>
      <p:sp>
        <p:nvSpPr>
          <p:cNvPr id="4105" name="슬라이드 번호 개체 틀 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AF041-42DD-4B79-B29B-5839BB884E68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828800" y="5105400"/>
            <a:ext cx="1873250" cy="1116013"/>
            <a:chOff x="1828800" y="5105400"/>
            <a:chExt cx="1873250" cy="1116013"/>
          </a:xfrm>
        </p:grpSpPr>
        <p:sp>
          <p:nvSpPr>
            <p:cNvPr id="61462" name="Freeform 22"/>
            <p:cNvSpPr>
              <a:spLocks/>
            </p:cNvSpPr>
            <p:nvPr/>
          </p:nvSpPr>
          <p:spPr bwMode="auto">
            <a:xfrm>
              <a:off x="1828800" y="5105400"/>
              <a:ext cx="1873250" cy="1116013"/>
            </a:xfrm>
            <a:custGeom>
              <a:avLst/>
              <a:gdLst/>
              <a:ahLst/>
              <a:cxnLst>
                <a:cxn ang="0">
                  <a:pos x="65" y="144"/>
                </a:cxn>
                <a:cxn ang="0">
                  <a:pos x="343" y="154"/>
                </a:cxn>
                <a:cxn ang="0">
                  <a:pos x="1044" y="10"/>
                </a:cxn>
                <a:cxn ang="0">
                  <a:pos x="132" y="0"/>
                </a:cxn>
                <a:cxn ang="0">
                  <a:pos x="17" y="67"/>
                </a:cxn>
                <a:cxn ang="0">
                  <a:pos x="7" y="183"/>
                </a:cxn>
                <a:cxn ang="0">
                  <a:pos x="36" y="173"/>
                </a:cxn>
                <a:cxn ang="0">
                  <a:pos x="65" y="154"/>
                </a:cxn>
                <a:cxn ang="0">
                  <a:pos x="94" y="144"/>
                </a:cxn>
                <a:cxn ang="0">
                  <a:pos x="65" y="144"/>
                </a:cxn>
              </a:cxnLst>
              <a:rect l="0" t="0" r="r" b="b"/>
              <a:pathLst>
                <a:path w="1209" h="362">
                  <a:moveTo>
                    <a:pt x="65" y="144"/>
                  </a:moveTo>
                  <a:cubicBezTo>
                    <a:pt x="155" y="116"/>
                    <a:pt x="252" y="135"/>
                    <a:pt x="343" y="154"/>
                  </a:cubicBezTo>
                  <a:cubicBezTo>
                    <a:pt x="1209" y="142"/>
                    <a:pt x="1106" y="362"/>
                    <a:pt x="1044" y="10"/>
                  </a:cubicBezTo>
                  <a:cubicBezTo>
                    <a:pt x="773" y="19"/>
                    <a:pt x="361" y="79"/>
                    <a:pt x="132" y="0"/>
                  </a:cubicBezTo>
                  <a:cubicBezTo>
                    <a:pt x="64" y="9"/>
                    <a:pt x="38" y="2"/>
                    <a:pt x="17" y="67"/>
                  </a:cubicBezTo>
                  <a:cubicBezTo>
                    <a:pt x="14" y="106"/>
                    <a:pt x="0" y="145"/>
                    <a:pt x="7" y="183"/>
                  </a:cubicBezTo>
                  <a:cubicBezTo>
                    <a:pt x="9" y="193"/>
                    <a:pt x="27" y="178"/>
                    <a:pt x="36" y="173"/>
                  </a:cubicBezTo>
                  <a:cubicBezTo>
                    <a:pt x="46" y="168"/>
                    <a:pt x="55" y="159"/>
                    <a:pt x="65" y="154"/>
                  </a:cubicBezTo>
                  <a:cubicBezTo>
                    <a:pt x="74" y="149"/>
                    <a:pt x="94" y="154"/>
                    <a:pt x="94" y="144"/>
                  </a:cubicBezTo>
                  <a:cubicBezTo>
                    <a:pt x="94" y="134"/>
                    <a:pt x="75" y="144"/>
                    <a:pt x="65" y="1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dirty="0">
                <a:ea typeface="굴림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08250" y="5193987"/>
              <a:ext cx="696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굵은안상수체" pitchFamily="2" charset="-127"/>
                  <a:ea typeface="굵은안상수체" pitchFamily="2" charset="-127"/>
                </a:rPr>
                <a:t>Charlie</a:t>
              </a:r>
              <a:endParaRPr lang="ko-KR" altLang="en-US" dirty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165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14861 C -0.02639 -0.2375 -0.04879 -0.32546 -0.07761 -0.31435 C -0.1066 -0.30232 -0.16059 -0.11343 -0.17691 -0.0733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219200" y="3048000"/>
            <a:ext cx="6477000" cy="3189288"/>
            <a:chOff x="768" y="1392"/>
            <a:chExt cx="4512" cy="2585"/>
          </a:xfrm>
        </p:grpSpPr>
        <p:grpSp>
          <p:nvGrpSpPr>
            <p:cNvPr id="4109" name="Group 3"/>
            <p:cNvGrpSpPr>
              <a:grpSpLocks/>
            </p:cNvGrpSpPr>
            <p:nvPr/>
          </p:nvGrpSpPr>
          <p:grpSpPr bwMode="auto">
            <a:xfrm>
              <a:off x="912" y="1536"/>
              <a:ext cx="4176" cy="2441"/>
              <a:chOff x="288" y="1632"/>
              <a:chExt cx="4176" cy="2441"/>
            </a:xfrm>
          </p:grpSpPr>
          <p:sp>
            <p:nvSpPr>
              <p:cNvPr id="4118" name="Freeform 4"/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787 w 3494"/>
                  <a:gd name="T3" fmla="*/ 240 h 243"/>
                  <a:gd name="T4" fmla="*/ 3494 w 3494"/>
                  <a:gd name="T5" fmla="*/ 240 h 243"/>
                  <a:gd name="T6" fmla="*/ 3302 w 3494"/>
                  <a:gd name="T7" fmla="*/ 0 h 243"/>
                  <a:gd name="T8" fmla="*/ 86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5" name="Freeform 5"/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6" name="Freeform 6"/>
              <p:cNvSpPr>
                <a:spLocks/>
              </p:cNvSpPr>
              <p:nvPr/>
            </p:nvSpPr>
            <p:spPr bwMode="auto">
              <a:xfrm>
                <a:off x="3299" y="1662"/>
                <a:ext cx="216" cy="2038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7" name="Freeform 7"/>
              <p:cNvSpPr>
                <a:spLocks/>
              </p:cNvSpPr>
              <p:nvPr/>
            </p:nvSpPr>
            <p:spPr bwMode="auto">
              <a:xfrm>
                <a:off x="2208" y="1632"/>
                <a:ext cx="177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8" name="Freeform 8"/>
              <p:cNvSpPr>
                <a:spLocks/>
              </p:cNvSpPr>
              <p:nvPr/>
            </p:nvSpPr>
            <p:spPr bwMode="auto">
              <a:xfrm>
                <a:off x="624" y="2880"/>
                <a:ext cx="979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9" name="Freeform 9"/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0" name="Freeform 10"/>
              <p:cNvSpPr>
                <a:spLocks/>
              </p:cNvSpPr>
              <p:nvPr/>
            </p:nvSpPr>
            <p:spPr bwMode="auto">
              <a:xfrm>
                <a:off x="720" y="2400"/>
                <a:ext cx="720" cy="567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1" name="Freeform 11"/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768" y="1392"/>
              <a:ext cx="4512" cy="25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3924" y="1564"/>
              <a:ext cx="215" cy="2039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816" y="3552"/>
              <a:ext cx="4272" cy="336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5" name="Freeform 15"/>
            <p:cNvSpPr>
              <a:spLocks/>
            </p:cNvSpPr>
            <p:nvPr/>
          </p:nvSpPr>
          <p:spPr bwMode="auto">
            <a:xfrm>
              <a:off x="1632" y="1661"/>
              <a:ext cx="222" cy="192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6" name="Freeform 16"/>
            <p:cNvSpPr>
              <a:spLocks/>
            </p:cNvSpPr>
            <p:nvPr/>
          </p:nvSpPr>
          <p:spPr bwMode="auto">
            <a:xfrm>
              <a:off x="2832" y="1536"/>
              <a:ext cx="177" cy="210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80" y="3552"/>
              <a:ext cx="653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From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2540" y="3552"/>
              <a:ext cx="735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Spare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3860" y="3552"/>
              <a:ext cx="401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TO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</p:grpSp>
      <p:sp>
        <p:nvSpPr>
          <p:cNvPr id="61461" name="Freeform 21"/>
          <p:cNvSpPr>
            <a:spLocks/>
          </p:cNvSpPr>
          <p:nvPr/>
        </p:nvSpPr>
        <p:spPr bwMode="auto">
          <a:xfrm>
            <a:off x="3702050" y="5281571"/>
            <a:ext cx="1404937" cy="4429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Bravo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61463" name="Freeform 23"/>
          <p:cNvSpPr>
            <a:spLocks/>
          </p:cNvSpPr>
          <p:nvPr/>
        </p:nvSpPr>
        <p:spPr bwMode="auto">
          <a:xfrm>
            <a:off x="3887786" y="4620386"/>
            <a:ext cx="1033463" cy="700087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Alpha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Hanoi Tower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ko-KR" sz="2000" dirty="0">
                <a:ea typeface="굴림" charset="-127"/>
              </a:rPr>
              <a:t>Move n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dirty="0" err="1">
                <a:ea typeface="굴림" charset="-127"/>
              </a:rPr>
              <a:t>From</a:t>
            </a:r>
            <a:r>
              <a:rPr lang="en-US" altLang="ko-KR" sz="2000" dirty="0">
                <a:ea typeface="굴림" charset="-127"/>
              </a:rPr>
              <a:t> to </a:t>
            </a:r>
            <a:r>
              <a:rPr lang="en-US" altLang="ko-KR" sz="2000" dirty="0" err="1">
                <a:ea typeface="굴림" charset="-127"/>
              </a:rPr>
              <a:t>to</a:t>
            </a:r>
            <a:endParaRPr lang="en-US" altLang="ko-KR" sz="2000" dirty="0"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1 disk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18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r>
              <a:rPr lang="en-US" altLang="ko-KR" sz="1800" dirty="0">
                <a:ea typeface="굴림" charset="-127"/>
              </a:rPr>
              <a:t> </a:t>
            </a:r>
          </a:p>
          <a:p>
            <a:endParaRPr lang="ko-KR" altLang="en-US" sz="2000" dirty="0"/>
          </a:p>
        </p:txBody>
      </p:sp>
      <p:sp>
        <p:nvSpPr>
          <p:cNvPr id="4105" name="슬라이드 번호 개체 틀 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AF041-42DD-4B79-B29B-5839BB884E6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828800" y="5105400"/>
            <a:ext cx="1873250" cy="1116013"/>
            <a:chOff x="1828800" y="5105400"/>
            <a:chExt cx="1873250" cy="1116013"/>
          </a:xfrm>
        </p:grpSpPr>
        <p:sp>
          <p:nvSpPr>
            <p:cNvPr id="61462" name="Freeform 22"/>
            <p:cNvSpPr>
              <a:spLocks/>
            </p:cNvSpPr>
            <p:nvPr/>
          </p:nvSpPr>
          <p:spPr bwMode="auto">
            <a:xfrm>
              <a:off x="1828800" y="5105400"/>
              <a:ext cx="1873250" cy="1116013"/>
            </a:xfrm>
            <a:custGeom>
              <a:avLst/>
              <a:gdLst/>
              <a:ahLst/>
              <a:cxnLst>
                <a:cxn ang="0">
                  <a:pos x="65" y="144"/>
                </a:cxn>
                <a:cxn ang="0">
                  <a:pos x="343" y="154"/>
                </a:cxn>
                <a:cxn ang="0">
                  <a:pos x="1044" y="10"/>
                </a:cxn>
                <a:cxn ang="0">
                  <a:pos x="132" y="0"/>
                </a:cxn>
                <a:cxn ang="0">
                  <a:pos x="17" y="67"/>
                </a:cxn>
                <a:cxn ang="0">
                  <a:pos x="7" y="183"/>
                </a:cxn>
                <a:cxn ang="0">
                  <a:pos x="36" y="173"/>
                </a:cxn>
                <a:cxn ang="0">
                  <a:pos x="65" y="154"/>
                </a:cxn>
                <a:cxn ang="0">
                  <a:pos x="94" y="144"/>
                </a:cxn>
                <a:cxn ang="0">
                  <a:pos x="65" y="144"/>
                </a:cxn>
              </a:cxnLst>
              <a:rect l="0" t="0" r="r" b="b"/>
              <a:pathLst>
                <a:path w="1209" h="362">
                  <a:moveTo>
                    <a:pt x="65" y="144"/>
                  </a:moveTo>
                  <a:cubicBezTo>
                    <a:pt x="155" y="116"/>
                    <a:pt x="252" y="135"/>
                    <a:pt x="343" y="154"/>
                  </a:cubicBezTo>
                  <a:cubicBezTo>
                    <a:pt x="1209" y="142"/>
                    <a:pt x="1106" y="362"/>
                    <a:pt x="1044" y="10"/>
                  </a:cubicBezTo>
                  <a:cubicBezTo>
                    <a:pt x="773" y="19"/>
                    <a:pt x="361" y="79"/>
                    <a:pt x="132" y="0"/>
                  </a:cubicBezTo>
                  <a:cubicBezTo>
                    <a:pt x="64" y="9"/>
                    <a:pt x="38" y="2"/>
                    <a:pt x="17" y="67"/>
                  </a:cubicBezTo>
                  <a:cubicBezTo>
                    <a:pt x="14" y="106"/>
                    <a:pt x="0" y="145"/>
                    <a:pt x="7" y="183"/>
                  </a:cubicBezTo>
                  <a:cubicBezTo>
                    <a:pt x="9" y="193"/>
                    <a:pt x="27" y="178"/>
                    <a:pt x="36" y="173"/>
                  </a:cubicBezTo>
                  <a:cubicBezTo>
                    <a:pt x="46" y="168"/>
                    <a:pt x="55" y="159"/>
                    <a:pt x="65" y="154"/>
                  </a:cubicBezTo>
                  <a:cubicBezTo>
                    <a:pt x="74" y="149"/>
                    <a:pt x="94" y="154"/>
                    <a:pt x="94" y="144"/>
                  </a:cubicBezTo>
                  <a:cubicBezTo>
                    <a:pt x="94" y="134"/>
                    <a:pt x="75" y="144"/>
                    <a:pt x="65" y="1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dirty="0">
                <a:ea typeface="굴림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08250" y="5193987"/>
              <a:ext cx="696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굵은안상수체" pitchFamily="2" charset="-127"/>
                  <a:ea typeface="굵은안상수체" pitchFamily="2" charset="-127"/>
                </a:rPr>
                <a:t>Charlie</a:t>
              </a:r>
              <a:endParaRPr lang="ko-KR" altLang="en-US" dirty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779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 -0.07384 C -0.01632 -0.09421 -0.00174 -0.128 0.00399 -0.14768 C 0.01788 -0.19537 0.02379 -0.24606 0.04549 -0.28842 C 0.05278 -0.30277 0.05781 -0.3287 0.0691 -0.3368 C 0.07691 -0.353 0.10295 -0.36458 0.11615 -0.36782 C 0.12847 -0.37291 0.14201 -0.36875 0.15469 -0.36643 C 0.1625 -0.36226 0.16927 -0.3618 0.17743 -0.35972 C 0.20035 -0.353 0.22483 -0.35416 0.24705 -0.3449 C 0.25087 -0.34351 0.25156 -0.34189 0.25556 -0.33819 C 0.26024 -0.33379 0.2658 -0.33171 0.27066 -0.32754 C 0.28004 -0.31898 0.28733 -0.30763 0.29427 -0.2956 C 0.29635 -0.2824 0.30122 -0.27013 0.30451 -0.2574 C 0.30781 -0.2449 0.30851 -0.22546 0.31684 -0.21736 C 0.31892 -0.20995 0.32222 -0.20763 0.32535 -0.20115 C 0.32951 -0.19259 0.33333 -0.18333 0.33767 -0.17476 C 0.33889 -0.16898 0.33976 -0.16296 0.34045 -0.15717 C 0.34149 -0.13842 0.34323 -0.1206 0.34514 -0.10185 C 0.34635 -0.07708 0.34722 -0.05833 0.34618 -0.0324 C 0.34583 -0.02523 0.34323 -0.01064 0.34323 -0.01041 " pathEditMode="relative" rAng="0" ptsTypes="ffffffffffffffffff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smtClean="0"/>
              <a:t>Gödel, Escher, </a:t>
            </a:r>
            <a:r>
              <a:rPr lang="en-US" altLang="ko-KR" sz="2800" b="1" dirty="0"/>
              <a:t>Bach. Anniversary Edition: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0" t="14275" r="32972" b="15785"/>
          <a:stretch/>
        </p:blipFill>
        <p:spPr bwMode="auto">
          <a:xfrm>
            <a:off x="6635602" y="1305689"/>
            <a:ext cx="2465327" cy="35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t="9873" r="11138" b="3706"/>
          <a:stretch/>
        </p:blipFill>
        <p:spPr bwMode="auto">
          <a:xfrm>
            <a:off x="360392" y="1556792"/>
            <a:ext cx="2411408" cy="35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9"/>
          <a:stretch/>
        </p:blipFill>
        <p:spPr bwMode="auto">
          <a:xfrm>
            <a:off x="2771800" y="1566649"/>
            <a:ext cx="2736304" cy="366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45"/>
          <a:stretch/>
        </p:blipFill>
        <p:spPr bwMode="auto">
          <a:xfrm>
            <a:off x="4567884" y="3212976"/>
            <a:ext cx="4468611" cy="33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4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219200" y="3048000"/>
            <a:ext cx="6477000" cy="3189288"/>
            <a:chOff x="768" y="1392"/>
            <a:chExt cx="4512" cy="2585"/>
          </a:xfrm>
        </p:grpSpPr>
        <p:grpSp>
          <p:nvGrpSpPr>
            <p:cNvPr id="4109" name="Group 3"/>
            <p:cNvGrpSpPr>
              <a:grpSpLocks/>
            </p:cNvGrpSpPr>
            <p:nvPr/>
          </p:nvGrpSpPr>
          <p:grpSpPr bwMode="auto">
            <a:xfrm>
              <a:off x="912" y="1536"/>
              <a:ext cx="4176" cy="2441"/>
              <a:chOff x="288" y="1632"/>
              <a:chExt cx="4176" cy="2441"/>
            </a:xfrm>
          </p:grpSpPr>
          <p:sp>
            <p:nvSpPr>
              <p:cNvPr id="4118" name="Freeform 4"/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787 w 3494"/>
                  <a:gd name="T3" fmla="*/ 240 h 243"/>
                  <a:gd name="T4" fmla="*/ 3494 w 3494"/>
                  <a:gd name="T5" fmla="*/ 240 h 243"/>
                  <a:gd name="T6" fmla="*/ 3302 w 3494"/>
                  <a:gd name="T7" fmla="*/ 0 h 243"/>
                  <a:gd name="T8" fmla="*/ 86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5" name="Freeform 5"/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6" name="Freeform 6"/>
              <p:cNvSpPr>
                <a:spLocks/>
              </p:cNvSpPr>
              <p:nvPr/>
            </p:nvSpPr>
            <p:spPr bwMode="auto">
              <a:xfrm>
                <a:off x="3299" y="1662"/>
                <a:ext cx="216" cy="2038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7" name="Freeform 7"/>
              <p:cNvSpPr>
                <a:spLocks/>
              </p:cNvSpPr>
              <p:nvPr/>
            </p:nvSpPr>
            <p:spPr bwMode="auto">
              <a:xfrm>
                <a:off x="2208" y="1632"/>
                <a:ext cx="177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8" name="Freeform 8"/>
              <p:cNvSpPr>
                <a:spLocks/>
              </p:cNvSpPr>
              <p:nvPr/>
            </p:nvSpPr>
            <p:spPr bwMode="auto">
              <a:xfrm>
                <a:off x="624" y="2880"/>
                <a:ext cx="979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9" name="Freeform 9"/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0" name="Freeform 10"/>
              <p:cNvSpPr>
                <a:spLocks/>
              </p:cNvSpPr>
              <p:nvPr/>
            </p:nvSpPr>
            <p:spPr bwMode="auto">
              <a:xfrm>
                <a:off x="720" y="2400"/>
                <a:ext cx="720" cy="567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1" name="Freeform 11"/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768" y="1392"/>
              <a:ext cx="4512" cy="25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3924" y="1564"/>
              <a:ext cx="215" cy="2039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816" y="3552"/>
              <a:ext cx="4272" cy="336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5" name="Freeform 15"/>
            <p:cNvSpPr>
              <a:spLocks/>
            </p:cNvSpPr>
            <p:nvPr/>
          </p:nvSpPr>
          <p:spPr bwMode="auto">
            <a:xfrm>
              <a:off x="1632" y="1661"/>
              <a:ext cx="222" cy="192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6" name="Freeform 16"/>
            <p:cNvSpPr>
              <a:spLocks/>
            </p:cNvSpPr>
            <p:nvPr/>
          </p:nvSpPr>
          <p:spPr bwMode="auto">
            <a:xfrm>
              <a:off x="2832" y="1536"/>
              <a:ext cx="177" cy="210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80" y="3552"/>
              <a:ext cx="653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From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2540" y="3552"/>
              <a:ext cx="735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Spare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3860" y="3552"/>
              <a:ext cx="401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TO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</p:grpSp>
      <p:sp>
        <p:nvSpPr>
          <p:cNvPr id="61461" name="Freeform 21"/>
          <p:cNvSpPr>
            <a:spLocks/>
          </p:cNvSpPr>
          <p:nvPr/>
        </p:nvSpPr>
        <p:spPr bwMode="auto">
          <a:xfrm>
            <a:off x="3702050" y="5281571"/>
            <a:ext cx="1404937" cy="4429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Bravo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Hanoi towers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ko-KR" sz="2000" dirty="0">
                <a:ea typeface="굴림" charset="-127"/>
              </a:rPr>
              <a:t>Move n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dirty="0" err="1">
                <a:ea typeface="굴림" charset="-127"/>
              </a:rPr>
              <a:t>From</a:t>
            </a:r>
            <a:r>
              <a:rPr lang="en-US" altLang="ko-KR" sz="2000" dirty="0">
                <a:ea typeface="굴림" charset="-127"/>
              </a:rPr>
              <a:t> to </a:t>
            </a:r>
            <a:r>
              <a:rPr lang="en-US" altLang="ko-KR" sz="2000" dirty="0" err="1">
                <a:ea typeface="굴림" charset="-127"/>
              </a:rPr>
              <a:t>to</a:t>
            </a:r>
            <a:endParaRPr lang="en-US" altLang="ko-KR" sz="2000" dirty="0"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1 disk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18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r>
              <a:rPr lang="en-US" altLang="ko-KR" sz="1800" dirty="0">
                <a:ea typeface="굴림" charset="-127"/>
              </a:rPr>
              <a:t> </a:t>
            </a:r>
          </a:p>
          <a:p>
            <a:endParaRPr lang="ko-KR" altLang="en-US" sz="2000" dirty="0"/>
          </a:p>
        </p:txBody>
      </p:sp>
      <p:sp>
        <p:nvSpPr>
          <p:cNvPr id="4105" name="슬라이드 번호 개체 틀 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AF041-42DD-4B79-B29B-5839BB884E68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220072" y="5121275"/>
            <a:ext cx="1873250" cy="1116013"/>
            <a:chOff x="1828800" y="5105400"/>
            <a:chExt cx="1873250" cy="1116013"/>
          </a:xfrm>
        </p:grpSpPr>
        <p:sp>
          <p:nvSpPr>
            <p:cNvPr id="61462" name="Freeform 22"/>
            <p:cNvSpPr>
              <a:spLocks/>
            </p:cNvSpPr>
            <p:nvPr/>
          </p:nvSpPr>
          <p:spPr bwMode="auto">
            <a:xfrm>
              <a:off x="1828800" y="5105400"/>
              <a:ext cx="1873250" cy="1116013"/>
            </a:xfrm>
            <a:custGeom>
              <a:avLst/>
              <a:gdLst/>
              <a:ahLst/>
              <a:cxnLst>
                <a:cxn ang="0">
                  <a:pos x="65" y="144"/>
                </a:cxn>
                <a:cxn ang="0">
                  <a:pos x="343" y="154"/>
                </a:cxn>
                <a:cxn ang="0">
                  <a:pos x="1044" y="10"/>
                </a:cxn>
                <a:cxn ang="0">
                  <a:pos x="132" y="0"/>
                </a:cxn>
                <a:cxn ang="0">
                  <a:pos x="17" y="67"/>
                </a:cxn>
                <a:cxn ang="0">
                  <a:pos x="7" y="183"/>
                </a:cxn>
                <a:cxn ang="0">
                  <a:pos x="36" y="173"/>
                </a:cxn>
                <a:cxn ang="0">
                  <a:pos x="65" y="154"/>
                </a:cxn>
                <a:cxn ang="0">
                  <a:pos x="94" y="144"/>
                </a:cxn>
                <a:cxn ang="0">
                  <a:pos x="65" y="144"/>
                </a:cxn>
              </a:cxnLst>
              <a:rect l="0" t="0" r="r" b="b"/>
              <a:pathLst>
                <a:path w="1209" h="362">
                  <a:moveTo>
                    <a:pt x="65" y="144"/>
                  </a:moveTo>
                  <a:cubicBezTo>
                    <a:pt x="155" y="116"/>
                    <a:pt x="252" y="135"/>
                    <a:pt x="343" y="154"/>
                  </a:cubicBezTo>
                  <a:cubicBezTo>
                    <a:pt x="1209" y="142"/>
                    <a:pt x="1106" y="362"/>
                    <a:pt x="1044" y="10"/>
                  </a:cubicBezTo>
                  <a:cubicBezTo>
                    <a:pt x="773" y="19"/>
                    <a:pt x="361" y="79"/>
                    <a:pt x="132" y="0"/>
                  </a:cubicBezTo>
                  <a:cubicBezTo>
                    <a:pt x="64" y="9"/>
                    <a:pt x="38" y="2"/>
                    <a:pt x="17" y="67"/>
                  </a:cubicBezTo>
                  <a:cubicBezTo>
                    <a:pt x="14" y="106"/>
                    <a:pt x="0" y="145"/>
                    <a:pt x="7" y="183"/>
                  </a:cubicBezTo>
                  <a:cubicBezTo>
                    <a:pt x="9" y="193"/>
                    <a:pt x="27" y="178"/>
                    <a:pt x="36" y="173"/>
                  </a:cubicBezTo>
                  <a:cubicBezTo>
                    <a:pt x="46" y="168"/>
                    <a:pt x="55" y="159"/>
                    <a:pt x="65" y="154"/>
                  </a:cubicBezTo>
                  <a:cubicBezTo>
                    <a:pt x="74" y="149"/>
                    <a:pt x="94" y="154"/>
                    <a:pt x="94" y="144"/>
                  </a:cubicBezTo>
                  <a:cubicBezTo>
                    <a:pt x="94" y="134"/>
                    <a:pt x="75" y="144"/>
                    <a:pt x="65" y="1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dirty="0">
                <a:ea typeface="굴림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08250" y="5193987"/>
              <a:ext cx="696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굵은안상수체" pitchFamily="2" charset="-127"/>
                  <a:ea typeface="굵은안상수체" pitchFamily="2" charset="-127"/>
                </a:rPr>
                <a:t>Charlie</a:t>
              </a:r>
              <a:endParaRPr lang="ko-KR" altLang="en-US" dirty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endParaRPr>
            </a:p>
          </p:txBody>
        </p:sp>
      </p:grpSp>
      <p:sp>
        <p:nvSpPr>
          <p:cNvPr id="27" name="Freeform 23"/>
          <p:cNvSpPr>
            <a:spLocks/>
          </p:cNvSpPr>
          <p:nvPr/>
        </p:nvSpPr>
        <p:spPr bwMode="auto">
          <a:xfrm>
            <a:off x="3851920" y="4673129"/>
            <a:ext cx="1033463" cy="700087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Alpha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16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7963 C -0.00347 -0.11505 -0.00034 -0.10972 -0.00555 -0.12801 C -0.00729 -0.13449 -0.00833 -0.1419 -0.01128 -0.14815 C -0.0125 -0.15093 -0.01545 -0.15602 -0.01545 -0.15579 C -0.01666 -0.16343 -0.01961 -0.16898 -0.02239 -0.17547 C -0.0302 -0.19352 -0.03802 -0.20787 -0.05086 -0.22014 C -0.05503 -0.22431 -0.06423 -0.22547 -0.06857 -0.22547 C -0.07951 -0.22547 -0.09045 -0.22547 -0.10138 -0.225 C -0.10746 -0.22454 -0.1125 -0.21713 -0.11822 -0.21459 C -0.12291 -0.21065 -0.12795 -0.20347 -0.13333 -0.20116 C -0.13767 -0.19213 -0.14531 -0.18658 -0.1493 -0.17732 C -0.15468 -0.16505 -0.15763 -0.15116 -0.16371 -0.13935 C -0.16388 -0.13773 -0.16388 -0.13611 -0.16441 -0.13449 C -0.16527 -0.13241 -0.16788 -0.12801 -0.16788 -0.12778 C -0.16909 -0.12199 -0.17031 -0.11644 -0.17274 -0.11111 C -0.17413 -0.10463 -0.17586 -0.09815 -0.17708 -0.0919 C -0.17882 -0.08334 -0.17691 -0.08889 -0.17882 -0.07847 C -0.18072 -0.06551 -0.18333 -0.05185 -0.18611 -0.03935 C -0.18767 -0.02685 -0.18906 -0.01459 -0.19027 -0.00209 C -0.18993 0.01528 -0.18888 0.0331 -0.18888 0.05115 " pathEditMode="relative" rAng="0" ptsTypes="fffffffffffffffffff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9 -0.01898 C 0.01718 -0.04722 0.02934 -0.07384 0.03715 -0.10185 C 0.04392 -0.12615 0.04982 -0.15092 0.05781 -0.17476 C 0.06337 -0.19097 0.06475 -0.21111 0.06771 -0.22847 C 0.07083 -0.24861 0.07673 -0.26898 0.08455 -0.28634 C 0.09218 -0.30324 0.09826 -0.32129 0.10712 -0.33726 C 0.11093 -0.34421 0.1125 -0.35254 0.11892 -0.35532 C 0.12639 -0.37037 0.13732 -0.37361 0.14965 -0.37592 C 0.1533 -0.375 0.15712 -0.37569 0.16041 -0.37314 C 0.1625 -0.37175 0.16302 -0.36759 0.16441 -0.36481 C 0.16597 -0.36157 0.16875 -0.35972 0.17031 -0.35648 C 0.17309 -0.35092 0.17465 -0.3456 0.17725 -0.34004 C 0.17847 -0.33287 0.18125 -0.32685 0.1842 -0.32083 C 0.18889 -0.29976 0.1908 -0.27962 0.19201 -0.2574 C 0.19132 -0.19837 0.18993 -0.14027 0.18993 -0.08125 " pathEditMode="relative" rAng="0" ptsTypes="ffffffffffffffA">
                                      <p:cBhvr>
                                        <p:cTn id="10" dur="20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1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219200" y="3048000"/>
            <a:ext cx="6477000" cy="3189288"/>
            <a:chOff x="768" y="1392"/>
            <a:chExt cx="4512" cy="2585"/>
          </a:xfrm>
        </p:grpSpPr>
        <p:grpSp>
          <p:nvGrpSpPr>
            <p:cNvPr id="4109" name="Group 3"/>
            <p:cNvGrpSpPr>
              <a:grpSpLocks/>
            </p:cNvGrpSpPr>
            <p:nvPr/>
          </p:nvGrpSpPr>
          <p:grpSpPr bwMode="auto">
            <a:xfrm>
              <a:off x="912" y="1536"/>
              <a:ext cx="4176" cy="2441"/>
              <a:chOff x="288" y="1632"/>
              <a:chExt cx="4176" cy="2441"/>
            </a:xfrm>
          </p:grpSpPr>
          <p:sp>
            <p:nvSpPr>
              <p:cNvPr id="4118" name="Freeform 4"/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787 w 3494"/>
                  <a:gd name="T3" fmla="*/ 240 h 243"/>
                  <a:gd name="T4" fmla="*/ 3494 w 3494"/>
                  <a:gd name="T5" fmla="*/ 240 h 243"/>
                  <a:gd name="T6" fmla="*/ 3302 w 3494"/>
                  <a:gd name="T7" fmla="*/ 0 h 243"/>
                  <a:gd name="T8" fmla="*/ 86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5" name="Freeform 5"/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6" name="Freeform 6"/>
              <p:cNvSpPr>
                <a:spLocks/>
              </p:cNvSpPr>
              <p:nvPr/>
            </p:nvSpPr>
            <p:spPr bwMode="auto">
              <a:xfrm>
                <a:off x="3299" y="1662"/>
                <a:ext cx="216" cy="2038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7" name="Freeform 7"/>
              <p:cNvSpPr>
                <a:spLocks/>
              </p:cNvSpPr>
              <p:nvPr/>
            </p:nvSpPr>
            <p:spPr bwMode="auto">
              <a:xfrm>
                <a:off x="2208" y="1632"/>
                <a:ext cx="177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8" name="Freeform 8"/>
              <p:cNvSpPr>
                <a:spLocks/>
              </p:cNvSpPr>
              <p:nvPr/>
            </p:nvSpPr>
            <p:spPr bwMode="auto">
              <a:xfrm>
                <a:off x="624" y="2880"/>
                <a:ext cx="979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9" name="Freeform 9"/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0" name="Freeform 10"/>
              <p:cNvSpPr>
                <a:spLocks/>
              </p:cNvSpPr>
              <p:nvPr/>
            </p:nvSpPr>
            <p:spPr bwMode="auto">
              <a:xfrm>
                <a:off x="720" y="2400"/>
                <a:ext cx="720" cy="567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1" name="Freeform 11"/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768" y="1392"/>
              <a:ext cx="4512" cy="25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3924" y="1564"/>
              <a:ext cx="215" cy="2039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816" y="3552"/>
              <a:ext cx="4272" cy="336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5" name="Freeform 15"/>
            <p:cNvSpPr>
              <a:spLocks/>
            </p:cNvSpPr>
            <p:nvPr/>
          </p:nvSpPr>
          <p:spPr bwMode="auto">
            <a:xfrm>
              <a:off x="1632" y="1661"/>
              <a:ext cx="222" cy="192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6" name="Freeform 16"/>
            <p:cNvSpPr>
              <a:spLocks/>
            </p:cNvSpPr>
            <p:nvPr/>
          </p:nvSpPr>
          <p:spPr bwMode="auto">
            <a:xfrm>
              <a:off x="2832" y="1536"/>
              <a:ext cx="177" cy="210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80" y="3552"/>
              <a:ext cx="653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From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2540" y="3552"/>
              <a:ext cx="735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Spare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  <p:sp>
          <p:nvSpPr>
            <p:cNvPr id="61459" name="Text Box 19"/>
            <p:cNvSpPr txBox="1">
              <a:spLocks noChangeArrowheads="1"/>
            </p:cNvSpPr>
            <p:nvPr/>
          </p:nvSpPr>
          <p:spPr bwMode="auto">
            <a:xfrm>
              <a:off x="3860" y="3552"/>
              <a:ext cx="401" cy="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ko-KR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charset="0"/>
                  <a:ea typeface="굴림" charset="-127"/>
                </a:rPr>
                <a:t>TO</a:t>
              </a:r>
              <a:endPara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endParaRPr>
            </a:p>
          </p:txBody>
        </p:sp>
      </p:grpSp>
      <p:sp>
        <p:nvSpPr>
          <p:cNvPr id="61461" name="Freeform 21"/>
          <p:cNvSpPr>
            <a:spLocks/>
          </p:cNvSpPr>
          <p:nvPr/>
        </p:nvSpPr>
        <p:spPr bwMode="auto">
          <a:xfrm>
            <a:off x="5355820" y="4765404"/>
            <a:ext cx="1404937" cy="4429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Bravo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Hanoi towers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ko-KR" sz="2000" dirty="0">
                <a:ea typeface="굴림" charset="-127"/>
              </a:rPr>
              <a:t>Move n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dirty="0" err="1">
                <a:ea typeface="굴림" charset="-127"/>
              </a:rPr>
              <a:t>From</a:t>
            </a:r>
            <a:r>
              <a:rPr lang="en-US" altLang="ko-KR" sz="2000" dirty="0">
                <a:ea typeface="굴림" charset="-127"/>
              </a:rPr>
              <a:t> to </a:t>
            </a:r>
            <a:r>
              <a:rPr lang="en-US" altLang="ko-KR" sz="2000" dirty="0" err="1">
                <a:ea typeface="굴림" charset="-127"/>
              </a:rPr>
              <a:t>to</a:t>
            </a:r>
            <a:endParaRPr lang="en-US" altLang="ko-KR" sz="2000" dirty="0"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1 disk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18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(2)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r>
              <a:rPr lang="en-US" altLang="ko-KR" sz="1800" dirty="0">
                <a:ea typeface="굴림" charset="-127"/>
              </a:rPr>
              <a:t> </a:t>
            </a:r>
          </a:p>
          <a:p>
            <a:endParaRPr lang="ko-KR" altLang="en-US" sz="2000" dirty="0"/>
          </a:p>
        </p:txBody>
      </p:sp>
      <p:sp>
        <p:nvSpPr>
          <p:cNvPr id="4105" name="슬라이드 번호 개체 틀 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AF041-42DD-4B79-B29B-5839BB884E68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220072" y="5121275"/>
            <a:ext cx="1873250" cy="1116013"/>
            <a:chOff x="1828800" y="5105400"/>
            <a:chExt cx="1873250" cy="1116013"/>
          </a:xfrm>
        </p:grpSpPr>
        <p:sp>
          <p:nvSpPr>
            <p:cNvPr id="61462" name="Freeform 22"/>
            <p:cNvSpPr>
              <a:spLocks/>
            </p:cNvSpPr>
            <p:nvPr/>
          </p:nvSpPr>
          <p:spPr bwMode="auto">
            <a:xfrm>
              <a:off x="1828800" y="5105400"/>
              <a:ext cx="1873250" cy="1116013"/>
            </a:xfrm>
            <a:custGeom>
              <a:avLst/>
              <a:gdLst/>
              <a:ahLst/>
              <a:cxnLst>
                <a:cxn ang="0">
                  <a:pos x="65" y="144"/>
                </a:cxn>
                <a:cxn ang="0">
                  <a:pos x="343" y="154"/>
                </a:cxn>
                <a:cxn ang="0">
                  <a:pos x="1044" y="10"/>
                </a:cxn>
                <a:cxn ang="0">
                  <a:pos x="132" y="0"/>
                </a:cxn>
                <a:cxn ang="0">
                  <a:pos x="17" y="67"/>
                </a:cxn>
                <a:cxn ang="0">
                  <a:pos x="7" y="183"/>
                </a:cxn>
                <a:cxn ang="0">
                  <a:pos x="36" y="173"/>
                </a:cxn>
                <a:cxn ang="0">
                  <a:pos x="65" y="154"/>
                </a:cxn>
                <a:cxn ang="0">
                  <a:pos x="94" y="144"/>
                </a:cxn>
                <a:cxn ang="0">
                  <a:pos x="65" y="144"/>
                </a:cxn>
              </a:cxnLst>
              <a:rect l="0" t="0" r="r" b="b"/>
              <a:pathLst>
                <a:path w="1209" h="362">
                  <a:moveTo>
                    <a:pt x="65" y="144"/>
                  </a:moveTo>
                  <a:cubicBezTo>
                    <a:pt x="155" y="116"/>
                    <a:pt x="252" y="135"/>
                    <a:pt x="343" y="154"/>
                  </a:cubicBezTo>
                  <a:cubicBezTo>
                    <a:pt x="1209" y="142"/>
                    <a:pt x="1106" y="362"/>
                    <a:pt x="1044" y="10"/>
                  </a:cubicBezTo>
                  <a:cubicBezTo>
                    <a:pt x="773" y="19"/>
                    <a:pt x="361" y="79"/>
                    <a:pt x="132" y="0"/>
                  </a:cubicBezTo>
                  <a:cubicBezTo>
                    <a:pt x="64" y="9"/>
                    <a:pt x="38" y="2"/>
                    <a:pt x="17" y="67"/>
                  </a:cubicBezTo>
                  <a:cubicBezTo>
                    <a:pt x="14" y="106"/>
                    <a:pt x="0" y="145"/>
                    <a:pt x="7" y="183"/>
                  </a:cubicBezTo>
                  <a:cubicBezTo>
                    <a:pt x="9" y="193"/>
                    <a:pt x="27" y="178"/>
                    <a:pt x="36" y="173"/>
                  </a:cubicBezTo>
                  <a:cubicBezTo>
                    <a:pt x="46" y="168"/>
                    <a:pt x="55" y="159"/>
                    <a:pt x="65" y="154"/>
                  </a:cubicBezTo>
                  <a:cubicBezTo>
                    <a:pt x="74" y="149"/>
                    <a:pt x="94" y="154"/>
                    <a:pt x="94" y="144"/>
                  </a:cubicBezTo>
                  <a:cubicBezTo>
                    <a:pt x="94" y="134"/>
                    <a:pt x="75" y="144"/>
                    <a:pt x="65" y="1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 dirty="0">
                <a:ea typeface="굴림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08250" y="5193987"/>
              <a:ext cx="696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굵은안상수체" pitchFamily="2" charset="-127"/>
                  <a:ea typeface="굵은안상수체" pitchFamily="2" charset="-127"/>
                </a:rPr>
                <a:t>Charlie</a:t>
              </a:r>
              <a:endParaRPr lang="ko-KR" altLang="en-US" dirty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endParaRPr>
            </a:p>
          </p:txBody>
        </p:sp>
      </p:grpSp>
      <p:sp>
        <p:nvSpPr>
          <p:cNvPr id="27" name="Freeform 23"/>
          <p:cNvSpPr>
            <a:spLocks/>
          </p:cNvSpPr>
          <p:nvPr/>
        </p:nvSpPr>
        <p:spPr bwMode="auto">
          <a:xfrm>
            <a:off x="2190369" y="5095643"/>
            <a:ext cx="1033463" cy="700087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굵은안상수체" pitchFamily="2" charset="-127"/>
                <a:ea typeface="굵은안상수체" pitchFamily="2" charset="-127"/>
              </a:rPr>
              <a:t>Alpha</a:t>
            </a:r>
            <a:endParaRPr lang="ko-KR" altLang="en-US" dirty="0">
              <a:solidFill>
                <a:schemeClr val="bg1"/>
              </a:solidFill>
              <a:latin typeface="굵은안상수체" pitchFamily="2" charset="-127"/>
              <a:ea typeface="굵은안상수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99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-0.07199 C -0.01702 -0.12315 -0.01615 -0.17407 -0.00643 -0.22407 C -0.00157 -0.2493 0.00659 -0.27361 0.0125 -0.29838 C 0.01753 -0.31944 0.01996 -0.34143 0.02482 -0.3625 C 0.02934 -0.38171 0.03472 -0.40069 0.03889 -0.42037 C 0.04739 -0.46065 0.06041 -0.50254 0.08507 -0.52986 C 0.09097 -0.53634 0.09548 -0.54352 0.10312 -0.54629 C 0.10885 -0.55092 0.11319 -0.55254 0.11996 -0.5537 C 0.13507 -0.55949 0.15277 -0.55972 0.16823 -0.56134 C 0.21007 -0.56018 0.2059 -0.56134 0.23038 -0.55625 C 0.2401 -0.55092 0.24826 -0.54444 0.2559 -0.53495 C 0.2585 -0.53171 0.26041 -0.52754 0.26337 -0.52477 C 0.27118 -0.51713 0.27986 -0.50694 0.28507 -0.49583 C 0.28854 -0.48819 0.28975 -0.4794 0.29357 -0.47199 C 0.29566 -0.46204 0.3 -0.44954 0.30399 -0.44051 C 0.30625 -0.42778 0.30295 -0.44444 0.30781 -0.42917 C 0.3125 -0.41481 0.31614 -0.4 0.32187 -0.38634 C 0.32413 -0.38079 0.32777 -0.37616 0.32951 -0.37014 C 0.33264 -0.35972 0.33507 -0.34907 0.33802 -0.33866 C 0.33871 -0.33287 0.33941 -0.32778 0.3408 -0.32222 C 0.34184 -0.31273 0.34514 -0.30486 0.34739 -0.29583 C 0.34896 -0.28981 0.3493 -0.28333 0.35017 -0.27708 C 0.35121 -0.26967 0.35364 -0.26273 0.35486 -0.25555 C 0.35746 -0.24028 0.35712 -0.2243 0.35972 -0.20903 C 0.36007 -0.20278 0.36007 -0.19653 0.36059 -0.19028 C 0.36093 -0.18634 0.36371 -0.17546 0.3625 -0.17893 C 0.3618 -0.18055 0.36128 -0.18241 0.36059 -0.18403 C 0.35764 -0.17083 0.36146 -0.1537 0.36146 -0.13981 " pathEditMode="relative" ptsTypes="fffffffffffffffffffffffffff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219200" y="3048000"/>
            <a:ext cx="6477000" cy="3189288"/>
            <a:chOff x="768" y="1392"/>
            <a:chExt cx="4512" cy="2585"/>
          </a:xfrm>
        </p:grpSpPr>
        <p:grpSp>
          <p:nvGrpSpPr>
            <p:cNvPr id="4109" name="Group 3"/>
            <p:cNvGrpSpPr>
              <a:grpSpLocks/>
            </p:cNvGrpSpPr>
            <p:nvPr/>
          </p:nvGrpSpPr>
          <p:grpSpPr bwMode="auto">
            <a:xfrm>
              <a:off x="912" y="1536"/>
              <a:ext cx="4176" cy="2441"/>
              <a:chOff x="288" y="1632"/>
              <a:chExt cx="4176" cy="2441"/>
            </a:xfrm>
          </p:grpSpPr>
          <p:sp>
            <p:nvSpPr>
              <p:cNvPr id="4118" name="Freeform 4"/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787 w 3494"/>
                  <a:gd name="T3" fmla="*/ 240 h 243"/>
                  <a:gd name="T4" fmla="*/ 3494 w 3494"/>
                  <a:gd name="T5" fmla="*/ 240 h 243"/>
                  <a:gd name="T6" fmla="*/ 3302 w 3494"/>
                  <a:gd name="T7" fmla="*/ 0 h 243"/>
                  <a:gd name="T8" fmla="*/ 86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5" name="Freeform 5"/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6" name="Freeform 6"/>
              <p:cNvSpPr>
                <a:spLocks/>
              </p:cNvSpPr>
              <p:nvPr/>
            </p:nvSpPr>
            <p:spPr bwMode="auto">
              <a:xfrm>
                <a:off x="3299" y="1662"/>
                <a:ext cx="216" cy="2038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7" name="Freeform 7"/>
              <p:cNvSpPr>
                <a:spLocks/>
              </p:cNvSpPr>
              <p:nvPr/>
            </p:nvSpPr>
            <p:spPr bwMode="auto">
              <a:xfrm>
                <a:off x="2208" y="1632"/>
                <a:ext cx="177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8" name="Freeform 8"/>
              <p:cNvSpPr>
                <a:spLocks/>
              </p:cNvSpPr>
              <p:nvPr/>
            </p:nvSpPr>
            <p:spPr bwMode="auto">
              <a:xfrm>
                <a:off x="624" y="2880"/>
                <a:ext cx="979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49" name="Freeform 9"/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0" name="Freeform 10"/>
              <p:cNvSpPr>
                <a:spLocks/>
              </p:cNvSpPr>
              <p:nvPr/>
            </p:nvSpPr>
            <p:spPr bwMode="auto">
              <a:xfrm>
                <a:off x="720" y="2400"/>
                <a:ext cx="720" cy="567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  <p:sp>
            <p:nvSpPr>
              <p:cNvPr id="61451" name="Freeform 11"/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charset="-127"/>
                </a:endParaRPr>
              </a:p>
            </p:txBody>
          </p:sp>
        </p:grp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768" y="1392"/>
              <a:ext cx="4512" cy="25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3924" y="1564"/>
              <a:ext cx="215" cy="2039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4112" name="Freeform 14"/>
            <p:cNvSpPr>
              <a:spLocks/>
            </p:cNvSpPr>
            <p:nvPr/>
          </p:nvSpPr>
          <p:spPr bwMode="auto">
            <a:xfrm>
              <a:off x="816" y="3552"/>
              <a:ext cx="4272" cy="336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5" name="Freeform 15"/>
            <p:cNvSpPr>
              <a:spLocks/>
            </p:cNvSpPr>
            <p:nvPr/>
          </p:nvSpPr>
          <p:spPr bwMode="auto">
            <a:xfrm>
              <a:off x="1632" y="1661"/>
              <a:ext cx="222" cy="192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56" name="Freeform 16"/>
            <p:cNvSpPr>
              <a:spLocks/>
            </p:cNvSpPr>
            <p:nvPr/>
          </p:nvSpPr>
          <p:spPr bwMode="auto">
            <a:xfrm>
              <a:off x="2832" y="1536"/>
              <a:ext cx="177" cy="210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Hanoi </a:t>
            </a:r>
            <a:r>
              <a:rPr lang="en-US" altLang="ko-KR" dirty="0" smtClean="0">
                <a:ea typeface="굴림" pitchFamily="50" charset="-127"/>
              </a:rPr>
              <a:t>towers</a:t>
            </a:r>
            <a:endParaRPr lang="ko-KR" altLang="en-US" dirty="0"/>
          </a:p>
        </p:txBody>
      </p:sp>
      <p:sp>
        <p:nvSpPr>
          <p:cNvPr id="61460" name="Rectangle 20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609600" indent="-609600"/>
            <a:r>
              <a:rPr lang="en-US" altLang="ko-KR" sz="2000" dirty="0">
                <a:ea typeface="굴림" charset="-127"/>
              </a:rPr>
              <a:t>Move n </a:t>
            </a:r>
            <a:r>
              <a:rPr lang="en-US" altLang="ko-KR" sz="2000" dirty="0">
                <a:solidFill>
                  <a:schemeClr val="hlink"/>
                </a:solidFill>
                <a:ea typeface="굴림" charset="-127"/>
              </a:rPr>
              <a:t>(4)</a:t>
            </a:r>
            <a:r>
              <a:rPr lang="en-US" altLang="ko-KR" sz="2000" dirty="0">
                <a:ea typeface="굴림" charset="-127"/>
              </a:rPr>
              <a:t> disks from </a:t>
            </a:r>
            <a:r>
              <a:rPr lang="en-US" altLang="ko-KR" sz="20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2000" dirty="0">
                <a:ea typeface="굴림" charset="-127"/>
              </a:rPr>
              <a:t>  to </a:t>
            </a:r>
            <a:r>
              <a:rPr lang="en-US" altLang="ko-KR" sz="20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2000" b="1" dirty="0">
              <a:solidFill>
                <a:srgbClr val="FF00FF"/>
              </a:solidFill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  <a:endParaRPr lang="en-US" altLang="ko-KR" sz="1800" dirty="0"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1 disk from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FROM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1800" dirty="0">
              <a:ea typeface="굴림" charset="-127"/>
            </a:endParaRPr>
          </a:p>
          <a:p>
            <a:pPr marL="990600" lvl="1" indent="-533400"/>
            <a:r>
              <a:rPr lang="en-US" altLang="ko-KR" sz="1800" dirty="0">
                <a:ea typeface="굴림" charset="-127"/>
              </a:rPr>
              <a:t>Move n-1 </a:t>
            </a:r>
            <a:r>
              <a:rPr lang="en-US" altLang="ko-KR" sz="1800" dirty="0">
                <a:solidFill>
                  <a:schemeClr val="hlink"/>
                </a:solidFill>
                <a:ea typeface="굴림" charset="-127"/>
              </a:rPr>
              <a:t>(3)</a:t>
            </a:r>
            <a:r>
              <a:rPr lang="en-US" altLang="ko-KR" sz="1800" dirty="0">
                <a:ea typeface="굴림" charset="-127"/>
              </a:rPr>
              <a:t> disks from </a:t>
            </a:r>
            <a:r>
              <a:rPr lang="en-US" altLang="ko-KR" sz="1800" b="1" dirty="0">
                <a:solidFill>
                  <a:srgbClr val="FF00FF"/>
                </a:solidFill>
                <a:ea typeface="굴림" charset="-127"/>
              </a:rPr>
              <a:t>SPARE</a:t>
            </a:r>
            <a:r>
              <a:rPr lang="en-US" altLang="ko-KR" sz="1800" dirty="0">
                <a:ea typeface="굴림" charset="-127"/>
              </a:rPr>
              <a:t> to </a:t>
            </a:r>
            <a:r>
              <a:rPr lang="en-US" altLang="ko-KR" sz="1800" b="1" dirty="0" err="1">
                <a:solidFill>
                  <a:srgbClr val="FF00FF"/>
                </a:solidFill>
                <a:ea typeface="굴림" charset="-127"/>
              </a:rPr>
              <a:t>TO</a:t>
            </a:r>
            <a:endParaRPr lang="en-US" altLang="ko-KR" sz="1800" dirty="0">
              <a:ea typeface="굴림" charset="-127"/>
            </a:endParaRPr>
          </a:p>
          <a:p>
            <a:pPr marL="609600" indent="-609600"/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4105" name="슬라이드 번호 개체 틀 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9AF041-42DD-4B79-B29B-5839BB884E68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61461" name="Freeform 21"/>
          <p:cNvSpPr>
            <a:spLocks/>
          </p:cNvSpPr>
          <p:nvPr/>
        </p:nvSpPr>
        <p:spPr bwMode="auto">
          <a:xfrm>
            <a:off x="1966913" y="4724400"/>
            <a:ext cx="1404937" cy="44291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61462" name="Freeform 22"/>
          <p:cNvSpPr>
            <a:spLocks/>
          </p:cNvSpPr>
          <p:nvPr/>
        </p:nvSpPr>
        <p:spPr bwMode="auto">
          <a:xfrm>
            <a:off x="1828800" y="5105400"/>
            <a:ext cx="1873250" cy="1116013"/>
          </a:xfrm>
          <a:custGeom>
            <a:avLst/>
            <a:gdLst/>
            <a:ahLst/>
            <a:cxnLst>
              <a:cxn ang="0">
                <a:pos x="65" y="144"/>
              </a:cxn>
              <a:cxn ang="0">
                <a:pos x="343" y="154"/>
              </a:cxn>
              <a:cxn ang="0">
                <a:pos x="1044" y="10"/>
              </a:cxn>
              <a:cxn ang="0">
                <a:pos x="132" y="0"/>
              </a:cxn>
              <a:cxn ang="0">
                <a:pos x="17" y="67"/>
              </a:cxn>
              <a:cxn ang="0">
                <a:pos x="7" y="183"/>
              </a:cxn>
              <a:cxn ang="0">
                <a:pos x="36" y="173"/>
              </a:cxn>
              <a:cxn ang="0">
                <a:pos x="65" y="154"/>
              </a:cxn>
              <a:cxn ang="0">
                <a:pos x="94" y="144"/>
              </a:cxn>
              <a:cxn ang="0">
                <a:pos x="65" y="144"/>
              </a:cxn>
            </a:cxnLst>
            <a:rect l="0" t="0" r="r" b="b"/>
            <a:pathLst>
              <a:path w="1209" h="362">
                <a:moveTo>
                  <a:pt x="65" y="144"/>
                </a:moveTo>
                <a:cubicBezTo>
                  <a:pt x="155" y="116"/>
                  <a:pt x="252" y="135"/>
                  <a:pt x="343" y="154"/>
                </a:cubicBezTo>
                <a:cubicBezTo>
                  <a:pt x="1209" y="142"/>
                  <a:pt x="1106" y="362"/>
                  <a:pt x="1044" y="10"/>
                </a:cubicBezTo>
                <a:cubicBezTo>
                  <a:pt x="773" y="19"/>
                  <a:pt x="361" y="79"/>
                  <a:pt x="132" y="0"/>
                </a:cubicBezTo>
                <a:cubicBezTo>
                  <a:pt x="64" y="9"/>
                  <a:pt x="38" y="2"/>
                  <a:pt x="17" y="67"/>
                </a:cubicBezTo>
                <a:cubicBezTo>
                  <a:pt x="14" y="106"/>
                  <a:pt x="0" y="145"/>
                  <a:pt x="7" y="183"/>
                </a:cubicBezTo>
                <a:cubicBezTo>
                  <a:pt x="9" y="193"/>
                  <a:pt x="27" y="178"/>
                  <a:pt x="36" y="173"/>
                </a:cubicBezTo>
                <a:cubicBezTo>
                  <a:pt x="46" y="168"/>
                  <a:pt x="55" y="159"/>
                  <a:pt x="65" y="154"/>
                </a:cubicBezTo>
                <a:cubicBezTo>
                  <a:pt x="74" y="149"/>
                  <a:pt x="94" y="154"/>
                  <a:pt x="94" y="144"/>
                </a:cubicBezTo>
                <a:cubicBezTo>
                  <a:pt x="94" y="134"/>
                  <a:pt x="75" y="144"/>
                  <a:pt x="65" y="144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61463" name="Freeform 23"/>
          <p:cNvSpPr>
            <a:spLocks/>
          </p:cNvSpPr>
          <p:nvPr/>
        </p:nvSpPr>
        <p:spPr bwMode="auto">
          <a:xfrm>
            <a:off x="2105025" y="4132263"/>
            <a:ext cx="1033463" cy="700087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61464" name="Freeform 24"/>
          <p:cNvSpPr>
            <a:spLocks/>
          </p:cNvSpPr>
          <p:nvPr/>
        </p:nvSpPr>
        <p:spPr bwMode="auto">
          <a:xfrm>
            <a:off x="2311400" y="3657600"/>
            <a:ext cx="688975" cy="592138"/>
          </a:xfrm>
          <a:custGeom>
            <a:avLst/>
            <a:gdLst/>
            <a:ahLst/>
            <a:cxnLst>
              <a:cxn ang="0">
                <a:pos x="22" y="174"/>
              </a:cxn>
              <a:cxn ang="0">
                <a:pos x="944" y="183"/>
              </a:cxn>
              <a:cxn ang="0">
                <a:pos x="1021" y="116"/>
              </a:cxn>
              <a:cxn ang="0">
                <a:pos x="963" y="58"/>
              </a:cxn>
              <a:cxn ang="0">
                <a:pos x="665" y="49"/>
              </a:cxn>
              <a:cxn ang="0">
                <a:pos x="205" y="58"/>
              </a:cxn>
              <a:cxn ang="0">
                <a:pos x="70" y="78"/>
              </a:cxn>
              <a:cxn ang="0">
                <a:pos x="3" y="135"/>
              </a:cxn>
              <a:cxn ang="0">
                <a:pos x="13" y="183"/>
              </a:cxn>
              <a:cxn ang="0">
                <a:pos x="51" y="174"/>
              </a:cxn>
              <a:cxn ang="0">
                <a:pos x="22" y="174"/>
              </a:cxn>
            </a:cxnLst>
            <a:rect l="0" t="0" r="r" b="b"/>
            <a:pathLst>
              <a:path w="1037" h="208">
                <a:moveTo>
                  <a:pt x="22" y="174"/>
                </a:moveTo>
                <a:cubicBezTo>
                  <a:pt x="349" y="208"/>
                  <a:pt x="527" y="188"/>
                  <a:pt x="944" y="183"/>
                </a:cubicBezTo>
                <a:cubicBezTo>
                  <a:pt x="976" y="162"/>
                  <a:pt x="989" y="137"/>
                  <a:pt x="1021" y="116"/>
                </a:cubicBezTo>
                <a:cubicBezTo>
                  <a:pt x="1037" y="63"/>
                  <a:pt x="1008" y="70"/>
                  <a:pt x="963" y="58"/>
                </a:cubicBezTo>
                <a:cubicBezTo>
                  <a:pt x="875" y="0"/>
                  <a:pt x="764" y="46"/>
                  <a:pt x="665" y="49"/>
                </a:cubicBezTo>
                <a:cubicBezTo>
                  <a:pt x="512" y="54"/>
                  <a:pt x="358" y="55"/>
                  <a:pt x="205" y="58"/>
                </a:cubicBezTo>
                <a:cubicBezTo>
                  <a:pt x="160" y="65"/>
                  <a:pt x="96" y="40"/>
                  <a:pt x="70" y="78"/>
                </a:cubicBezTo>
                <a:cubicBezTo>
                  <a:pt x="48" y="110"/>
                  <a:pt x="40" y="123"/>
                  <a:pt x="3" y="135"/>
                </a:cubicBezTo>
                <a:cubicBezTo>
                  <a:pt x="6" y="151"/>
                  <a:pt x="0" y="173"/>
                  <a:pt x="13" y="183"/>
                </a:cubicBezTo>
                <a:cubicBezTo>
                  <a:pt x="23" y="191"/>
                  <a:pt x="42" y="183"/>
                  <a:pt x="51" y="174"/>
                </a:cubicBezTo>
                <a:cubicBezTo>
                  <a:pt x="58" y="167"/>
                  <a:pt x="32" y="174"/>
                  <a:pt x="22" y="174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581400" y="4114800"/>
            <a:ext cx="1447800" cy="1600200"/>
            <a:chOff x="1632" y="2064"/>
            <a:chExt cx="979" cy="1224"/>
          </a:xfrm>
        </p:grpSpPr>
        <p:sp>
          <p:nvSpPr>
            <p:cNvPr id="61466" name="Freeform 26"/>
            <p:cNvSpPr>
              <a:spLocks/>
            </p:cNvSpPr>
            <p:nvPr/>
          </p:nvSpPr>
          <p:spPr bwMode="auto">
            <a:xfrm>
              <a:off x="1632" y="2929"/>
              <a:ext cx="979" cy="359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173" y="163"/>
                </a:cxn>
                <a:cxn ang="0">
                  <a:pos x="1075" y="163"/>
                </a:cxn>
                <a:cxn ang="0">
                  <a:pos x="941" y="0"/>
                </a:cxn>
                <a:cxn ang="0">
                  <a:pos x="29" y="0"/>
                </a:cxn>
                <a:cxn ang="0">
                  <a:pos x="0" y="154"/>
                </a:cxn>
              </a:cxnLst>
              <a:rect l="0" t="0" r="r" b="b"/>
              <a:pathLst>
                <a:path w="1075" h="166">
                  <a:moveTo>
                    <a:pt x="0" y="154"/>
                  </a:moveTo>
                  <a:cubicBezTo>
                    <a:pt x="58" y="134"/>
                    <a:pt x="113" y="162"/>
                    <a:pt x="173" y="163"/>
                  </a:cubicBezTo>
                  <a:cubicBezTo>
                    <a:pt x="474" y="166"/>
                    <a:pt x="774" y="163"/>
                    <a:pt x="1075" y="163"/>
                  </a:cubicBezTo>
                  <a:lnTo>
                    <a:pt x="941" y="0"/>
                  </a:lnTo>
                  <a:lnTo>
                    <a:pt x="29" y="0"/>
                  </a:lnTo>
                  <a:lnTo>
                    <a:pt x="0" y="154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67" name="Freeform 27"/>
            <p:cNvSpPr>
              <a:spLocks/>
            </p:cNvSpPr>
            <p:nvPr/>
          </p:nvSpPr>
          <p:spPr bwMode="auto">
            <a:xfrm>
              <a:off x="1728" y="2448"/>
              <a:ext cx="720" cy="568"/>
            </a:xfrm>
            <a:custGeom>
              <a:avLst/>
              <a:gdLst/>
              <a:ahLst/>
              <a:cxnLst>
                <a:cxn ang="0">
                  <a:pos x="38" y="221"/>
                </a:cxn>
                <a:cxn ang="0">
                  <a:pos x="336" y="173"/>
                </a:cxn>
                <a:cxn ang="0">
                  <a:pos x="1075" y="182"/>
                </a:cxn>
                <a:cxn ang="0">
                  <a:pos x="1065" y="153"/>
                </a:cxn>
                <a:cxn ang="0">
                  <a:pos x="1075" y="125"/>
                </a:cxn>
                <a:cxn ang="0">
                  <a:pos x="1065" y="67"/>
                </a:cxn>
                <a:cxn ang="0">
                  <a:pos x="1017" y="57"/>
                </a:cxn>
                <a:cxn ang="0">
                  <a:pos x="940" y="0"/>
                </a:cxn>
                <a:cxn ang="0">
                  <a:pos x="76" y="29"/>
                </a:cxn>
                <a:cxn ang="0">
                  <a:pos x="76" y="163"/>
                </a:cxn>
                <a:cxn ang="0">
                  <a:pos x="48" y="182"/>
                </a:cxn>
                <a:cxn ang="0">
                  <a:pos x="9" y="192"/>
                </a:cxn>
                <a:cxn ang="0">
                  <a:pos x="38" y="221"/>
                </a:cxn>
              </a:cxnLst>
              <a:rect l="0" t="0" r="r" b="b"/>
              <a:pathLst>
                <a:path w="1085" h="227">
                  <a:moveTo>
                    <a:pt x="38" y="221"/>
                  </a:moveTo>
                  <a:cubicBezTo>
                    <a:pt x="142" y="185"/>
                    <a:pt x="220" y="179"/>
                    <a:pt x="336" y="173"/>
                  </a:cubicBezTo>
                  <a:cubicBezTo>
                    <a:pt x="582" y="176"/>
                    <a:pt x="829" y="189"/>
                    <a:pt x="1075" y="182"/>
                  </a:cubicBezTo>
                  <a:cubicBezTo>
                    <a:pt x="1085" y="182"/>
                    <a:pt x="1065" y="163"/>
                    <a:pt x="1065" y="153"/>
                  </a:cubicBezTo>
                  <a:cubicBezTo>
                    <a:pt x="1065" y="143"/>
                    <a:pt x="1072" y="134"/>
                    <a:pt x="1075" y="125"/>
                  </a:cubicBezTo>
                  <a:cubicBezTo>
                    <a:pt x="1072" y="106"/>
                    <a:pt x="1078" y="82"/>
                    <a:pt x="1065" y="67"/>
                  </a:cubicBezTo>
                  <a:cubicBezTo>
                    <a:pt x="1054" y="55"/>
                    <a:pt x="1032" y="64"/>
                    <a:pt x="1017" y="57"/>
                  </a:cubicBezTo>
                  <a:cubicBezTo>
                    <a:pt x="980" y="40"/>
                    <a:pt x="965" y="24"/>
                    <a:pt x="940" y="0"/>
                  </a:cubicBezTo>
                  <a:cubicBezTo>
                    <a:pt x="612" y="31"/>
                    <a:pt x="620" y="22"/>
                    <a:pt x="76" y="29"/>
                  </a:cubicBezTo>
                  <a:cubicBezTo>
                    <a:pt x="53" y="99"/>
                    <a:pt x="54" y="91"/>
                    <a:pt x="76" y="163"/>
                  </a:cubicBezTo>
                  <a:cubicBezTo>
                    <a:pt x="67" y="169"/>
                    <a:pt x="58" y="178"/>
                    <a:pt x="48" y="182"/>
                  </a:cubicBezTo>
                  <a:cubicBezTo>
                    <a:pt x="36" y="187"/>
                    <a:pt x="0" y="183"/>
                    <a:pt x="9" y="192"/>
                  </a:cubicBezTo>
                  <a:cubicBezTo>
                    <a:pt x="44" y="227"/>
                    <a:pt x="104" y="175"/>
                    <a:pt x="38" y="22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61468" name="Freeform 28"/>
            <p:cNvSpPr>
              <a:spLocks/>
            </p:cNvSpPr>
            <p:nvPr/>
          </p:nvSpPr>
          <p:spPr bwMode="auto">
            <a:xfrm>
              <a:off x="1872" y="2064"/>
              <a:ext cx="480" cy="480"/>
            </a:xfrm>
            <a:custGeom>
              <a:avLst/>
              <a:gdLst/>
              <a:ahLst/>
              <a:cxnLst>
                <a:cxn ang="0">
                  <a:pos x="22" y="174"/>
                </a:cxn>
                <a:cxn ang="0">
                  <a:pos x="944" y="183"/>
                </a:cxn>
                <a:cxn ang="0">
                  <a:pos x="1021" y="116"/>
                </a:cxn>
                <a:cxn ang="0">
                  <a:pos x="963" y="58"/>
                </a:cxn>
                <a:cxn ang="0">
                  <a:pos x="665" y="49"/>
                </a:cxn>
                <a:cxn ang="0">
                  <a:pos x="205" y="58"/>
                </a:cxn>
                <a:cxn ang="0">
                  <a:pos x="70" y="78"/>
                </a:cxn>
                <a:cxn ang="0">
                  <a:pos x="3" y="135"/>
                </a:cxn>
                <a:cxn ang="0">
                  <a:pos x="13" y="183"/>
                </a:cxn>
                <a:cxn ang="0">
                  <a:pos x="51" y="174"/>
                </a:cxn>
                <a:cxn ang="0">
                  <a:pos x="22" y="174"/>
                </a:cxn>
              </a:cxnLst>
              <a:rect l="0" t="0" r="r" b="b"/>
              <a:pathLst>
                <a:path w="1037" h="208">
                  <a:moveTo>
                    <a:pt x="22" y="174"/>
                  </a:moveTo>
                  <a:cubicBezTo>
                    <a:pt x="349" y="208"/>
                    <a:pt x="527" y="188"/>
                    <a:pt x="944" y="183"/>
                  </a:cubicBezTo>
                  <a:cubicBezTo>
                    <a:pt x="976" y="162"/>
                    <a:pt x="989" y="137"/>
                    <a:pt x="1021" y="116"/>
                  </a:cubicBezTo>
                  <a:cubicBezTo>
                    <a:pt x="1037" y="63"/>
                    <a:pt x="1008" y="70"/>
                    <a:pt x="963" y="58"/>
                  </a:cubicBezTo>
                  <a:cubicBezTo>
                    <a:pt x="875" y="0"/>
                    <a:pt x="764" y="46"/>
                    <a:pt x="665" y="49"/>
                  </a:cubicBezTo>
                  <a:cubicBezTo>
                    <a:pt x="512" y="54"/>
                    <a:pt x="358" y="55"/>
                    <a:pt x="205" y="58"/>
                  </a:cubicBezTo>
                  <a:cubicBezTo>
                    <a:pt x="160" y="65"/>
                    <a:pt x="96" y="40"/>
                    <a:pt x="70" y="78"/>
                  </a:cubicBezTo>
                  <a:cubicBezTo>
                    <a:pt x="48" y="110"/>
                    <a:pt x="40" y="123"/>
                    <a:pt x="3" y="135"/>
                  </a:cubicBezTo>
                  <a:cubicBezTo>
                    <a:pt x="6" y="151"/>
                    <a:pt x="0" y="173"/>
                    <a:pt x="13" y="183"/>
                  </a:cubicBezTo>
                  <a:cubicBezTo>
                    <a:pt x="23" y="191"/>
                    <a:pt x="42" y="183"/>
                    <a:pt x="51" y="174"/>
                  </a:cubicBezTo>
                  <a:cubicBezTo>
                    <a:pt x="58" y="167"/>
                    <a:pt x="32" y="174"/>
                    <a:pt x="22" y="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</p:grp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2097729" y="5712937"/>
            <a:ext cx="937385" cy="3997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rPr>
              <a:t>From</a:t>
            </a:r>
            <a:endParaRPr lang="en-GB" altLang="ko-KR" sz="20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  <a:ea typeface="굴림" charset="-127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762915" y="5712937"/>
            <a:ext cx="1055096" cy="3997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rPr>
              <a:t>Spare</a:t>
            </a:r>
            <a:endParaRPr lang="en-GB" altLang="ko-KR" sz="20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  <a:ea typeface="굴림" charset="-127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5657782" y="5712937"/>
            <a:ext cx="575638" cy="3997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  <a:ea typeface="굴림" charset="-127"/>
              </a:rPr>
              <a:t>TO</a:t>
            </a:r>
            <a:endParaRPr lang="en-GB" altLang="ko-KR" sz="20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996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326 -0.10486 0.0467 -0.20972 0.07674 -0.19537 C 0.10677 -0.18102 0.16302 0.04167 0.18004 0.0868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326 -0.10486 0.0467 -0.20972 0.07674 -0.19537 C 0.10677 -0.18102 0.16302 0.04167 0.18004 0.0868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61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326 -0.10486 0.0467 -0.20972 0.07674 -0.19537 C 0.10677 -0.18102 0.16302 0.04167 0.18004 0.08681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61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8.88889E-6 C 0.03559 -0.12315 0.07136 -0.2463 0.1184 -0.29329 C 0.16545 -0.34028 0.24063 -0.33079 0.28177 -0.28218 C 0.32292 -0.23357 0.35156 -0.04885 0.36511 -0.00232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C 0.02257 -0.07569 0.04583 -0.15046 0.07066 -0.17777 C 0.09583 -0.20416 0.12951 -0.18148 0.14982 -0.1625 C 0.16944 -0.14328 0.18489 -0.07916 0.19166 -0.0625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-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1" grpId="0" animBg="1"/>
      <p:bldP spid="61461" grpId="1" animBg="1"/>
      <p:bldP spid="61462" grpId="0" animBg="1"/>
      <p:bldP spid="61463" grpId="0" animBg="1"/>
      <p:bldP spid="61463" grpId="1" animBg="1"/>
      <p:bldP spid="61464" grpId="0" animBg="1"/>
      <p:bldP spid="6146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Hanoi towers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496944" cy="44116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sz="1700" b="1" dirty="0" err="1" smtClean="0">
                <a:latin typeface="Courier New" pitchFamily="49" charset="0"/>
                <a:ea typeface="굴림" pitchFamily="50" charset="-127"/>
              </a:rPr>
              <a:t>def</a:t>
            </a:r>
            <a:r>
              <a:rPr lang="en-US" altLang="ko-KR" sz="1700" b="1" dirty="0" smtClean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700" b="1" dirty="0" err="1">
                <a:latin typeface="Courier New" pitchFamily="49" charset="0"/>
                <a:ea typeface="굴림" pitchFamily="50" charset="-127"/>
              </a:rPr>
              <a:t>hanoi</a:t>
            </a: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(n, </a:t>
            </a:r>
            <a:r>
              <a:rPr lang="en-US" altLang="ko-KR" sz="1700" b="1" dirty="0" err="1">
                <a:latin typeface="Courier New" pitchFamily="49" charset="0"/>
                <a:ea typeface="굴림" pitchFamily="50" charset="-127"/>
              </a:rPr>
              <a:t>ffrom</a:t>
            </a: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, to, spare):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    if n &gt; 0: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700" b="1" dirty="0" smtClean="0">
                <a:latin typeface="Courier New" pitchFamily="49" charset="0"/>
                <a:ea typeface="굴림" pitchFamily="50" charset="-127"/>
              </a:rPr>
              <a:t>        </a:t>
            </a:r>
            <a:r>
              <a:rPr lang="en-US" altLang="ko-KR" sz="1700" b="1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hanoi</a:t>
            </a:r>
            <a:r>
              <a:rPr lang="en-US" altLang="ko-KR" sz="1700" b="1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(n-1, </a:t>
            </a:r>
            <a:r>
              <a:rPr lang="en-US" altLang="ko-KR" sz="1700" b="1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ffrom</a:t>
            </a:r>
            <a:r>
              <a:rPr lang="en-US" altLang="ko-KR" sz="1700" b="1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, spare, to)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        print("%d</a:t>
            </a:r>
            <a:r>
              <a:rPr lang="ko-KR" altLang="en-US" sz="1700" b="1" dirty="0">
                <a:latin typeface="Courier New" pitchFamily="49" charset="0"/>
                <a:ea typeface="굴림" pitchFamily="50" charset="-127"/>
              </a:rPr>
              <a:t>번 원반을 </a:t>
            </a: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%s</a:t>
            </a:r>
            <a:r>
              <a:rPr lang="ko-KR" altLang="en-US" sz="1700" b="1" dirty="0">
                <a:latin typeface="Courier New" pitchFamily="49" charset="0"/>
                <a:ea typeface="굴림" pitchFamily="50" charset="-127"/>
              </a:rPr>
              <a:t>에서 </a:t>
            </a: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%s</a:t>
            </a:r>
            <a:r>
              <a:rPr lang="ko-KR" altLang="en-US" sz="1700" b="1" dirty="0">
                <a:latin typeface="Courier New" pitchFamily="49" charset="0"/>
                <a:ea typeface="굴림" pitchFamily="50" charset="-127"/>
              </a:rPr>
              <a:t>로 옮김</a:t>
            </a: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" %(n, </a:t>
            </a:r>
            <a:r>
              <a:rPr lang="en-US" altLang="ko-KR" sz="1700" b="1" dirty="0" err="1">
                <a:latin typeface="Courier New" pitchFamily="49" charset="0"/>
                <a:ea typeface="굴림" pitchFamily="50" charset="-127"/>
              </a:rPr>
              <a:t>ffrom</a:t>
            </a: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, to))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        </a:t>
            </a:r>
            <a:r>
              <a:rPr lang="en-US" altLang="ko-KR" sz="1700" b="1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hanoi</a:t>
            </a:r>
            <a:r>
              <a:rPr lang="en-US" altLang="ko-KR" sz="1700" b="1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(n-1, spare, to, </a:t>
            </a:r>
            <a:r>
              <a:rPr lang="en-US" altLang="ko-KR" sz="1700" b="1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ffrom</a:t>
            </a:r>
            <a:r>
              <a:rPr lang="en-US" altLang="ko-KR" sz="1700" b="1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)</a:t>
            </a:r>
          </a:p>
          <a:p>
            <a:pPr>
              <a:lnSpc>
                <a:spcPct val="80000"/>
              </a:lnSpc>
              <a:buNone/>
            </a:pPr>
            <a:endParaRPr lang="en-US" altLang="ko-KR" sz="1700" b="1" dirty="0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print("</a:t>
            </a:r>
            <a:r>
              <a:rPr lang="ko-KR" altLang="en-US" sz="1700" b="1" dirty="0">
                <a:latin typeface="Courier New" pitchFamily="49" charset="0"/>
                <a:ea typeface="굴림" pitchFamily="50" charset="-127"/>
              </a:rPr>
              <a:t>원반의 </a:t>
            </a:r>
            <a:r>
              <a:rPr lang="ko-KR" altLang="en-US" sz="1700" b="1" dirty="0" err="1">
                <a:latin typeface="Courier New" pitchFamily="49" charset="0"/>
                <a:ea typeface="굴림" pitchFamily="50" charset="-127"/>
              </a:rPr>
              <a:t>갯수</a:t>
            </a:r>
            <a:r>
              <a:rPr lang="ko-KR" altLang="en-US" sz="17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: ")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n = </a:t>
            </a:r>
            <a:r>
              <a:rPr lang="en-US" altLang="ko-KR" sz="1700" b="1" dirty="0" err="1"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(input())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700" b="1" dirty="0" err="1">
                <a:latin typeface="Courier New" pitchFamily="49" charset="0"/>
                <a:ea typeface="굴림" pitchFamily="50" charset="-127"/>
              </a:rPr>
              <a:t>hanoi</a:t>
            </a:r>
            <a:r>
              <a:rPr lang="en-US" altLang="ko-KR" sz="1700" b="1" dirty="0">
                <a:latin typeface="Courier New" pitchFamily="49" charset="0"/>
                <a:ea typeface="굴림" pitchFamily="50" charset="-127"/>
              </a:rPr>
              <a:t>(n, 'from', 'to' , 'spare' )</a:t>
            </a:r>
            <a:endParaRPr lang="en-US" altLang="ko-KR" sz="1700" dirty="0" smtClean="0">
              <a:ea typeface="굴림" pitchFamily="50" charset="-127"/>
            </a:endParaRPr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BF69346-FD18-4721-A5AA-E1FDC0F1D764}" type="slidenum">
              <a:rPr lang="en-US" altLang="en-US"/>
              <a:pPr eaLnBrk="1" hangingPunct="1"/>
              <a:t>33</a:t>
            </a:fld>
            <a:endParaRPr lang="en-US" altLang="en-US" dirty="0"/>
          </a:p>
        </p:txBody>
      </p:sp>
      <p:sp>
        <p:nvSpPr>
          <p:cNvPr id="6" name="Freeform 43"/>
          <p:cNvSpPr>
            <a:spLocks/>
          </p:cNvSpPr>
          <p:nvPr/>
        </p:nvSpPr>
        <p:spPr bwMode="auto">
          <a:xfrm>
            <a:off x="8125507" y="3957195"/>
            <a:ext cx="161842" cy="1786267"/>
          </a:xfrm>
          <a:custGeom>
            <a:avLst/>
            <a:gdLst/>
            <a:ahLst/>
            <a:cxnLst>
              <a:cxn ang="0">
                <a:pos x="31" y="2016"/>
              </a:cxn>
              <a:cxn ang="0">
                <a:pos x="22" y="221"/>
              </a:cxn>
              <a:cxn ang="0">
                <a:pos x="70" y="0"/>
              </a:cxn>
              <a:cxn ang="0">
                <a:pos x="166" y="38"/>
              </a:cxn>
              <a:cxn ang="0">
                <a:pos x="185" y="86"/>
              </a:cxn>
              <a:cxn ang="0">
                <a:pos x="166" y="777"/>
              </a:cxn>
              <a:cxn ang="0">
                <a:pos x="204" y="1987"/>
              </a:cxn>
              <a:cxn ang="0">
                <a:pos x="70" y="2025"/>
              </a:cxn>
              <a:cxn ang="0">
                <a:pos x="41" y="2035"/>
              </a:cxn>
              <a:cxn ang="0">
                <a:pos x="31" y="2016"/>
              </a:cxn>
            </a:cxnLst>
            <a:rect l="0" t="0" r="r" b="b"/>
            <a:pathLst>
              <a:path w="215" h="2039">
                <a:moveTo>
                  <a:pt x="31" y="2016"/>
                </a:moveTo>
                <a:cubicBezTo>
                  <a:pt x="28" y="1570"/>
                  <a:pt x="69" y="775"/>
                  <a:pt x="22" y="221"/>
                </a:cubicBezTo>
                <a:cubicBezTo>
                  <a:pt x="29" y="96"/>
                  <a:pt x="0" y="66"/>
                  <a:pt x="70" y="0"/>
                </a:cubicBezTo>
                <a:cubicBezTo>
                  <a:pt x="107" y="9"/>
                  <a:pt x="130" y="27"/>
                  <a:pt x="166" y="38"/>
                </a:cubicBezTo>
                <a:cubicBezTo>
                  <a:pt x="215" y="71"/>
                  <a:pt x="186" y="39"/>
                  <a:pt x="185" y="86"/>
                </a:cubicBezTo>
                <a:cubicBezTo>
                  <a:pt x="163" y="822"/>
                  <a:pt x="201" y="486"/>
                  <a:pt x="166" y="777"/>
                </a:cubicBezTo>
                <a:cubicBezTo>
                  <a:pt x="158" y="1151"/>
                  <a:pt x="83" y="1637"/>
                  <a:pt x="204" y="1987"/>
                </a:cubicBezTo>
                <a:cubicBezTo>
                  <a:pt x="162" y="2015"/>
                  <a:pt x="120" y="2017"/>
                  <a:pt x="70" y="2025"/>
                </a:cubicBezTo>
                <a:cubicBezTo>
                  <a:pt x="60" y="2028"/>
                  <a:pt x="50" y="2039"/>
                  <a:pt x="41" y="2035"/>
                </a:cubicBezTo>
                <a:cubicBezTo>
                  <a:pt x="30" y="2030"/>
                  <a:pt x="31" y="1987"/>
                  <a:pt x="31" y="2016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>
                  <a:alpha val="70000"/>
                </a:srgbClr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" name="Freeform 44"/>
          <p:cNvSpPr>
            <a:spLocks/>
          </p:cNvSpPr>
          <p:nvPr/>
        </p:nvSpPr>
        <p:spPr bwMode="auto">
          <a:xfrm>
            <a:off x="5872995" y="5698201"/>
            <a:ext cx="3133353" cy="205179"/>
          </a:xfrm>
          <a:custGeom>
            <a:avLst/>
            <a:gdLst>
              <a:gd name="T0" fmla="*/ 0 w 3494"/>
              <a:gd name="T1" fmla="*/ 240 h 243"/>
              <a:gd name="T2" fmla="*/ 787 w 3494"/>
              <a:gd name="T3" fmla="*/ 240 h 243"/>
              <a:gd name="T4" fmla="*/ 3494 w 3494"/>
              <a:gd name="T5" fmla="*/ 240 h 243"/>
              <a:gd name="T6" fmla="*/ 3302 w 3494"/>
              <a:gd name="T7" fmla="*/ 0 h 243"/>
              <a:gd name="T8" fmla="*/ 86 w 3494"/>
              <a:gd name="T9" fmla="*/ 0 h 243"/>
              <a:gd name="T10" fmla="*/ 0 w 3494"/>
              <a:gd name="T11" fmla="*/ 240 h 2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94"/>
              <a:gd name="T19" fmla="*/ 0 h 243"/>
              <a:gd name="T20" fmla="*/ 3494 w 3494"/>
              <a:gd name="T21" fmla="*/ 243 h 2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94" h="243">
                <a:moveTo>
                  <a:pt x="0" y="240"/>
                </a:moveTo>
                <a:cubicBezTo>
                  <a:pt x="225" y="88"/>
                  <a:pt x="533" y="239"/>
                  <a:pt x="787" y="240"/>
                </a:cubicBezTo>
                <a:cubicBezTo>
                  <a:pt x="1689" y="243"/>
                  <a:pt x="2592" y="240"/>
                  <a:pt x="3494" y="240"/>
                </a:cubicBezTo>
                <a:lnTo>
                  <a:pt x="3302" y="0"/>
                </a:lnTo>
                <a:lnTo>
                  <a:pt x="86" y="0"/>
                </a:lnTo>
                <a:lnTo>
                  <a:pt x="0" y="240"/>
                </a:lnTo>
                <a:close/>
              </a:path>
            </a:pathLst>
          </a:custGeom>
          <a:gradFill rotWithShape="1">
            <a:gsLst>
              <a:gs pos="0">
                <a:srgbClr val="996633">
                  <a:alpha val="70000"/>
                </a:srgb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" name="Freeform 45"/>
          <p:cNvSpPr>
            <a:spLocks/>
          </p:cNvSpPr>
          <p:nvPr/>
        </p:nvSpPr>
        <p:spPr bwMode="auto">
          <a:xfrm>
            <a:off x="6400968" y="4041680"/>
            <a:ext cx="167148" cy="1686694"/>
          </a:xfrm>
          <a:custGeom>
            <a:avLst/>
            <a:gdLst/>
            <a:ahLst/>
            <a:cxnLst>
              <a:cxn ang="0">
                <a:pos x="67" y="1872"/>
              </a:cxn>
              <a:cxn ang="0">
                <a:pos x="38" y="1440"/>
              </a:cxn>
              <a:cxn ang="0">
                <a:pos x="0" y="1325"/>
              </a:cxn>
              <a:cxn ang="0">
                <a:pos x="29" y="864"/>
              </a:cxn>
              <a:cxn ang="0">
                <a:pos x="58" y="86"/>
              </a:cxn>
              <a:cxn ang="0">
                <a:pos x="125" y="0"/>
              </a:cxn>
              <a:cxn ang="0">
                <a:pos x="154" y="230"/>
              </a:cxn>
              <a:cxn ang="0">
                <a:pos x="144" y="326"/>
              </a:cxn>
              <a:cxn ang="0">
                <a:pos x="125" y="355"/>
              </a:cxn>
              <a:cxn ang="0">
                <a:pos x="134" y="432"/>
              </a:cxn>
              <a:cxn ang="0">
                <a:pos x="154" y="489"/>
              </a:cxn>
              <a:cxn ang="0">
                <a:pos x="154" y="1843"/>
              </a:cxn>
              <a:cxn ang="0">
                <a:pos x="154" y="1901"/>
              </a:cxn>
              <a:cxn ang="0">
                <a:pos x="67" y="1872"/>
              </a:cxn>
            </a:cxnLst>
            <a:rect l="0" t="0" r="r" b="b"/>
            <a:pathLst>
              <a:path w="222" h="1922">
                <a:moveTo>
                  <a:pt x="67" y="1872"/>
                </a:moveTo>
                <a:cubicBezTo>
                  <a:pt x="109" y="1749"/>
                  <a:pt x="117" y="1554"/>
                  <a:pt x="38" y="1440"/>
                </a:cubicBezTo>
                <a:cubicBezTo>
                  <a:pt x="25" y="1402"/>
                  <a:pt x="14" y="1363"/>
                  <a:pt x="0" y="1325"/>
                </a:cubicBezTo>
                <a:cubicBezTo>
                  <a:pt x="8" y="1169"/>
                  <a:pt x="22" y="1021"/>
                  <a:pt x="29" y="864"/>
                </a:cubicBezTo>
                <a:cubicBezTo>
                  <a:pt x="35" y="585"/>
                  <a:pt x="42" y="358"/>
                  <a:pt x="58" y="86"/>
                </a:cubicBezTo>
                <a:cubicBezTo>
                  <a:pt x="61" y="41"/>
                  <a:pt x="85" y="12"/>
                  <a:pt x="125" y="0"/>
                </a:cubicBezTo>
                <a:cubicBezTo>
                  <a:pt x="148" y="74"/>
                  <a:pt x="154" y="230"/>
                  <a:pt x="154" y="230"/>
                </a:cubicBezTo>
                <a:cubicBezTo>
                  <a:pt x="151" y="262"/>
                  <a:pt x="151" y="295"/>
                  <a:pt x="144" y="326"/>
                </a:cubicBezTo>
                <a:cubicBezTo>
                  <a:pt x="141" y="337"/>
                  <a:pt x="126" y="343"/>
                  <a:pt x="125" y="355"/>
                </a:cubicBezTo>
                <a:cubicBezTo>
                  <a:pt x="123" y="381"/>
                  <a:pt x="129" y="407"/>
                  <a:pt x="134" y="432"/>
                </a:cubicBezTo>
                <a:cubicBezTo>
                  <a:pt x="138" y="452"/>
                  <a:pt x="154" y="489"/>
                  <a:pt x="154" y="489"/>
                </a:cubicBezTo>
                <a:cubicBezTo>
                  <a:pt x="159" y="797"/>
                  <a:pt x="222" y="1556"/>
                  <a:pt x="154" y="1843"/>
                </a:cubicBezTo>
                <a:cubicBezTo>
                  <a:pt x="155" y="1847"/>
                  <a:pt x="177" y="1897"/>
                  <a:pt x="154" y="1901"/>
                </a:cubicBezTo>
                <a:cubicBezTo>
                  <a:pt x="36" y="1922"/>
                  <a:pt x="48" y="1913"/>
                  <a:pt x="67" y="1872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>
                  <a:alpha val="70000"/>
                </a:srgbClr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" name="Freeform 46"/>
          <p:cNvSpPr>
            <a:spLocks/>
          </p:cNvSpPr>
          <p:nvPr/>
        </p:nvSpPr>
        <p:spPr bwMode="auto">
          <a:xfrm>
            <a:off x="7303035" y="3933056"/>
            <a:ext cx="132657" cy="1843596"/>
          </a:xfrm>
          <a:custGeom>
            <a:avLst/>
            <a:gdLst/>
            <a:ahLst/>
            <a:cxnLst>
              <a:cxn ang="0">
                <a:pos x="24" y="29"/>
              </a:cxn>
              <a:cxn ang="0">
                <a:pos x="24" y="154"/>
              </a:cxn>
              <a:cxn ang="0">
                <a:pos x="4" y="835"/>
              </a:cxn>
              <a:cxn ang="0">
                <a:pos x="4" y="2054"/>
              </a:cxn>
              <a:cxn ang="0">
                <a:pos x="177" y="1987"/>
              </a:cxn>
              <a:cxn ang="0">
                <a:pos x="110" y="0"/>
              </a:cxn>
              <a:cxn ang="0">
                <a:pos x="24" y="29"/>
              </a:cxn>
            </a:cxnLst>
            <a:rect l="0" t="0" r="r" b="b"/>
            <a:pathLst>
              <a:path w="177" h="2103">
                <a:moveTo>
                  <a:pt x="24" y="29"/>
                </a:moveTo>
                <a:cubicBezTo>
                  <a:pt x="0" y="99"/>
                  <a:pt x="24" y="16"/>
                  <a:pt x="24" y="154"/>
                </a:cubicBezTo>
                <a:cubicBezTo>
                  <a:pt x="24" y="546"/>
                  <a:pt x="21" y="556"/>
                  <a:pt x="4" y="835"/>
                </a:cubicBezTo>
                <a:cubicBezTo>
                  <a:pt x="13" y="1244"/>
                  <a:pt x="4" y="1644"/>
                  <a:pt x="4" y="2054"/>
                </a:cubicBezTo>
                <a:cubicBezTo>
                  <a:pt x="132" y="2062"/>
                  <a:pt x="177" y="2103"/>
                  <a:pt x="177" y="1987"/>
                </a:cubicBezTo>
                <a:lnTo>
                  <a:pt x="110" y="0"/>
                </a:lnTo>
                <a:lnTo>
                  <a:pt x="24" y="29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>
                  <a:alpha val="70000"/>
                </a:srgbClr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" name="Freeform 47"/>
          <p:cNvSpPr>
            <a:spLocks/>
          </p:cNvSpPr>
          <p:nvPr/>
        </p:nvSpPr>
        <p:spPr bwMode="auto">
          <a:xfrm>
            <a:off x="6071979" y="5363277"/>
            <a:ext cx="737572" cy="316820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73" y="163"/>
              </a:cxn>
              <a:cxn ang="0">
                <a:pos x="1075" y="163"/>
              </a:cxn>
              <a:cxn ang="0">
                <a:pos x="941" y="0"/>
              </a:cxn>
              <a:cxn ang="0">
                <a:pos x="29" y="0"/>
              </a:cxn>
              <a:cxn ang="0">
                <a:pos x="0" y="154"/>
              </a:cxn>
            </a:cxnLst>
            <a:rect l="0" t="0" r="r" b="b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" name="Freeform 48"/>
          <p:cNvSpPr>
            <a:spLocks/>
          </p:cNvSpPr>
          <p:nvPr/>
        </p:nvSpPr>
        <p:spPr bwMode="auto">
          <a:xfrm>
            <a:off x="6146267" y="4943865"/>
            <a:ext cx="541240" cy="497863"/>
          </a:xfrm>
          <a:custGeom>
            <a:avLst/>
            <a:gdLst/>
            <a:ahLst/>
            <a:cxnLst>
              <a:cxn ang="0">
                <a:pos x="38" y="221"/>
              </a:cxn>
              <a:cxn ang="0">
                <a:pos x="336" y="173"/>
              </a:cxn>
              <a:cxn ang="0">
                <a:pos x="1075" y="182"/>
              </a:cxn>
              <a:cxn ang="0">
                <a:pos x="1065" y="153"/>
              </a:cxn>
              <a:cxn ang="0">
                <a:pos x="1075" y="125"/>
              </a:cxn>
              <a:cxn ang="0">
                <a:pos x="1065" y="67"/>
              </a:cxn>
              <a:cxn ang="0">
                <a:pos x="1017" y="57"/>
              </a:cxn>
              <a:cxn ang="0">
                <a:pos x="940" y="0"/>
              </a:cxn>
              <a:cxn ang="0">
                <a:pos x="76" y="29"/>
              </a:cxn>
              <a:cxn ang="0">
                <a:pos x="76" y="163"/>
              </a:cxn>
              <a:cxn ang="0">
                <a:pos x="48" y="182"/>
              </a:cxn>
              <a:cxn ang="0">
                <a:pos x="9" y="192"/>
              </a:cxn>
              <a:cxn ang="0">
                <a:pos x="38" y="221"/>
              </a:cxn>
            </a:cxnLst>
            <a:rect l="0" t="0" r="r" b="b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" name="Freeform 49"/>
          <p:cNvSpPr>
            <a:spLocks/>
          </p:cNvSpPr>
          <p:nvPr/>
        </p:nvSpPr>
        <p:spPr bwMode="auto">
          <a:xfrm>
            <a:off x="6252393" y="4605923"/>
            <a:ext cx="363480" cy="422428"/>
          </a:xfrm>
          <a:custGeom>
            <a:avLst/>
            <a:gdLst/>
            <a:ahLst/>
            <a:cxnLst>
              <a:cxn ang="0">
                <a:pos x="22" y="174"/>
              </a:cxn>
              <a:cxn ang="0">
                <a:pos x="944" y="183"/>
              </a:cxn>
              <a:cxn ang="0">
                <a:pos x="1021" y="116"/>
              </a:cxn>
              <a:cxn ang="0">
                <a:pos x="963" y="58"/>
              </a:cxn>
              <a:cxn ang="0">
                <a:pos x="665" y="49"/>
              </a:cxn>
              <a:cxn ang="0">
                <a:pos x="205" y="58"/>
              </a:cxn>
              <a:cxn ang="0">
                <a:pos x="70" y="78"/>
              </a:cxn>
              <a:cxn ang="0">
                <a:pos x="3" y="135"/>
              </a:cxn>
              <a:cxn ang="0">
                <a:pos x="13" y="183"/>
              </a:cxn>
              <a:cxn ang="0">
                <a:pos x="51" y="174"/>
              </a:cxn>
              <a:cxn ang="0">
                <a:pos x="22" y="174"/>
              </a:cxn>
            </a:cxnLst>
            <a:rect l="0" t="0" r="r" b="b"/>
            <a:pathLst>
              <a:path w="1037" h="208">
                <a:moveTo>
                  <a:pt x="22" y="174"/>
                </a:moveTo>
                <a:cubicBezTo>
                  <a:pt x="349" y="208"/>
                  <a:pt x="527" y="188"/>
                  <a:pt x="944" y="183"/>
                </a:cubicBezTo>
                <a:cubicBezTo>
                  <a:pt x="976" y="162"/>
                  <a:pt x="989" y="137"/>
                  <a:pt x="1021" y="116"/>
                </a:cubicBezTo>
                <a:cubicBezTo>
                  <a:pt x="1037" y="63"/>
                  <a:pt x="1008" y="70"/>
                  <a:pt x="963" y="58"/>
                </a:cubicBezTo>
                <a:cubicBezTo>
                  <a:pt x="875" y="0"/>
                  <a:pt x="764" y="46"/>
                  <a:pt x="665" y="49"/>
                </a:cubicBezTo>
                <a:cubicBezTo>
                  <a:pt x="512" y="54"/>
                  <a:pt x="358" y="55"/>
                  <a:pt x="205" y="58"/>
                </a:cubicBezTo>
                <a:cubicBezTo>
                  <a:pt x="160" y="65"/>
                  <a:pt x="96" y="40"/>
                  <a:pt x="70" y="78"/>
                </a:cubicBezTo>
                <a:cubicBezTo>
                  <a:pt x="48" y="110"/>
                  <a:pt x="40" y="123"/>
                  <a:pt x="3" y="135"/>
                </a:cubicBezTo>
                <a:cubicBezTo>
                  <a:pt x="6" y="151"/>
                  <a:pt x="0" y="173"/>
                  <a:pt x="13" y="183"/>
                </a:cubicBezTo>
                <a:cubicBezTo>
                  <a:pt x="23" y="191"/>
                  <a:pt x="42" y="183"/>
                  <a:pt x="51" y="174"/>
                </a:cubicBezTo>
                <a:cubicBezTo>
                  <a:pt x="58" y="167"/>
                  <a:pt x="32" y="174"/>
                  <a:pt x="22" y="174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rgbClr val="996633"/>
              </a:gs>
              <a:gs pos="100000">
                <a:schemeClr val="folHlink"/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3" name="Text Box 50"/>
          <p:cNvSpPr txBox="1">
            <a:spLocks noChangeArrowheads="1"/>
          </p:cNvSpPr>
          <p:nvPr/>
        </p:nvSpPr>
        <p:spPr bwMode="auto">
          <a:xfrm>
            <a:off x="6280332" y="5908612"/>
            <a:ext cx="3898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ko-KR" sz="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  <a:ea typeface="굴림" pitchFamily="50" charset="-127"/>
              </a:rPr>
              <a:t>A</a:t>
            </a:r>
          </a:p>
          <a:p>
            <a:pPr algn="ctr"/>
            <a:r>
              <a:rPr lang="en-GB" altLang="ko-KR" sz="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  <a:ea typeface="굴림" pitchFamily="50" charset="-127"/>
              </a:rPr>
              <a:t>from</a:t>
            </a:r>
            <a:endParaRPr lang="en-GB" altLang="ko-KR" sz="8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pitchFamily="34" charset="0"/>
              <a:ea typeface="굴림" pitchFamily="50" charset="-127"/>
            </a:endParaRPr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7300077" y="5908612"/>
            <a:ext cx="2712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ko-KR" sz="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  <a:ea typeface="굴림" pitchFamily="50" charset="-127"/>
              </a:rPr>
              <a:t>B</a:t>
            </a:r>
          </a:p>
          <a:p>
            <a:pPr algn="ctr"/>
            <a:r>
              <a:rPr lang="en-GB" altLang="ko-KR" sz="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  <a:ea typeface="굴림" pitchFamily="50" charset="-127"/>
              </a:rPr>
              <a:t>to</a:t>
            </a:r>
            <a:endParaRPr lang="en-GB" altLang="ko-KR" sz="8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pitchFamily="34" charset="0"/>
              <a:ea typeface="굴림" pitchFamily="50" charset="-127"/>
            </a:endParaRPr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8008956" y="5912566"/>
            <a:ext cx="44275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 altLang="ko-KR" sz="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  <a:ea typeface="굴림" pitchFamily="50" charset="-127"/>
              </a:rPr>
              <a:t>C</a:t>
            </a:r>
          </a:p>
          <a:p>
            <a:pPr algn="ctr"/>
            <a:r>
              <a:rPr lang="en-GB" altLang="ko-KR" sz="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  <a:ea typeface="굴림" pitchFamily="50" charset="-127"/>
              </a:rPr>
              <a:t>spare</a:t>
            </a:r>
            <a:endParaRPr lang="en-GB" altLang="ko-KR" sz="8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pitchFamily="34" charset="0"/>
              <a:ea typeface="굴림" pitchFamily="50" charset="-127"/>
            </a:endParaRPr>
          </a:p>
        </p:txBody>
      </p:sp>
      <p:sp>
        <p:nvSpPr>
          <p:cNvPr id="16" name="Freeform 53"/>
          <p:cNvSpPr>
            <a:spLocks/>
          </p:cNvSpPr>
          <p:nvPr/>
        </p:nvSpPr>
        <p:spPr bwMode="auto">
          <a:xfrm>
            <a:off x="7016496" y="5330085"/>
            <a:ext cx="737572" cy="316822"/>
          </a:xfrm>
          <a:custGeom>
            <a:avLst/>
            <a:gdLst>
              <a:gd name="T0" fmla="*/ 0 w 1075"/>
              <a:gd name="T1" fmla="*/ 154 h 166"/>
              <a:gd name="T2" fmla="*/ 173 w 1075"/>
              <a:gd name="T3" fmla="*/ 163 h 166"/>
              <a:gd name="T4" fmla="*/ 1075 w 1075"/>
              <a:gd name="T5" fmla="*/ 163 h 166"/>
              <a:gd name="T6" fmla="*/ 941 w 1075"/>
              <a:gd name="T7" fmla="*/ 0 h 166"/>
              <a:gd name="T8" fmla="*/ 29 w 1075"/>
              <a:gd name="T9" fmla="*/ 0 h 166"/>
              <a:gd name="T10" fmla="*/ 0 w 1075"/>
              <a:gd name="T11" fmla="*/ 154 h 1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5"/>
              <a:gd name="T19" fmla="*/ 0 h 166"/>
              <a:gd name="T20" fmla="*/ 1075 w 1075"/>
              <a:gd name="T21" fmla="*/ 166 h 1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5" h="166">
                <a:moveTo>
                  <a:pt x="0" y="154"/>
                </a:moveTo>
                <a:cubicBezTo>
                  <a:pt x="58" y="134"/>
                  <a:pt x="113" y="162"/>
                  <a:pt x="173" y="163"/>
                </a:cubicBezTo>
                <a:cubicBezTo>
                  <a:pt x="474" y="166"/>
                  <a:pt x="774" y="163"/>
                  <a:pt x="1075" y="163"/>
                </a:cubicBezTo>
                <a:lnTo>
                  <a:pt x="941" y="0"/>
                </a:lnTo>
                <a:lnTo>
                  <a:pt x="29" y="0"/>
                </a:lnTo>
                <a:lnTo>
                  <a:pt x="0" y="1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7" name="Freeform 54"/>
          <p:cNvSpPr>
            <a:spLocks/>
          </p:cNvSpPr>
          <p:nvPr/>
        </p:nvSpPr>
        <p:spPr bwMode="auto">
          <a:xfrm>
            <a:off x="7016496" y="4895587"/>
            <a:ext cx="541240" cy="497863"/>
          </a:xfrm>
          <a:custGeom>
            <a:avLst/>
            <a:gdLst>
              <a:gd name="T0" fmla="*/ 38 w 1085"/>
              <a:gd name="T1" fmla="*/ 221 h 227"/>
              <a:gd name="T2" fmla="*/ 336 w 1085"/>
              <a:gd name="T3" fmla="*/ 173 h 227"/>
              <a:gd name="T4" fmla="*/ 1075 w 1085"/>
              <a:gd name="T5" fmla="*/ 182 h 227"/>
              <a:gd name="T6" fmla="*/ 1065 w 1085"/>
              <a:gd name="T7" fmla="*/ 153 h 227"/>
              <a:gd name="T8" fmla="*/ 1075 w 1085"/>
              <a:gd name="T9" fmla="*/ 125 h 227"/>
              <a:gd name="T10" fmla="*/ 1065 w 1085"/>
              <a:gd name="T11" fmla="*/ 67 h 227"/>
              <a:gd name="T12" fmla="*/ 1017 w 1085"/>
              <a:gd name="T13" fmla="*/ 57 h 227"/>
              <a:gd name="T14" fmla="*/ 940 w 1085"/>
              <a:gd name="T15" fmla="*/ 0 h 227"/>
              <a:gd name="T16" fmla="*/ 76 w 1085"/>
              <a:gd name="T17" fmla="*/ 29 h 227"/>
              <a:gd name="T18" fmla="*/ 76 w 1085"/>
              <a:gd name="T19" fmla="*/ 163 h 227"/>
              <a:gd name="T20" fmla="*/ 48 w 1085"/>
              <a:gd name="T21" fmla="*/ 182 h 227"/>
              <a:gd name="T22" fmla="*/ 9 w 1085"/>
              <a:gd name="T23" fmla="*/ 192 h 227"/>
              <a:gd name="T24" fmla="*/ 38 w 1085"/>
              <a:gd name="T25" fmla="*/ 221 h 22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85"/>
              <a:gd name="T40" fmla="*/ 0 h 227"/>
              <a:gd name="T41" fmla="*/ 1085 w 1085"/>
              <a:gd name="T42" fmla="*/ 227 h 22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85" h="227">
                <a:moveTo>
                  <a:pt x="38" y="221"/>
                </a:moveTo>
                <a:cubicBezTo>
                  <a:pt x="142" y="185"/>
                  <a:pt x="220" y="179"/>
                  <a:pt x="336" y="173"/>
                </a:cubicBezTo>
                <a:cubicBezTo>
                  <a:pt x="582" y="176"/>
                  <a:pt x="829" y="189"/>
                  <a:pt x="1075" y="182"/>
                </a:cubicBezTo>
                <a:cubicBezTo>
                  <a:pt x="1085" y="182"/>
                  <a:pt x="1065" y="163"/>
                  <a:pt x="1065" y="153"/>
                </a:cubicBezTo>
                <a:cubicBezTo>
                  <a:pt x="1065" y="143"/>
                  <a:pt x="1072" y="134"/>
                  <a:pt x="1075" y="125"/>
                </a:cubicBezTo>
                <a:cubicBezTo>
                  <a:pt x="1072" y="106"/>
                  <a:pt x="1078" y="82"/>
                  <a:pt x="1065" y="67"/>
                </a:cubicBezTo>
                <a:cubicBezTo>
                  <a:pt x="1054" y="55"/>
                  <a:pt x="1032" y="64"/>
                  <a:pt x="1017" y="57"/>
                </a:cubicBezTo>
                <a:cubicBezTo>
                  <a:pt x="980" y="40"/>
                  <a:pt x="965" y="24"/>
                  <a:pt x="940" y="0"/>
                </a:cubicBezTo>
                <a:cubicBezTo>
                  <a:pt x="612" y="31"/>
                  <a:pt x="620" y="22"/>
                  <a:pt x="76" y="29"/>
                </a:cubicBezTo>
                <a:cubicBezTo>
                  <a:pt x="53" y="99"/>
                  <a:pt x="54" y="91"/>
                  <a:pt x="76" y="163"/>
                </a:cubicBezTo>
                <a:cubicBezTo>
                  <a:pt x="67" y="169"/>
                  <a:pt x="58" y="178"/>
                  <a:pt x="48" y="182"/>
                </a:cubicBezTo>
                <a:cubicBezTo>
                  <a:pt x="36" y="187"/>
                  <a:pt x="0" y="183"/>
                  <a:pt x="9" y="192"/>
                </a:cubicBezTo>
                <a:cubicBezTo>
                  <a:pt x="44" y="227"/>
                  <a:pt x="104" y="175"/>
                  <a:pt x="38" y="22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8" name="Freeform 55"/>
          <p:cNvSpPr>
            <a:spLocks/>
          </p:cNvSpPr>
          <p:nvPr/>
        </p:nvSpPr>
        <p:spPr bwMode="auto">
          <a:xfrm>
            <a:off x="7143846" y="4605923"/>
            <a:ext cx="363480" cy="422428"/>
          </a:xfrm>
          <a:custGeom>
            <a:avLst/>
            <a:gdLst>
              <a:gd name="T0" fmla="*/ 22 w 1037"/>
              <a:gd name="T1" fmla="*/ 174 h 208"/>
              <a:gd name="T2" fmla="*/ 944 w 1037"/>
              <a:gd name="T3" fmla="*/ 183 h 208"/>
              <a:gd name="T4" fmla="*/ 1021 w 1037"/>
              <a:gd name="T5" fmla="*/ 116 h 208"/>
              <a:gd name="T6" fmla="*/ 963 w 1037"/>
              <a:gd name="T7" fmla="*/ 58 h 208"/>
              <a:gd name="T8" fmla="*/ 665 w 1037"/>
              <a:gd name="T9" fmla="*/ 49 h 208"/>
              <a:gd name="T10" fmla="*/ 205 w 1037"/>
              <a:gd name="T11" fmla="*/ 58 h 208"/>
              <a:gd name="T12" fmla="*/ 70 w 1037"/>
              <a:gd name="T13" fmla="*/ 78 h 208"/>
              <a:gd name="T14" fmla="*/ 3 w 1037"/>
              <a:gd name="T15" fmla="*/ 135 h 208"/>
              <a:gd name="T16" fmla="*/ 13 w 1037"/>
              <a:gd name="T17" fmla="*/ 183 h 208"/>
              <a:gd name="T18" fmla="*/ 51 w 1037"/>
              <a:gd name="T19" fmla="*/ 174 h 208"/>
              <a:gd name="T20" fmla="*/ 22 w 1037"/>
              <a:gd name="T21" fmla="*/ 174 h 2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37"/>
              <a:gd name="T34" fmla="*/ 0 h 208"/>
              <a:gd name="T35" fmla="*/ 1037 w 1037"/>
              <a:gd name="T36" fmla="*/ 208 h 2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37" h="208">
                <a:moveTo>
                  <a:pt x="22" y="174"/>
                </a:moveTo>
                <a:cubicBezTo>
                  <a:pt x="349" y="208"/>
                  <a:pt x="527" y="188"/>
                  <a:pt x="944" y="183"/>
                </a:cubicBezTo>
                <a:cubicBezTo>
                  <a:pt x="976" y="162"/>
                  <a:pt x="989" y="137"/>
                  <a:pt x="1021" y="116"/>
                </a:cubicBezTo>
                <a:cubicBezTo>
                  <a:pt x="1037" y="63"/>
                  <a:pt x="1008" y="70"/>
                  <a:pt x="963" y="58"/>
                </a:cubicBezTo>
                <a:cubicBezTo>
                  <a:pt x="875" y="0"/>
                  <a:pt x="764" y="46"/>
                  <a:pt x="665" y="49"/>
                </a:cubicBezTo>
                <a:cubicBezTo>
                  <a:pt x="512" y="54"/>
                  <a:pt x="358" y="55"/>
                  <a:pt x="205" y="58"/>
                </a:cubicBezTo>
                <a:cubicBezTo>
                  <a:pt x="160" y="65"/>
                  <a:pt x="96" y="40"/>
                  <a:pt x="70" y="78"/>
                </a:cubicBezTo>
                <a:cubicBezTo>
                  <a:pt x="48" y="110"/>
                  <a:pt x="40" y="123"/>
                  <a:pt x="3" y="135"/>
                </a:cubicBezTo>
                <a:cubicBezTo>
                  <a:pt x="6" y="151"/>
                  <a:pt x="0" y="173"/>
                  <a:pt x="13" y="183"/>
                </a:cubicBezTo>
                <a:cubicBezTo>
                  <a:pt x="23" y="191"/>
                  <a:pt x="42" y="183"/>
                  <a:pt x="51" y="174"/>
                </a:cubicBezTo>
                <a:cubicBezTo>
                  <a:pt x="58" y="167"/>
                  <a:pt x="32" y="174"/>
                  <a:pt x="22" y="17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8" y="2852936"/>
            <a:ext cx="868680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Hanoi </a:t>
            </a:r>
            <a:r>
              <a:rPr lang="en-US" altLang="ko-KR" dirty="0" smtClean="0">
                <a:ea typeface="굴림" pitchFamily="50" charset="-127"/>
              </a:rPr>
              <a:t>towers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n-US" altLang="ko-KR" sz="1800" dirty="0">
                <a:ea typeface="굴림" pitchFamily="50" charset="-127"/>
              </a:rPr>
              <a:t>Recursion tree: </a:t>
            </a:r>
          </a:p>
          <a:p>
            <a:pPr>
              <a:lnSpc>
                <a:spcPts val="2800"/>
              </a:lnSpc>
            </a:pPr>
            <a:r>
              <a:rPr lang="en-US" altLang="ko-KR" sz="1800" dirty="0">
                <a:ea typeface="굴림" pitchFamily="50" charset="-127"/>
              </a:rPr>
              <a:t>The order of recursive calls that results </a:t>
            </a:r>
            <a:r>
              <a:rPr lang="en-US" altLang="ko-KR" sz="1800">
                <a:ea typeface="굴림" pitchFamily="50" charset="-127"/>
              </a:rPr>
              <a:t>from </a:t>
            </a:r>
            <a:r>
              <a:rPr lang="en-US" altLang="ko-KR" sz="1800" b="1" i="1" smtClean="0">
                <a:latin typeface="Courier New" pitchFamily="49" charset="0"/>
                <a:ea typeface="굴림" pitchFamily="50" charset="-127"/>
              </a:rPr>
              <a:t>solveTowers(3,A,B,C</a:t>
            </a:r>
            <a:r>
              <a:rPr lang="en-US" altLang="ko-KR" sz="1800" b="1" i="1" dirty="0">
                <a:latin typeface="Courier New" pitchFamily="49" charset="0"/>
                <a:ea typeface="굴림" pitchFamily="50" charset="-127"/>
              </a:rPr>
              <a:t>)</a:t>
            </a:r>
          </a:p>
          <a:p>
            <a:endParaRPr lang="ko-KR" altLang="en-US" sz="1800" dirty="0"/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4D4A61-3C44-45DD-AEAE-40B3816F7D88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096914" y="752361"/>
            <a:ext cx="3133353" cy="2094036"/>
            <a:chOff x="6478588" y="1550988"/>
            <a:chExt cx="1874837" cy="1101725"/>
          </a:xfrm>
        </p:grpSpPr>
        <p:sp>
          <p:nvSpPr>
            <p:cNvPr id="7" name="Freeform 43"/>
            <p:cNvSpPr>
              <a:spLocks/>
            </p:cNvSpPr>
            <p:nvPr/>
          </p:nvSpPr>
          <p:spPr bwMode="auto">
            <a:xfrm>
              <a:off x="7826375" y="1563688"/>
              <a:ext cx="96838" cy="939800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8" name="Freeform 44"/>
            <p:cNvSpPr>
              <a:spLocks/>
            </p:cNvSpPr>
            <p:nvPr/>
          </p:nvSpPr>
          <p:spPr bwMode="auto">
            <a:xfrm>
              <a:off x="6478588" y="2479675"/>
              <a:ext cx="1874837" cy="107950"/>
            </a:xfrm>
            <a:custGeom>
              <a:avLst/>
              <a:gdLst>
                <a:gd name="T0" fmla="*/ 0 w 3494"/>
                <a:gd name="T1" fmla="*/ 240 h 243"/>
                <a:gd name="T2" fmla="*/ 787 w 3494"/>
                <a:gd name="T3" fmla="*/ 240 h 243"/>
                <a:gd name="T4" fmla="*/ 3494 w 3494"/>
                <a:gd name="T5" fmla="*/ 240 h 243"/>
                <a:gd name="T6" fmla="*/ 3302 w 3494"/>
                <a:gd name="T7" fmla="*/ 0 h 243"/>
                <a:gd name="T8" fmla="*/ 86 w 3494"/>
                <a:gd name="T9" fmla="*/ 0 h 243"/>
                <a:gd name="T10" fmla="*/ 0 w 3494"/>
                <a:gd name="T11" fmla="*/ 24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9" name="Freeform 45"/>
            <p:cNvSpPr>
              <a:spLocks/>
            </p:cNvSpPr>
            <p:nvPr/>
          </p:nvSpPr>
          <p:spPr bwMode="auto">
            <a:xfrm>
              <a:off x="6794500" y="1608138"/>
              <a:ext cx="100013" cy="887412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0" name="Freeform 46"/>
            <p:cNvSpPr>
              <a:spLocks/>
            </p:cNvSpPr>
            <p:nvPr/>
          </p:nvSpPr>
          <p:spPr bwMode="auto">
            <a:xfrm>
              <a:off x="7334250" y="1550988"/>
              <a:ext cx="79375" cy="969962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1" name="Freeform 47"/>
            <p:cNvSpPr>
              <a:spLocks/>
            </p:cNvSpPr>
            <p:nvPr/>
          </p:nvSpPr>
          <p:spPr bwMode="auto">
            <a:xfrm>
              <a:off x="6597650" y="2303463"/>
              <a:ext cx="441325" cy="166687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173" y="163"/>
                </a:cxn>
                <a:cxn ang="0">
                  <a:pos x="1075" y="163"/>
                </a:cxn>
                <a:cxn ang="0">
                  <a:pos x="941" y="0"/>
                </a:cxn>
                <a:cxn ang="0">
                  <a:pos x="29" y="0"/>
                </a:cxn>
                <a:cxn ang="0">
                  <a:pos x="0" y="154"/>
                </a:cxn>
              </a:cxnLst>
              <a:rect l="0" t="0" r="r" b="b"/>
              <a:pathLst>
                <a:path w="1075" h="166">
                  <a:moveTo>
                    <a:pt x="0" y="154"/>
                  </a:moveTo>
                  <a:cubicBezTo>
                    <a:pt x="58" y="134"/>
                    <a:pt x="113" y="162"/>
                    <a:pt x="173" y="163"/>
                  </a:cubicBezTo>
                  <a:cubicBezTo>
                    <a:pt x="474" y="166"/>
                    <a:pt x="774" y="163"/>
                    <a:pt x="1075" y="163"/>
                  </a:cubicBezTo>
                  <a:lnTo>
                    <a:pt x="941" y="0"/>
                  </a:lnTo>
                  <a:lnTo>
                    <a:pt x="29" y="0"/>
                  </a:lnTo>
                  <a:lnTo>
                    <a:pt x="0" y="154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2" name="Freeform 48"/>
            <p:cNvSpPr>
              <a:spLocks/>
            </p:cNvSpPr>
            <p:nvPr/>
          </p:nvSpPr>
          <p:spPr bwMode="auto">
            <a:xfrm>
              <a:off x="6642100" y="2082800"/>
              <a:ext cx="323850" cy="261938"/>
            </a:xfrm>
            <a:custGeom>
              <a:avLst/>
              <a:gdLst/>
              <a:ahLst/>
              <a:cxnLst>
                <a:cxn ang="0">
                  <a:pos x="38" y="221"/>
                </a:cxn>
                <a:cxn ang="0">
                  <a:pos x="336" y="173"/>
                </a:cxn>
                <a:cxn ang="0">
                  <a:pos x="1075" y="182"/>
                </a:cxn>
                <a:cxn ang="0">
                  <a:pos x="1065" y="153"/>
                </a:cxn>
                <a:cxn ang="0">
                  <a:pos x="1075" y="125"/>
                </a:cxn>
                <a:cxn ang="0">
                  <a:pos x="1065" y="67"/>
                </a:cxn>
                <a:cxn ang="0">
                  <a:pos x="1017" y="57"/>
                </a:cxn>
                <a:cxn ang="0">
                  <a:pos x="940" y="0"/>
                </a:cxn>
                <a:cxn ang="0">
                  <a:pos x="76" y="29"/>
                </a:cxn>
                <a:cxn ang="0">
                  <a:pos x="76" y="163"/>
                </a:cxn>
                <a:cxn ang="0">
                  <a:pos x="48" y="182"/>
                </a:cxn>
                <a:cxn ang="0">
                  <a:pos x="9" y="192"/>
                </a:cxn>
                <a:cxn ang="0">
                  <a:pos x="38" y="221"/>
                </a:cxn>
              </a:cxnLst>
              <a:rect l="0" t="0" r="r" b="b"/>
              <a:pathLst>
                <a:path w="1085" h="227">
                  <a:moveTo>
                    <a:pt x="38" y="221"/>
                  </a:moveTo>
                  <a:cubicBezTo>
                    <a:pt x="142" y="185"/>
                    <a:pt x="220" y="179"/>
                    <a:pt x="336" y="173"/>
                  </a:cubicBezTo>
                  <a:cubicBezTo>
                    <a:pt x="582" y="176"/>
                    <a:pt x="829" y="189"/>
                    <a:pt x="1075" y="182"/>
                  </a:cubicBezTo>
                  <a:cubicBezTo>
                    <a:pt x="1085" y="182"/>
                    <a:pt x="1065" y="163"/>
                    <a:pt x="1065" y="153"/>
                  </a:cubicBezTo>
                  <a:cubicBezTo>
                    <a:pt x="1065" y="143"/>
                    <a:pt x="1072" y="134"/>
                    <a:pt x="1075" y="125"/>
                  </a:cubicBezTo>
                  <a:cubicBezTo>
                    <a:pt x="1072" y="106"/>
                    <a:pt x="1078" y="82"/>
                    <a:pt x="1065" y="67"/>
                  </a:cubicBezTo>
                  <a:cubicBezTo>
                    <a:pt x="1054" y="55"/>
                    <a:pt x="1032" y="64"/>
                    <a:pt x="1017" y="57"/>
                  </a:cubicBezTo>
                  <a:cubicBezTo>
                    <a:pt x="980" y="40"/>
                    <a:pt x="965" y="24"/>
                    <a:pt x="940" y="0"/>
                  </a:cubicBezTo>
                  <a:cubicBezTo>
                    <a:pt x="612" y="31"/>
                    <a:pt x="620" y="22"/>
                    <a:pt x="76" y="29"/>
                  </a:cubicBezTo>
                  <a:cubicBezTo>
                    <a:pt x="53" y="99"/>
                    <a:pt x="54" y="91"/>
                    <a:pt x="76" y="163"/>
                  </a:cubicBezTo>
                  <a:cubicBezTo>
                    <a:pt x="67" y="169"/>
                    <a:pt x="58" y="178"/>
                    <a:pt x="48" y="182"/>
                  </a:cubicBezTo>
                  <a:cubicBezTo>
                    <a:pt x="36" y="187"/>
                    <a:pt x="0" y="183"/>
                    <a:pt x="9" y="192"/>
                  </a:cubicBezTo>
                  <a:cubicBezTo>
                    <a:pt x="44" y="227"/>
                    <a:pt x="104" y="175"/>
                    <a:pt x="38" y="22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3" name="Freeform 49"/>
            <p:cNvSpPr>
              <a:spLocks/>
            </p:cNvSpPr>
            <p:nvPr/>
          </p:nvSpPr>
          <p:spPr bwMode="auto">
            <a:xfrm>
              <a:off x="6705600" y="1905000"/>
              <a:ext cx="217488" cy="222250"/>
            </a:xfrm>
            <a:custGeom>
              <a:avLst/>
              <a:gdLst/>
              <a:ahLst/>
              <a:cxnLst>
                <a:cxn ang="0">
                  <a:pos x="22" y="174"/>
                </a:cxn>
                <a:cxn ang="0">
                  <a:pos x="944" y="183"/>
                </a:cxn>
                <a:cxn ang="0">
                  <a:pos x="1021" y="116"/>
                </a:cxn>
                <a:cxn ang="0">
                  <a:pos x="963" y="58"/>
                </a:cxn>
                <a:cxn ang="0">
                  <a:pos x="665" y="49"/>
                </a:cxn>
                <a:cxn ang="0">
                  <a:pos x="205" y="58"/>
                </a:cxn>
                <a:cxn ang="0">
                  <a:pos x="70" y="78"/>
                </a:cxn>
                <a:cxn ang="0">
                  <a:pos x="3" y="135"/>
                </a:cxn>
                <a:cxn ang="0">
                  <a:pos x="13" y="183"/>
                </a:cxn>
                <a:cxn ang="0">
                  <a:pos x="51" y="174"/>
                </a:cxn>
                <a:cxn ang="0">
                  <a:pos x="22" y="174"/>
                </a:cxn>
              </a:cxnLst>
              <a:rect l="0" t="0" r="r" b="b"/>
              <a:pathLst>
                <a:path w="1037" h="208">
                  <a:moveTo>
                    <a:pt x="22" y="174"/>
                  </a:moveTo>
                  <a:cubicBezTo>
                    <a:pt x="349" y="208"/>
                    <a:pt x="527" y="188"/>
                    <a:pt x="944" y="183"/>
                  </a:cubicBezTo>
                  <a:cubicBezTo>
                    <a:pt x="976" y="162"/>
                    <a:pt x="989" y="137"/>
                    <a:pt x="1021" y="116"/>
                  </a:cubicBezTo>
                  <a:cubicBezTo>
                    <a:pt x="1037" y="63"/>
                    <a:pt x="1008" y="70"/>
                    <a:pt x="963" y="58"/>
                  </a:cubicBezTo>
                  <a:cubicBezTo>
                    <a:pt x="875" y="0"/>
                    <a:pt x="764" y="46"/>
                    <a:pt x="665" y="49"/>
                  </a:cubicBezTo>
                  <a:cubicBezTo>
                    <a:pt x="512" y="54"/>
                    <a:pt x="358" y="55"/>
                    <a:pt x="205" y="58"/>
                  </a:cubicBezTo>
                  <a:cubicBezTo>
                    <a:pt x="160" y="65"/>
                    <a:pt x="96" y="40"/>
                    <a:pt x="70" y="78"/>
                  </a:cubicBezTo>
                  <a:cubicBezTo>
                    <a:pt x="48" y="110"/>
                    <a:pt x="40" y="123"/>
                    <a:pt x="3" y="135"/>
                  </a:cubicBezTo>
                  <a:cubicBezTo>
                    <a:pt x="6" y="151"/>
                    <a:pt x="0" y="173"/>
                    <a:pt x="13" y="183"/>
                  </a:cubicBezTo>
                  <a:cubicBezTo>
                    <a:pt x="23" y="191"/>
                    <a:pt x="42" y="183"/>
                    <a:pt x="51" y="174"/>
                  </a:cubicBezTo>
                  <a:cubicBezTo>
                    <a:pt x="58" y="167"/>
                    <a:pt x="32" y="174"/>
                    <a:pt x="22" y="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>
              <a:off x="6705600" y="2438400"/>
              <a:ext cx="266700" cy="214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ko-KR" sz="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  <a:ea typeface="굴림" pitchFamily="50" charset="-127"/>
                </a:rPr>
                <a:t>A</a:t>
              </a:r>
            </a:p>
          </p:txBody>
        </p:sp>
        <p:sp>
          <p:nvSpPr>
            <p:cNvPr id="15" name="Text Box 51"/>
            <p:cNvSpPr txBox="1">
              <a:spLocks noChangeArrowheads="1"/>
            </p:cNvSpPr>
            <p:nvPr/>
          </p:nvSpPr>
          <p:spPr bwMode="auto">
            <a:xfrm>
              <a:off x="7253288" y="2438400"/>
              <a:ext cx="266700" cy="214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ko-KR" sz="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  <a:ea typeface="굴림" pitchFamily="50" charset="-127"/>
                </a:rPr>
                <a:t>B</a:t>
              </a:r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>
              <a:off x="7745413" y="2438400"/>
              <a:ext cx="269875" cy="214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GB" altLang="ko-KR" sz="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17" name="Freeform 53"/>
            <p:cNvSpPr>
              <a:spLocks/>
            </p:cNvSpPr>
            <p:nvPr/>
          </p:nvSpPr>
          <p:spPr bwMode="auto">
            <a:xfrm>
              <a:off x="7162800" y="2286000"/>
              <a:ext cx="441325" cy="166688"/>
            </a:xfrm>
            <a:custGeom>
              <a:avLst/>
              <a:gdLst>
                <a:gd name="T0" fmla="*/ 0 w 1075"/>
                <a:gd name="T1" fmla="*/ 154 h 166"/>
                <a:gd name="T2" fmla="*/ 173 w 1075"/>
                <a:gd name="T3" fmla="*/ 163 h 166"/>
                <a:gd name="T4" fmla="*/ 1075 w 1075"/>
                <a:gd name="T5" fmla="*/ 163 h 166"/>
                <a:gd name="T6" fmla="*/ 941 w 1075"/>
                <a:gd name="T7" fmla="*/ 0 h 166"/>
                <a:gd name="T8" fmla="*/ 29 w 1075"/>
                <a:gd name="T9" fmla="*/ 0 h 166"/>
                <a:gd name="T10" fmla="*/ 0 w 1075"/>
                <a:gd name="T11" fmla="*/ 154 h 1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5"/>
                <a:gd name="T19" fmla="*/ 0 h 166"/>
                <a:gd name="T20" fmla="*/ 1075 w 1075"/>
                <a:gd name="T21" fmla="*/ 166 h 1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5" h="166">
                  <a:moveTo>
                    <a:pt x="0" y="154"/>
                  </a:moveTo>
                  <a:cubicBezTo>
                    <a:pt x="58" y="134"/>
                    <a:pt x="113" y="162"/>
                    <a:pt x="173" y="163"/>
                  </a:cubicBezTo>
                  <a:cubicBezTo>
                    <a:pt x="474" y="166"/>
                    <a:pt x="774" y="163"/>
                    <a:pt x="1075" y="163"/>
                  </a:cubicBezTo>
                  <a:lnTo>
                    <a:pt x="941" y="0"/>
                  </a:lnTo>
                  <a:lnTo>
                    <a:pt x="29" y="0"/>
                  </a:lnTo>
                  <a:lnTo>
                    <a:pt x="0" y="15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8" name="Freeform 54"/>
            <p:cNvSpPr>
              <a:spLocks/>
            </p:cNvSpPr>
            <p:nvPr/>
          </p:nvSpPr>
          <p:spPr bwMode="auto">
            <a:xfrm>
              <a:off x="7162800" y="2057400"/>
              <a:ext cx="323850" cy="261938"/>
            </a:xfrm>
            <a:custGeom>
              <a:avLst/>
              <a:gdLst>
                <a:gd name="T0" fmla="*/ 38 w 1085"/>
                <a:gd name="T1" fmla="*/ 221 h 227"/>
                <a:gd name="T2" fmla="*/ 336 w 1085"/>
                <a:gd name="T3" fmla="*/ 173 h 227"/>
                <a:gd name="T4" fmla="*/ 1075 w 1085"/>
                <a:gd name="T5" fmla="*/ 182 h 227"/>
                <a:gd name="T6" fmla="*/ 1065 w 1085"/>
                <a:gd name="T7" fmla="*/ 153 h 227"/>
                <a:gd name="T8" fmla="*/ 1075 w 1085"/>
                <a:gd name="T9" fmla="*/ 125 h 227"/>
                <a:gd name="T10" fmla="*/ 1065 w 1085"/>
                <a:gd name="T11" fmla="*/ 67 h 227"/>
                <a:gd name="T12" fmla="*/ 1017 w 1085"/>
                <a:gd name="T13" fmla="*/ 57 h 227"/>
                <a:gd name="T14" fmla="*/ 940 w 1085"/>
                <a:gd name="T15" fmla="*/ 0 h 227"/>
                <a:gd name="T16" fmla="*/ 76 w 1085"/>
                <a:gd name="T17" fmla="*/ 29 h 227"/>
                <a:gd name="T18" fmla="*/ 76 w 1085"/>
                <a:gd name="T19" fmla="*/ 163 h 227"/>
                <a:gd name="T20" fmla="*/ 48 w 1085"/>
                <a:gd name="T21" fmla="*/ 182 h 227"/>
                <a:gd name="T22" fmla="*/ 9 w 1085"/>
                <a:gd name="T23" fmla="*/ 192 h 227"/>
                <a:gd name="T24" fmla="*/ 38 w 1085"/>
                <a:gd name="T25" fmla="*/ 221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85"/>
                <a:gd name="T40" fmla="*/ 0 h 227"/>
                <a:gd name="T41" fmla="*/ 1085 w 1085"/>
                <a:gd name="T42" fmla="*/ 227 h 2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85" h="227">
                  <a:moveTo>
                    <a:pt x="38" y="221"/>
                  </a:moveTo>
                  <a:cubicBezTo>
                    <a:pt x="142" y="185"/>
                    <a:pt x="220" y="179"/>
                    <a:pt x="336" y="173"/>
                  </a:cubicBezTo>
                  <a:cubicBezTo>
                    <a:pt x="582" y="176"/>
                    <a:pt x="829" y="189"/>
                    <a:pt x="1075" y="182"/>
                  </a:cubicBezTo>
                  <a:cubicBezTo>
                    <a:pt x="1085" y="182"/>
                    <a:pt x="1065" y="163"/>
                    <a:pt x="1065" y="153"/>
                  </a:cubicBezTo>
                  <a:cubicBezTo>
                    <a:pt x="1065" y="143"/>
                    <a:pt x="1072" y="134"/>
                    <a:pt x="1075" y="125"/>
                  </a:cubicBezTo>
                  <a:cubicBezTo>
                    <a:pt x="1072" y="106"/>
                    <a:pt x="1078" y="82"/>
                    <a:pt x="1065" y="67"/>
                  </a:cubicBezTo>
                  <a:cubicBezTo>
                    <a:pt x="1054" y="55"/>
                    <a:pt x="1032" y="64"/>
                    <a:pt x="1017" y="57"/>
                  </a:cubicBezTo>
                  <a:cubicBezTo>
                    <a:pt x="980" y="40"/>
                    <a:pt x="965" y="24"/>
                    <a:pt x="940" y="0"/>
                  </a:cubicBezTo>
                  <a:cubicBezTo>
                    <a:pt x="612" y="31"/>
                    <a:pt x="620" y="22"/>
                    <a:pt x="76" y="29"/>
                  </a:cubicBezTo>
                  <a:cubicBezTo>
                    <a:pt x="53" y="99"/>
                    <a:pt x="54" y="91"/>
                    <a:pt x="76" y="163"/>
                  </a:cubicBezTo>
                  <a:cubicBezTo>
                    <a:pt x="67" y="169"/>
                    <a:pt x="58" y="178"/>
                    <a:pt x="48" y="182"/>
                  </a:cubicBezTo>
                  <a:cubicBezTo>
                    <a:pt x="36" y="187"/>
                    <a:pt x="0" y="183"/>
                    <a:pt x="9" y="192"/>
                  </a:cubicBezTo>
                  <a:cubicBezTo>
                    <a:pt x="44" y="227"/>
                    <a:pt x="104" y="175"/>
                    <a:pt x="38" y="22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9" name="Freeform 55"/>
            <p:cNvSpPr>
              <a:spLocks/>
            </p:cNvSpPr>
            <p:nvPr/>
          </p:nvSpPr>
          <p:spPr bwMode="auto">
            <a:xfrm>
              <a:off x="7239000" y="1905000"/>
              <a:ext cx="217488" cy="222250"/>
            </a:xfrm>
            <a:custGeom>
              <a:avLst/>
              <a:gdLst>
                <a:gd name="T0" fmla="*/ 22 w 1037"/>
                <a:gd name="T1" fmla="*/ 174 h 208"/>
                <a:gd name="T2" fmla="*/ 944 w 1037"/>
                <a:gd name="T3" fmla="*/ 183 h 208"/>
                <a:gd name="T4" fmla="*/ 1021 w 1037"/>
                <a:gd name="T5" fmla="*/ 116 h 208"/>
                <a:gd name="T6" fmla="*/ 963 w 1037"/>
                <a:gd name="T7" fmla="*/ 58 h 208"/>
                <a:gd name="T8" fmla="*/ 665 w 1037"/>
                <a:gd name="T9" fmla="*/ 49 h 208"/>
                <a:gd name="T10" fmla="*/ 205 w 1037"/>
                <a:gd name="T11" fmla="*/ 58 h 208"/>
                <a:gd name="T12" fmla="*/ 70 w 1037"/>
                <a:gd name="T13" fmla="*/ 78 h 208"/>
                <a:gd name="T14" fmla="*/ 3 w 1037"/>
                <a:gd name="T15" fmla="*/ 135 h 208"/>
                <a:gd name="T16" fmla="*/ 13 w 1037"/>
                <a:gd name="T17" fmla="*/ 183 h 208"/>
                <a:gd name="T18" fmla="*/ 51 w 1037"/>
                <a:gd name="T19" fmla="*/ 174 h 208"/>
                <a:gd name="T20" fmla="*/ 22 w 1037"/>
                <a:gd name="T21" fmla="*/ 174 h 2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37"/>
                <a:gd name="T34" fmla="*/ 0 h 208"/>
                <a:gd name="T35" fmla="*/ 1037 w 1037"/>
                <a:gd name="T36" fmla="*/ 208 h 2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37" h="208">
                  <a:moveTo>
                    <a:pt x="22" y="174"/>
                  </a:moveTo>
                  <a:cubicBezTo>
                    <a:pt x="349" y="208"/>
                    <a:pt x="527" y="188"/>
                    <a:pt x="944" y="183"/>
                  </a:cubicBezTo>
                  <a:cubicBezTo>
                    <a:pt x="976" y="162"/>
                    <a:pt x="989" y="137"/>
                    <a:pt x="1021" y="116"/>
                  </a:cubicBezTo>
                  <a:cubicBezTo>
                    <a:pt x="1037" y="63"/>
                    <a:pt x="1008" y="70"/>
                    <a:pt x="963" y="58"/>
                  </a:cubicBezTo>
                  <a:cubicBezTo>
                    <a:pt x="875" y="0"/>
                    <a:pt x="764" y="46"/>
                    <a:pt x="665" y="49"/>
                  </a:cubicBezTo>
                  <a:cubicBezTo>
                    <a:pt x="512" y="54"/>
                    <a:pt x="358" y="55"/>
                    <a:pt x="205" y="58"/>
                  </a:cubicBezTo>
                  <a:cubicBezTo>
                    <a:pt x="160" y="65"/>
                    <a:pt x="96" y="40"/>
                    <a:pt x="70" y="78"/>
                  </a:cubicBezTo>
                  <a:cubicBezTo>
                    <a:pt x="48" y="110"/>
                    <a:pt x="40" y="123"/>
                    <a:pt x="3" y="135"/>
                  </a:cubicBezTo>
                  <a:cubicBezTo>
                    <a:pt x="6" y="151"/>
                    <a:pt x="0" y="173"/>
                    <a:pt x="13" y="183"/>
                  </a:cubicBezTo>
                  <a:cubicBezTo>
                    <a:pt x="23" y="191"/>
                    <a:pt x="42" y="183"/>
                    <a:pt x="51" y="174"/>
                  </a:cubicBezTo>
                  <a:cubicBezTo>
                    <a:pt x="58" y="167"/>
                    <a:pt x="32" y="174"/>
                    <a:pt x="22" y="17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79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7784" y="267692"/>
            <a:ext cx="5663480" cy="92211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Exercise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Going up the Stairs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Gildong</a:t>
            </a:r>
            <a:r>
              <a:rPr lang="en-US" altLang="ko-KR" dirty="0"/>
              <a:t> tries to climb n steps.</a:t>
            </a:r>
          </a:p>
          <a:p>
            <a:r>
              <a:rPr lang="en-US" altLang="ko-KR" dirty="0" err="1"/>
              <a:t>Gildong</a:t>
            </a:r>
            <a:r>
              <a:rPr lang="en-US" altLang="ko-KR" dirty="0"/>
              <a:t> can climb first or second steps at </a:t>
            </a:r>
            <a:r>
              <a:rPr lang="en-US" altLang="ko-KR"/>
              <a:t>a </a:t>
            </a:r>
            <a:r>
              <a:rPr lang="en-US" altLang="ko-KR" smtClean="0"/>
              <a:t>time, </a:t>
            </a:r>
            <a:r>
              <a:rPr lang="en-US" altLang="ko-KR" dirty="0"/>
              <a:t>depending on the mood as he goes up the stairs.</a:t>
            </a:r>
          </a:p>
          <a:p>
            <a:r>
              <a:rPr lang="en-US" altLang="ko-KR" dirty="0"/>
              <a:t>When the height n of the stairs </a:t>
            </a:r>
            <a:r>
              <a:rPr lang="en-US" altLang="ko-KR"/>
              <a:t>is </a:t>
            </a:r>
            <a:r>
              <a:rPr lang="en-US" altLang="ko-KR" smtClean="0"/>
              <a:t>given, </a:t>
            </a:r>
            <a:r>
              <a:rPr lang="en-US" altLang="ko-KR" dirty="0"/>
              <a:t>write a program to find the number of cases in which </a:t>
            </a:r>
            <a:r>
              <a:rPr lang="en-US" altLang="ko-KR" dirty="0" err="1"/>
              <a:t>Gildong</a:t>
            </a:r>
            <a:r>
              <a:rPr lang="en-US" altLang="ko-KR" dirty="0"/>
              <a:t> can climb this step.</a:t>
            </a:r>
          </a:p>
          <a:p>
            <a:r>
              <a:rPr lang="en-US" altLang="ko-KR" dirty="0"/>
              <a:t>If there are </a:t>
            </a:r>
            <a:r>
              <a:rPr lang="en-US" altLang="ko-KR"/>
              <a:t>three </a:t>
            </a:r>
            <a:r>
              <a:rPr lang="en-US" altLang="ko-KR" smtClean="0"/>
              <a:t>stairs, </a:t>
            </a:r>
            <a:r>
              <a:rPr lang="en-US" altLang="ko-KR" dirty="0" err="1" smtClean="0"/>
              <a:t>Gildong</a:t>
            </a:r>
            <a:r>
              <a:rPr lang="en-US" altLang="ko-KR" dirty="0" smtClean="0"/>
              <a:t> </a:t>
            </a:r>
            <a:r>
              <a:rPr lang="en-US" altLang="ko-KR" dirty="0"/>
              <a:t>will go </a:t>
            </a:r>
            <a:r>
              <a:rPr lang="en-US" altLang="ko-KR"/>
              <a:t>up </a:t>
            </a:r>
            <a:r>
              <a:rPr lang="en-US" altLang="ko-KR" smtClean="0"/>
              <a:t>1, 1, 1, or 1,2 or 2, </a:t>
            </a:r>
            <a:r>
              <a:rPr lang="en-US" altLang="ko-KR" dirty="0" smtClean="0"/>
              <a:t>1.</a:t>
            </a:r>
            <a:endParaRPr lang="en-US" altLang="ko-KR" dirty="0"/>
          </a:p>
          <a:p>
            <a:r>
              <a:rPr lang="en-US" altLang="ko-KR" dirty="0"/>
              <a:t>There are three different ways to get up to.</a:t>
            </a:r>
          </a:p>
          <a:p>
            <a:r>
              <a:rPr lang="en-US" altLang="ko-KR" dirty="0"/>
              <a:t>Input</a:t>
            </a:r>
          </a:p>
          <a:p>
            <a:pPr lvl="1"/>
            <a:r>
              <a:rPr lang="en-US" altLang="ko-KR" dirty="0"/>
              <a:t>Number of stairs n is entered (only n is a natural number less than 20).</a:t>
            </a:r>
          </a:p>
          <a:p>
            <a:r>
              <a:rPr lang="en-US" altLang="ko-KR" dirty="0"/>
              <a:t>Output</a:t>
            </a:r>
          </a:p>
          <a:p>
            <a:pPr lvl="1"/>
            <a:r>
              <a:rPr lang="en-US" altLang="ko-KR" dirty="0"/>
              <a:t>Gil-Dong prints out all the ways to climb the stairs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Input	</a:t>
            </a:r>
            <a:r>
              <a:rPr lang="en-US" altLang="ko-KR" dirty="0"/>
              <a:t> </a:t>
            </a:r>
            <a:r>
              <a:rPr lang="en-US" altLang="ko-KR" dirty="0" smtClean="0"/>
              <a:t>Output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3               3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8" y="5974"/>
            <a:ext cx="2343157" cy="13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5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>
            <a:off x="3131840" y="1883794"/>
            <a:ext cx="648072" cy="85588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231740" y="3099717"/>
            <a:ext cx="648072" cy="85588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1331640" y="4395861"/>
            <a:ext cx="648072" cy="85588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" name="직선 연결선 18"/>
          <p:cNvCxnSpPr>
            <a:stCxn id="13" idx="5"/>
          </p:cNvCxnSpPr>
          <p:nvPr/>
        </p:nvCxnSpPr>
        <p:spPr>
          <a:xfrm>
            <a:off x="2331765" y="4396770"/>
            <a:ext cx="368027" cy="825793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2384228" y="6011996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&gt; 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3953" y="5949280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Here== n</a:t>
            </a:r>
          </a:p>
          <a:p>
            <a:r>
              <a:rPr lang="en-US" altLang="ko-KR" dirty="0" err="1" smtClean="0"/>
              <a:t>Ans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3222048" y="3099716"/>
            <a:ext cx="701880" cy="855884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3451556" y="4693659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Here== n</a:t>
            </a:r>
          </a:p>
          <a:p>
            <a:r>
              <a:rPr lang="en-US" altLang="ko-KR" dirty="0" err="1" smtClean="0"/>
              <a:t>Ans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4932040" y="1947589"/>
            <a:ext cx="1440160" cy="95321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259610" y="3223425"/>
            <a:ext cx="1040582" cy="85588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4867967" y="4605413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Here== n</a:t>
            </a:r>
          </a:p>
          <a:p>
            <a:r>
              <a:rPr lang="en-US" altLang="ko-KR" dirty="0" err="1" smtClean="0"/>
              <a:t>Ans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620234" y="3129807"/>
            <a:ext cx="368027" cy="825793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672697" y="4745033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&gt; n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1806" y="332656"/>
            <a:ext cx="6455568" cy="922114"/>
          </a:xfrm>
        </p:spPr>
        <p:txBody>
          <a:bodyPr/>
          <a:lstStyle/>
          <a:p>
            <a:r>
              <a:rPr lang="en-US" altLang="ko-KR" dirty="0"/>
              <a:t>Going up the Stairs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635896" y="1523754"/>
            <a:ext cx="1728192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Here</a:t>
            </a:r>
            <a:r>
              <a:rPr lang="ko-KR" altLang="en-US" dirty="0" smtClean="0"/>
              <a:t> </a:t>
            </a:r>
            <a:r>
              <a:rPr lang="en-US" altLang="ko-KR" dirty="0" smtClean="0"/>
              <a:t>= 0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555776" y="2504758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55676" y="3720681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55576" y="5016825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501968" y="5041713"/>
            <a:ext cx="792088" cy="79208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635896" y="3777588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6012160" y="2568552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079590" y="3720681"/>
            <a:ext cx="792088" cy="792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790437" y="3774750"/>
            <a:ext cx="792088" cy="79208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7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9" grpId="0"/>
      <p:bldP spid="38" grpId="0"/>
      <p:bldP spid="41" grpId="0"/>
      <p:bldP spid="6" grpId="0" animBg="1"/>
      <p:bldP spid="13" grpId="0" animBg="1"/>
      <p:bldP spid="15" grpId="0" animBg="1"/>
      <p:bldP spid="18" grpId="0" animBg="1"/>
      <p:bldP spid="28" grpId="0" animBg="1"/>
      <p:bldP spid="30" grpId="0" animBg="1"/>
      <p:bldP spid="33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Recursion Example 1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0030"/>
            <a:ext cx="5482952" cy="4911741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altLang="ko-KR" sz="1800" dirty="0" err="1"/>
              <a:t>def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GetSome</a:t>
            </a:r>
            <a:r>
              <a:rPr lang="en-US" altLang="ko-KR" sz="1800" dirty="0"/>
              <a:t>(count):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    if count == 0: return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    print("</a:t>
            </a:r>
            <a:r>
              <a:rPr lang="ko-KR" altLang="en-US" sz="1800" dirty="0"/>
              <a:t>재귀 호출 </a:t>
            </a:r>
            <a:r>
              <a:rPr lang="en-US" altLang="ko-KR" sz="1800" dirty="0"/>
              <a:t>%d" %count)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GetSome</a:t>
            </a:r>
            <a:r>
              <a:rPr lang="en-US" altLang="ko-KR" sz="1800" dirty="0"/>
              <a:t>(count-1)</a:t>
            </a:r>
          </a:p>
          <a:p>
            <a:pPr>
              <a:buSzPct val="100000"/>
              <a:buFont typeface="+mj-lt"/>
              <a:buAutoNum type="arabicPeriod"/>
            </a:pPr>
            <a:endParaRPr lang="en-US" altLang="ko-KR" sz="18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 err="1"/>
              <a:t>GetSome</a:t>
            </a:r>
            <a:r>
              <a:rPr lang="en-US" altLang="ko-KR" sz="1800" dirty="0"/>
              <a:t>(3)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04401" y="1124744"/>
            <a:ext cx="810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72200" y="1566084"/>
            <a:ext cx="2448272" cy="12868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79912" y="4793115"/>
            <a:ext cx="1063858" cy="12868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56008" y="6165304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31381"/>
              </p:ext>
            </p:extLst>
          </p:nvPr>
        </p:nvGraphicFramePr>
        <p:xfrm>
          <a:off x="38453" y="5029960"/>
          <a:ext cx="1653227" cy="149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/>
                <a:gridCol w="1029791"/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Recursion Example 1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04401" y="1124744"/>
            <a:ext cx="810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72200" y="1566084"/>
            <a:ext cx="2448272" cy="12868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4189" y="6505599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45136"/>
              </p:ext>
            </p:extLst>
          </p:nvPr>
        </p:nvGraphicFramePr>
        <p:xfrm>
          <a:off x="1788325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/>
                <a:gridCol w="507668"/>
                <a:gridCol w="621199"/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051721" y="6505599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(3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27946" y="6162721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OS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11540" y="5821523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(3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555777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763689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339753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063813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763689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5496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876700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6938142" y="170080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재귀 호출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3689" y="5075820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2380881" y="5098903"/>
            <a:ext cx="13019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err="1"/>
              <a:t>printf</a:t>
            </a:r>
            <a:r>
              <a:rPr lang="en-US" altLang="ko-KR" sz="1050" smtClean="0"/>
              <a:t>("", </a:t>
            </a:r>
            <a:r>
              <a:rPr lang="en-US" altLang="ko-KR" sz="1050" dirty="0"/>
              <a:t>count );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63688" y="4705399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2411761" y="4708887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99558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47299"/>
              </p:ext>
            </p:extLst>
          </p:nvPr>
        </p:nvGraphicFramePr>
        <p:xfrm>
          <a:off x="3660533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/>
                <a:gridCol w="507668"/>
                <a:gridCol w="621199"/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923929" y="6505599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4427985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635897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4211961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4936021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3635897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748908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3635897" y="5075820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4253089" y="5098903"/>
            <a:ext cx="13019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err="1"/>
              <a:t>printf</a:t>
            </a:r>
            <a:r>
              <a:rPr lang="en-US" altLang="ko-KR" sz="1050" smtClean="0"/>
              <a:t>("", </a:t>
            </a:r>
            <a:r>
              <a:rPr lang="en-US" altLang="ko-KR" sz="1050" dirty="0"/>
              <a:t>count );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635896" y="4705399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4283969" y="4708887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6938142" y="2070140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재귀 호출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42713"/>
              </p:ext>
            </p:extLst>
          </p:nvPr>
        </p:nvGraphicFramePr>
        <p:xfrm>
          <a:off x="5485797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/>
                <a:gridCol w="507668"/>
                <a:gridCol w="621199"/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5749193" y="6505599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253249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61161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6037225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6761285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5461161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574172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5461161" y="5075820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6078353" y="5098903"/>
            <a:ext cx="13019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err="1"/>
              <a:t>printf</a:t>
            </a:r>
            <a:r>
              <a:rPr lang="en-US" altLang="ko-KR" sz="1050" smtClean="0"/>
              <a:t>("", </a:t>
            </a:r>
            <a:r>
              <a:rPr lang="en-US" altLang="ko-KR" sz="1050" dirty="0"/>
              <a:t>count );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461160" y="4705399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6109233" y="4708887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6938142" y="2439472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재귀 호출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59024"/>
              </p:ext>
            </p:extLst>
          </p:nvPr>
        </p:nvGraphicFramePr>
        <p:xfrm>
          <a:off x="7332941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/>
                <a:gridCol w="507668"/>
                <a:gridCol w="621199"/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7596337" y="6505599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8100393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7308305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7884369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8608429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7308305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7421316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1804440" y="5404896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30159" y="5034032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640384" y="5412629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86827" y="5050291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398501" y="5412628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452278" y="5016584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345253" y="4365104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634354" y="4396568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762631" y="4403576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00909" y="4422098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-11542" y="4409728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9880" y="1324858"/>
            <a:ext cx="4410193" cy="1915483"/>
          </a:xfrm>
        </p:spPr>
        <p:txBody>
          <a:bodyPr>
            <a:noAutofit/>
          </a:bodyPr>
          <a:lstStyle/>
          <a:p>
            <a:pPr>
              <a:buSzPct val="100000"/>
              <a:buFont typeface="+mj-lt"/>
              <a:buAutoNum type="arabicPeriod"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GetSome</a:t>
            </a:r>
            <a:r>
              <a:rPr lang="en-US" altLang="ko-KR" sz="1400" dirty="0"/>
              <a:t>(count):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    if count == 0: return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    print("</a:t>
            </a:r>
            <a:r>
              <a:rPr lang="ko-KR" altLang="en-US" sz="1400" dirty="0" smtClean="0"/>
              <a:t>재귀 호출 </a:t>
            </a:r>
            <a:r>
              <a:rPr lang="en-US" altLang="ko-KR" sz="1400" dirty="0"/>
              <a:t>%d" %count)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GetSome</a:t>
            </a:r>
            <a:r>
              <a:rPr lang="en-US" altLang="ko-KR" sz="1400" dirty="0"/>
              <a:t>(count-1)</a:t>
            </a:r>
          </a:p>
          <a:p>
            <a:pPr>
              <a:buSzPct val="100000"/>
              <a:buFont typeface="+mj-lt"/>
              <a:buAutoNum type="arabicPeriod"/>
            </a:pPr>
            <a:endParaRPr lang="en-US" altLang="ko-KR" sz="14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 err="1"/>
              <a:t>GetSome</a:t>
            </a:r>
            <a:r>
              <a:rPr lang="en-US" altLang="ko-KR" sz="1400" dirty="0"/>
              <a:t>(3)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534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10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1" grpId="0"/>
      <p:bldP spid="23" grpId="0"/>
      <p:bldP spid="25" grpId="0"/>
      <p:bldP spid="26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Recursion Example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04401" y="1124744"/>
            <a:ext cx="810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72200" y="1566084"/>
            <a:ext cx="2448272" cy="12868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79912" y="4793115"/>
            <a:ext cx="1063858" cy="12868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6008" y="6165304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5770984" cy="4911741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altLang="ko-KR" sz="1800" dirty="0" err="1"/>
              <a:t>def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GetSome</a:t>
            </a:r>
            <a:r>
              <a:rPr lang="en-US" altLang="ko-KR" sz="1800" dirty="0"/>
              <a:t>(count):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    if count == 0: return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GetSome</a:t>
            </a:r>
            <a:r>
              <a:rPr lang="en-US" altLang="ko-KR" sz="1800" dirty="0"/>
              <a:t>(count-1)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/>
              <a:t>    print("</a:t>
            </a:r>
            <a:r>
              <a:rPr lang="ko-KR" altLang="en-US" sz="1800" dirty="0"/>
              <a:t>재귀호출 </a:t>
            </a:r>
            <a:r>
              <a:rPr lang="en-US" altLang="ko-KR" sz="1800" dirty="0"/>
              <a:t>%d" % count)</a:t>
            </a:r>
          </a:p>
          <a:p>
            <a:pPr>
              <a:buSzPct val="100000"/>
              <a:buFont typeface="+mj-lt"/>
              <a:buAutoNum type="arabicPeriod"/>
            </a:pPr>
            <a:endParaRPr lang="en-US" altLang="ko-KR" sz="1800" dirty="0"/>
          </a:p>
          <a:p>
            <a:pPr>
              <a:buSzPct val="100000"/>
              <a:buFont typeface="+mj-lt"/>
              <a:buAutoNum type="arabicPeriod"/>
            </a:pPr>
            <a:endParaRPr lang="en-US" altLang="ko-KR" sz="18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800" dirty="0" err="1"/>
              <a:t>GetSome</a:t>
            </a:r>
            <a:r>
              <a:rPr lang="en-US" altLang="ko-KR" sz="1800" dirty="0"/>
              <a:t>(3)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6243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29896"/>
              </p:ext>
            </p:extLst>
          </p:nvPr>
        </p:nvGraphicFramePr>
        <p:xfrm>
          <a:off x="38453" y="5029960"/>
          <a:ext cx="1653227" cy="149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/>
                <a:gridCol w="1029791"/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Recursion Example 2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04401" y="1124744"/>
            <a:ext cx="810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72200" y="1566084"/>
            <a:ext cx="2448272" cy="12868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4189" y="6505599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74515"/>
              </p:ext>
            </p:extLst>
          </p:nvPr>
        </p:nvGraphicFramePr>
        <p:xfrm>
          <a:off x="1788325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/>
                <a:gridCol w="507668"/>
                <a:gridCol w="621199"/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051721" y="6505599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(3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27946" y="6162721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OS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11540" y="5821523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(3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555777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763689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339753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063813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763689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5496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876700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6938142" y="170080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재귀 호출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63689" y="5075820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2380881" y="5098903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(2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99558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10478"/>
              </p:ext>
            </p:extLst>
          </p:nvPr>
        </p:nvGraphicFramePr>
        <p:xfrm>
          <a:off x="3660533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/>
                <a:gridCol w="507668"/>
                <a:gridCol w="621199"/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923929" y="6505599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(2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4427985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635897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4211961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4936021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3635897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748908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3635897" y="5075820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4253089" y="5098903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6938142" y="2070140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재귀 호출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13340"/>
              </p:ext>
            </p:extLst>
          </p:nvPr>
        </p:nvGraphicFramePr>
        <p:xfrm>
          <a:off x="5485797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/>
                <a:gridCol w="507668"/>
                <a:gridCol w="621199"/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5749193" y="6505599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(1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253249" y="621756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61161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6037225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6761285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5461161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5574172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5461161" y="5075820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6078353" y="5098903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6938142" y="2439472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재귀 호출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18021"/>
              </p:ext>
            </p:extLst>
          </p:nvPr>
        </p:nvGraphicFramePr>
        <p:xfrm>
          <a:off x="7332941" y="4653137"/>
          <a:ext cx="1752303" cy="18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36"/>
                <a:gridCol w="507668"/>
                <a:gridCol w="621199"/>
              </a:tblGrid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38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7596337" y="6505599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GetSome</a:t>
            </a:r>
            <a:r>
              <a:rPr lang="en-US" altLang="ko-KR" sz="1400" dirty="0" smtClean="0"/>
              <a:t>(0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8100393" y="6217567"/>
            <a:ext cx="777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45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7308305" y="58215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7884369" y="5821523"/>
            <a:ext cx="647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count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8608429" y="58215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7308305" y="5497487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7421316" y="6217567"/>
            <a:ext cx="452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R.A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1717162" y="5398044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641245" y="5384692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06031" y="5410237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261291" y="4420440"/>
            <a:ext cx="1871701" cy="24482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391542" y="5015309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436027" y="4725144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80" name="직사각형 79"/>
          <p:cNvSpPr/>
          <p:nvPr/>
        </p:nvSpPr>
        <p:spPr>
          <a:xfrm>
            <a:off x="6208248" y="4725142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(“’)</a:t>
            </a:r>
            <a:endParaRPr lang="ko-KR" altLang="en-US" sz="1400" dirty="0"/>
          </a:p>
        </p:txBody>
      </p:sp>
      <p:sp>
        <p:nvSpPr>
          <p:cNvPr id="81" name="직사각형 80"/>
          <p:cNvSpPr/>
          <p:nvPr/>
        </p:nvSpPr>
        <p:spPr>
          <a:xfrm>
            <a:off x="3648990" y="4725144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4421211" y="4725142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(“’)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1788349" y="4702969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Line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2613316" y="4725142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(“’)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467061" y="4435399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644628" y="5005369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3605493" y="4460092"/>
            <a:ext cx="1871701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96726" y="5006359"/>
            <a:ext cx="1800199" cy="34965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6869" y="4427239"/>
            <a:ext cx="1871701" cy="24482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-36005" y="4435399"/>
            <a:ext cx="1871701" cy="24482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2067" y="1309410"/>
            <a:ext cx="5461716" cy="3150682"/>
          </a:xfrm>
        </p:spPr>
        <p:txBody>
          <a:bodyPr>
            <a:noAutofit/>
          </a:bodyPr>
          <a:lstStyle/>
          <a:p>
            <a:pPr>
              <a:buSzPct val="100000"/>
              <a:buFont typeface="+mj-lt"/>
              <a:buAutoNum type="arabicPeriod"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GetSome</a:t>
            </a:r>
            <a:r>
              <a:rPr lang="en-US" altLang="ko-KR" sz="1400" dirty="0"/>
              <a:t>(count):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    if count == 0: return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GetSome</a:t>
            </a:r>
            <a:r>
              <a:rPr lang="en-US" altLang="ko-KR" sz="1400" dirty="0"/>
              <a:t>(count-1)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/>
              <a:t>    print("</a:t>
            </a:r>
            <a:r>
              <a:rPr lang="ko-KR" altLang="en-US" sz="1400" dirty="0"/>
              <a:t>재귀호출 </a:t>
            </a:r>
            <a:r>
              <a:rPr lang="en-US" altLang="ko-KR" sz="1400" dirty="0"/>
              <a:t>%d" % count)</a:t>
            </a:r>
          </a:p>
          <a:p>
            <a:pPr>
              <a:buSzPct val="100000"/>
              <a:buFont typeface="+mj-lt"/>
              <a:buAutoNum type="arabicPeriod"/>
            </a:pPr>
            <a:endParaRPr lang="en-US" altLang="ko-KR" sz="1400" dirty="0"/>
          </a:p>
          <a:p>
            <a:pPr>
              <a:buSzPct val="100000"/>
              <a:buFont typeface="+mj-lt"/>
              <a:buAutoNum type="arabicPeriod"/>
            </a:pPr>
            <a:endParaRPr lang="en-US" altLang="ko-KR" sz="1400" dirty="0"/>
          </a:p>
          <a:p>
            <a:pPr>
              <a:buSzPct val="100000"/>
              <a:buFont typeface="+mj-lt"/>
              <a:buAutoNum type="arabicPeriod"/>
            </a:pPr>
            <a:r>
              <a:rPr lang="en-US" altLang="ko-KR" sz="1400" dirty="0" err="1"/>
              <a:t>GetSome</a:t>
            </a:r>
            <a:r>
              <a:rPr lang="en-US" altLang="ko-KR" sz="1400" dirty="0"/>
              <a:t>(3)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4718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10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1" grpId="0"/>
      <p:bldP spid="23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9" grpId="0" animBg="1"/>
      <p:bldP spid="71" grpId="0" animBg="1"/>
      <p:bldP spid="74" grpId="0" animBg="1"/>
      <p:bldP spid="73" grpId="0" animBg="1"/>
      <p:bldP spid="79" grpId="0"/>
      <p:bldP spid="80" grpId="0"/>
      <p:bldP spid="81" grpId="0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Recursion Example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79725" y="2744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33423"/>
              </p:ext>
            </p:extLst>
          </p:nvPr>
        </p:nvGraphicFramePr>
        <p:xfrm>
          <a:off x="3635896" y="1352105"/>
          <a:ext cx="4930634" cy="3242566"/>
        </p:xfrm>
        <a:graphic>
          <a:graphicData uri="http://schemas.openxmlformats.org/drawingml/2006/table">
            <a:tbl>
              <a:tblPr/>
              <a:tblGrid>
                <a:gridCol w="605537"/>
                <a:gridCol w="1253490"/>
                <a:gridCol w="1147392"/>
                <a:gridCol w="1924215"/>
              </a:tblGrid>
              <a:tr h="3764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line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pins number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Total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formula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14" y="1916832"/>
            <a:ext cx="1998662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699792" y="5207662"/>
            <a:ext cx="571588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// 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BASE CASE </a:t>
            </a:r>
          </a:p>
          <a:p>
            <a:pPr fontAlgn="base" latinLnBrk="0">
              <a:lnSpc>
                <a:spcPct val="160000"/>
              </a:lnSpc>
            </a:pPr>
            <a:r>
              <a:rPr lang="en-US" altLang="ko-KR" u="sng" dirty="0" smtClean="0">
                <a:latin typeface="HY헤드라인M" pitchFamily="18" charset="-127"/>
                <a:ea typeface="HY헤드라인M" pitchFamily="18" charset="-127"/>
              </a:rPr>
              <a:t>Triangle(n</a:t>
            </a:r>
            <a:r>
              <a:rPr lang="en-US" altLang="ko-KR" u="sng" dirty="0">
                <a:latin typeface="HY헤드라인M" pitchFamily="18" charset="-127"/>
                <a:ea typeface="HY헤드라인M" pitchFamily="18" charset="-127"/>
              </a:rPr>
              <a:t>) =                    </a:t>
            </a:r>
            <a:r>
              <a:rPr lang="en-US" altLang="ko-KR" u="sng" dirty="0" smtClean="0">
                <a:latin typeface="HY헤드라인M" pitchFamily="18" charset="-127"/>
                <a:ea typeface="HY헤드라인M" pitchFamily="18" charset="-127"/>
              </a:rPr>
              <a:t>                  </a:t>
            </a:r>
            <a:r>
              <a:rPr lang="en-US" altLang="ko-KR" u="sng" dirty="0">
                <a:latin typeface="HY헤드라인M" pitchFamily="18" charset="-127"/>
                <a:ea typeface="HY헤드라인M" pitchFamily="18" charset="-127"/>
              </a:rPr>
              <a:t>;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547658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Triangle(n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 = </a:t>
            </a:r>
            <a:endParaRPr lang="ko-KR" altLang="en-US" dirty="0"/>
          </a:p>
        </p:txBody>
      </p:sp>
      <p:sp>
        <p:nvSpPr>
          <p:cNvPr id="13" name="양쪽 중괄호 12"/>
          <p:cNvSpPr/>
          <p:nvPr/>
        </p:nvSpPr>
        <p:spPr>
          <a:xfrm>
            <a:off x="2411760" y="5207662"/>
            <a:ext cx="6120680" cy="813626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0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Recursion Example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79725" y="2744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74888"/>
              </p:ext>
            </p:extLst>
          </p:nvPr>
        </p:nvGraphicFramePr>
        <p:xfrm>
          <a:off x="3635896" y="1352105"/>
          <a:ext cx="4930634" cy="3242566"/>
        </p:xfrm>
        <a:graphic>
          <a:graphicData uri="http://schemas.openxmlformats.org/drawingml/2006/table">
            <a:tbl>
              <a:tblPr/>
              <a:tblGrid>
                <a:gridCol w="605537"/>
                <a:gridCol w="1253490"/>
                <a:gridCol w="1147392"/>
                <a:gridCol w="1924215"/>
              </a:tblGrid>
              <a:tr h="3764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line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pins number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Total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formula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Verdana" pitchFamily="34" charset="0"/>
                        <a:ea typeface="HY헤드라인M" pitchFamily="18" charset="-127"/>
                        <a:cs typeface="Verdan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 + T(1)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 + T(2)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 + T(3)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 +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T(4)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 +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T(5)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28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7 +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T(6)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14" y="1916832"/>
            <a:ext cx="1998662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195736" y="5207662"/>
            <a:ext cx="648072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1                                             If n = 1    // 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BASE CASE </a:t>
            </a:r>
          </a:p>
          <a:p>
            <a:pPr fontAlgn="base" latinLnBrk="0">
              <a:lnSpc>
                <a:spcPct val="160000"/>
              </a:lnSpc>
            </a:pP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Triangle(n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) = 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n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+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Triangle(n -1);        otherwise </a:t>
            </a:r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3222" y="547658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Triangle(n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 = </a:t>
            </a:r>
            <a:endParaRPr lang="ko-KR" altLang="en-US" dirty="0"/>
          </a:p>
        </p:txBody>
      </p:sp>
      <p:sp>
        <p:nvSpPr>
          <p:cNvPr id="13" name="양쪽 중괄호 12"/>
          <p:cNvSpPr/>
          <p:nvPr/>
        </p:nvSpPr>
        <p:spPr>
          <a:xfrm>
            <a:off x="1907704" y="5207662"/>
            <a:ext cx="6768752" cy="813626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4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4893</TotalTime>
  <Words>2138</Words>
  <Application>Microsoft Office PowerPoint</Application>
  <PresentationFormat>화면 슬라이드 쇼(4:3)</PresentationFormat>
  <Paragraphs>631</Paragraphs>
  <Slides>36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52" baseType="lpstr">
      <vt:lpstr>HY각헤드라인M</vt:lpstr>
      <vt:lpstr>HY헤드라인M</vt:lpstr>
      <vt:lpstr>굴림</vt:lpstr>
      <vt:lpstr>굵은안상수체</vt:lpstr>
      <vt:lpstr>나눔고딕</vt:lpstr>
      <vt:lpstr>맑은 고딕</vt:lpstr>
      <vt:lpstr>샘물체</vt:lpstr>
      <vt:lpstr>Arial</vt:lpstr>
      <vt:lpstr>Consolas</vt:lpstr>
      <vt:lpstr>Copperplate Gothic Bold</vt:lpstr>
      <vt:lpstr>Courier New</vt:lpstr>
      <vt:lpstr>Tahoma</vt:lpstr>
      <vt:lpstr>Times New Roman</vt:lpstr>
      <vt:lpstr>Verdana</vt:lpstr>
      <vt:lpstr>Wingdings</vt:lpstr>
      <vt:lpstr>Office 테마</vt:lpstr>
      <vt:lpstr>Recursion</vt:lpstr>
      <vt:lpstr>M.C. Escher’s “Drawing Hands”</vt:lpstr>
      <vt:lpstr>Gödel, Escher, Bach. Anniversary Edition: </vt:lpstr>
      <vt:lpstr>Recursion Example 1</vt:lpstr>
      <vt:lpstr>Recursion Example 1</vt:lpstr>
      <vt:lpstr>Recursion Example 2</vt:lpstr>
      <vt:lpstr>Recursion Example 2</vt:lpstr>
      <vt:lpstr>Recursion Example 3</vt:lpstr>
      <vt:lpstr>Recursion Example 3</vt:lpstr>
      <vt:lpstr>Recursion Example 4</vt:lpstr>
      <vt:lpstr>Recursion Example 4</vt:lpstr>
      <vt:lpstr>Fibonacci Number</vt:lpstr>
      <vt:lpstr>재귀호출</vt:lpstr>
      <vt:lpstr>PowerPoint 프레젠테이션</vt:lpstr>
      <vt:lpstr>PowerPoint 프레젠테이션</vt:lpstr>
      <vt:lpstr>PowerPoint 프레젠테이션</vt:lpstr>
      <vt:lpstr>Memoization</vt:lpstr>
      <vt:lpstr>PowerPoint 프레젠테이션</vt:lpstr>
      <vt:lpstr>PowerPoint 프레젠테이션</vt:lpstr>
      <vt:lpstr>Fibonacci number- MeMoiZation </vt:lpstr>
      <vt:lpstr>PowerPoint 프레젠테이션</vt:lpstr>
      <vt:lpstr>DP(Dynamic Programming)</vt:lpstr>
      <vt:lpstr>PowerPoint 프레젠테이션</vt:lpstr>
      <vt:lpstr>PowerPoint 프레젠테이션</vt:lpstr>
      <vt:lpstr>PowerPoint 프레젠테이션</vt:lpstr>
      <vt:lpstr>PowerPoint 프레젠테이션</vt:lpstr>
      <vt:lpstr>Hanoi Tower</vt:lpstr>
      <vt:lpstr>Hanoi Tower</vt:lpstr>
      <vt:lpstr>Hanoi Tower</vt:lpstr>
      <vt:lpstr>Hanoi towers</vt:lpstr>
      <vt:lpstr>Hanoi towers</vt:lpstr>
      <vt:lpstr>Hanoi towers</vt:lpstr>
      <vt:lpstr>Hanoi towers</vt:lpstr>
      <vt:lpstr>Hanoi towers</vt:lpstr>
      <vt:lpstr>Exercise Going up the Stairs</vt:lpstr>
      <vt:lpstr>Going up the Stairs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220</cp:revision>
  <dcterms:created xsi:type="dcterms:W3CDTF">2018-07-30T06:52:17Z</dcterms:created>
  <dcterms:modified xsi:type="dcterms:W3CDTF">2019-02-19T06:53:32Z</dcterms:modified>
</cp:coreProperties>
</file>