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66" r:id="rId2"/>
    <p:sldId id="467" r:id="rId3"/>
    <p:sldId id="468" r:id="rId4"/>
    <p:sldId id="469" r:id="rId5"/>
    <p:sldId id="535" r:id="rId6"/>
    <p:sldId id="536" r:id="rId7"/>
    <p:sldId id="470" r:id="rId8"/>
    <p:sldId id="471" r:id="rId9"/>
    <p:sldId id="551" r:id="rId10"/>
    <p:sldId id="553" r:id="rId11"/>
    <p:sldId id="554" r:id="rId12"/>
    <p:sldId id="555" r:id="rId13"/>
    <p:sldId id="556" r:id="rId14"/>
    <p:sldId id="507" r:id="rId15"/>
    <p:sldId id="508" r:id="rId16"/>
    <p:sldId id="50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81" autoAdjust="0"/>
    <p:restoredTop sz="94046" autoAdjust="0"/>
  </p:normalViewPr>
  <p:slideViewPr>
    <p:cSldViewPr>
      <p:cViewPr varScale="1">
        <p:scale>
          <a:sx n="119" d="100"/>
          <a:sy n="119" d="100"/>
        </p:scale>
        <p:origin x="11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343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044-8ABD-4605-AE23-8B292B9B4678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51A62-5CE0-4142-ADA8-F8F3A6733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5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6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4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6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23E00-757A-4FD9-AAC8-FFAE49D56E5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62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A5C0-6103-4007-BBB7-1C5AD0E082B9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F56-EDEA-4FF7-9D44-CF03AA0261BA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6993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5721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buSzPct val="150000"/>
              <a:buFontTx/>
              <a:buBlip>
                <a:blip r:embed="rId2"/>
              </a:buBlip>
              <a:defRPr sz="2000"/>
            </a:lvl1pPr>
            <a:lvl2pPr>
              <a:lnSpc>
                <a:spcPts val="3500"/>
              </a:lnSpc>
              <a:buSzPct val="120000"/>
              <a:buFontTx/>
              <a:buBlip>
                <a:blip r:embed="rId3"/>
              </a:buBlip>
              <a:defRPr sz="1800"/>
            </a:lvl2pPr>
            <a:lvl3pPr>
              <a:lnSpc>
                <a:spcPts val="3500"/>
              </a:lnSpc>
              <a:buSzPct val="120000"/>
              <a:buFontTx/>
              <a:buBlip>
                <a:blip r:embed="rId4"/>
              </a:buBlip>
              <a:defRPr sz="1500"/>
            </a:lvl3pPr>
            <a:lvl4pPr>
              <a:lnSpc>
                <a:spcPts val="3500"/>
              </a:lnSpc>
              <a:defRPr sz="1200"/>
            </a:lvl4pPr>
            <a:lvl5pPr>
              <a:lnSpc>
                <a:spcPts val="3500"/>
              </a:lnSpc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AF33F0E2-3294-4740-8E22-F3EF5A8BEBA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04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326" y="65722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>
            <a:lvl1pPr marL="0" algn="r" defTabSz="914400" rtl="0" eaLnBrk="1" latinLnBrk="1" hangingPunct="1">
              <a:defRPr lang="ko-KR" altLang="en-US" sz="1300" kern="1200" smtClean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  <a:cs typeface="+mn-cs"/>
              </a:defRPr>
            </a:lvl1pPr>
          </a:lstStyle>
          <a:p>
            <a:fld id="{67FCBB86-B7F7-4E03-8D4E-0B8A081F7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9564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5696" y="267692"/>
            <a:ext cx="6455568" cy="922114"/>
          </a:xfrm>
        </p:spPr>
        <p:txBody>
          <a:bodyPr>
            <a:normAutofit/>
          </a:bodyPr>
          <a:lstStyle>
            <a:lvl1pPr algn="l">
              <a:defRPr sz="3600">
                <a:latin typeface="Verdana" pitchFamily="34" charset="0"/>
                <a:cs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0" indent="-457200">
              <a:buClr>
                <a:srgbClr val="FF0000"/>
              </a:buClr>
              <a:buFont typeface="Wingdings" pitchFamily="2" charset="2"/>
              <a:buChar char="§"/>
              <a:defRPr sz="2400">
                <a:latin typeface="Verdana" pitchFamily="34" charset="0"/>
                <a:cs typeface="Verdana" pitchFamily="34" charset="0"/>
              </a:defRPr>
            </a:lvl1pPr>
            <a:lvl2pPr marL="914400" indent="-457200">
              <a:buClr>
                <a:srgbClr val="FF0000"/>
              </a:buClr>
              <a:buFont typeface="Arial" pitchFamily="34" charset="0"/>
              <a:buChar char="•"/>
              <a:defRPr sz="2000">
                <a:latin typeface="Verdana" pitchFamily="34" charset="0"/>
                <a:cs typeface="Verdana" pitchFamily="34" charset="0"/>
              </a:defRPr>
            </a:lvl2pPr>
            <a:lvl3pPr>
              <a:defRPr sz="1800">
                <a:latin typeface="Verdana" pitchFamily="34" charset="0"/>
                <a:cs typeface="Verdana" pitchFamily="34" charset="0"/>
              </a:defRPr>
            </a:lvl3pPr>
            <a:lvl4pPr>
              <a:defRPr sz="1600">
                <a:latin typeface="Verdana" pitchFamily="34" charset="0"/>
                <a:cs typeface="Verdana" pitchFamily="34" charset="0"/>
              </a:defRPr>
            </a:lvl4pPr>
            <a:lvl5pPr>
              <a:defRPr sz="1600">
                <a:latin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3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3687" y="4406900"/>
            <a:ext cx="67310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84D7-76E0-48B0-9947-B1AACEAE7BBA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111700" cy="108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F77-974D-48DF-AD84-472A0F70C643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0198-40F2-4085-996E-9C676B8AFB8B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8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7411-6D0E-4643-88A0-0944404BD3CD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BB71-968B-4979-9F8D-937128E3E9A1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313C-45D0-410B-B9EA-EA8150860B50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5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1927-1CF8-4C66-B957-2CAF5E32D01D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7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2E50-A01D-4DAB-BF61-CD3D528E5144}" type="datetime1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22BC-84E6-4F32-AC62-6C65DC11B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6" r:id="rId13"/>
    <p:sldLayoutId id="2147483670" r:id="rId1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Verdana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Pattern matching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Algorithms used for pattern matching</a:t>
            </a:r>
          </a:p>
          <a:p>
            <a:pPr lvl="1"/>
            <a:r>
              <a:rPr lang="en-US" altLang="ko-KR" dirty="0"/>
              <a:t>Inflexible pattern search algorithms</a:t>
            </a:r>
          </a:p>
          <a:p>
            <a:pPr lvl="1"/>
            <a:r>
              <a:rPr lang="en-US" altLang="ko-KR" dirty="0"/>
              <a:t>Karp-Rabin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</a:p>
          <a:p>
            <a:pPr lvl="1"/>
            <a:r>
              <a:rPr lang="en-US" altLang="ko-KR" dirty="0"/>
              <a:t>KMP algorithm</a:t>
            </a:r>
          </a:p>
          <a:p>
            <a:pPr lvl="1"/>
            <a:r>
              <a:rPr lang="en-US" altLang="ko-KR" dirty="0"/>
              <a:t>Boyer-Moore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Karp Rabin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86795"/>
              </p:ext>
            </p:extLst>
          </p:nvPr>
        </p:nvGraphicFramePr>
        <p:xfrm>
          <a:off x="755576" y="2132856"/>
          <a:ext cx="8136900" cy="7920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3690">
                  <a:extLst>
                    <a:ext uri="{9D8B030D-6E8A-4147-A177-3AD203B41FA5}">
                      <a16:colId xmlns="" xmlns:a16="http://schemas.microsoft.com/office/drawing/2014/main" val="2429856991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525387978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3817259164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397223969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054153402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08417576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35529616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086058779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33435975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66225695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54349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31254"/>
              </p:ext>
            </p:extLst>
          </p:nvPr>
        </p:nvGraphicFramePr>
        <p:xfrm>
          <a:off x="755576" y="3471950"/>
          <a:ext cx="3254760" cy="7920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13690">
                  <a:extLst>
                    <a:ext uri="{9D8B030D-6E8A-4147-A177-3AD203B41FA5}">
                      <a16:colId xmlns="" xmlns:a16="http://schemas.microsoft.com/office/drawing/2014/main" val="2007388245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3307671626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119217214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7698723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795552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55576" y="16000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TEXT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296205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PATTERN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5373216"/>
            <a:ext cx="5797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굴림" pitchFamily="50" charset="-127"/>
              </a:rPr>
              <a:t>The hash value of the PATTERN : 4321 </a:t>
            </a:r>
            <a:endParaRPr kumimoji="1" lang="en-US" altLang="ko-KR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8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Karp Rabin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23476"/>
              </p:ext>
            </p:extLst>
          </p:nvPr>
        </p:nvGraphicFramePr>
        <p:xfrm>
          <a:off x="755576" y="2132856"/>
          <a:ext cx="8136900" cy="7920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3690">
                  <a:extLst>
                    <a:ext uri="{9D8B030D-6E8A-4147-A177-3AD203B41FA5}">
                      <a16:colId xmlns="" xmlns:a16="http://schemas.microsoft.com/office/drawing/2014/main" val="2429856991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525387978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3817259164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397223969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054153402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08417576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35529616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086058779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33435975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66225695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54349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87931"/>
              </p:ext>
            </p:extLst>
          </p:nvPr>
        </p:nvGraphicFramePr>
        <p:xfrm>
          <a:off x="751032" y="5036897"/>
          <a:ext cx="3254760" cy="7920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13690">
                  <a:extLst>
                    <a:ext uri="{9D8B030D-6E8A-4147-A177-3AD203B41FA5}">
                      <a16:colId xmlns="" xmlns:a16="http://schemas.microsoft.com/office/drawing/2014/main" val="2007388245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3307671626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119217214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7698723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795552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55576" y="16000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TEXT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1032" y="45270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PATTERN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1032" y="6061947"/>
            <a:ext cx="5797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굴림" pitchFamily="50" charset="-127"/>
              </a:rPr>
              <a:t>The hash value of the PATTERN : 4321 </a:t>
            </a:r>
            <a:endParaRPr kumimoji="1" lang="en-US" altLang="ko-KR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1032" y="3571411"/>
            <a:ext cx="8141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굴림" pitchFamily="50" charset="-127"/>
              </a:rPr>
              <a:t>The hash value of the selected characters : 6843 </a:t>
            </a:r>
            <a:endParaRPr kumimoji="1" lang="en-US" altLang="ko-KR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굴림" pitchFamily="50" charset="-127"/>
            </a:endParaRPr>
          </a:p>
        </p:txBody>
      </p:sp>
      <p:sp>
        <p:nvSpPr>
          <p:cNvPr id="3" name="곱셈 기호 2"/>
          <p:cNvSpPr/>
          <p:nvPr/>
        </p:nvSpPr>
        <p:spPr>
          <a:xfrm>
            <a:off x="7164288" y="4527005"/>
            <a:ext cx="1126976" cy="130198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Karp Rabin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45145"/>
              </p:ext>
            </p:extLst>
          </p:nvPr>
        </p:nvGraphicFramePr>
        <p:xfrm>
          <a:off x="755576" y="2132856"/>
          <a:ext cx="8136900" cy="7920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3690">
                  <a:extLst>
                    <a:ext uri="{9D8B030D-6E8A-4147-A177-3AD203B41FA5}">
                      <a16:colId xmlns="" xmlns:a16="http://schemas.microsoft.com/office/drawing/2014/main" val="2429856991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525387978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3817259164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397223969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054153402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08417576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35529616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086058779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33435975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66225695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54349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51032" y="5036897"/>
          <a:ext cx="3254760" cy="7920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13690">
                  <a:extLst>
                    <a:ext uri="{9D8B030D-6E8A-4147-A177-3AD203B41FA5}">
                      <a16:colId xmlns="" xmlns:a16="http://schemas.microsoft.com/office/drawing/2014/main" val="2007388245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3307671626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119217214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7698723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9795552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55576" y="16000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TEXT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1032" y="45270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PATTERN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1032" y="6061947"/>
            <a:ext cx="5797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굴림" pitchFamily="50" charset="-127"/>
              </a:rPr>
              <a:t>The hash value of the PATTERN : 4321 </a:t>
            </a:r>
            <a:endParaRPr kumimoji="1" lang="en-US" altLang="ko-KR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굴림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07008"/>
              </p:ext>
            </p:extLst>
          </p:nvPr>
        </p:nvGraphicFramePr>
        <p:xfrm>
          <a:off x="755576" y="3289009"/>
          <a:ext cx="8136900" cy="7920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3690">
                  <a:extLst>
                    <a:ext uri="{9D8B030D-6E8A-4147-A177-3AD203B41FA5}">
                      <a16:colId xmlns="" xmlns:a16="http://schemas.microsoft.com/office/drawing/2014/main" val="2429856991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525387978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3817259164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397223969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054153402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08417576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35529616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086058779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33435975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66225695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54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7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Karp Rabin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160001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solidFill>
                  <a:srgbClr val="000000"/>
                </a:solidFill>
                <a:latin typeface="맑은 고딕" pitchFamily="50" charset="-127"/>
                <a:cs typeface="굴림" pitchFamily="50" charset="-127"/>
              </a:rPr>
              <a:t>TEXT</a:t>
            </a:r>
            <a:endParaRPr kumimoji="1" lang="en-US" altLang="ko-KR" dirty="0">
              <a:solidFill>
                <a:srgbClr val="000000"/>
              </a:solidFill>
              <a:latin typeface="맑은 고딕" pitchFamily="50" charset="-127"/>
              <a:cs typeface="굴림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56817"/>
              </p:ext>
            </p:extLst>
          </p:nvPr>
        </p:nvGraphicFramePr>
        <p:xfrm>
          <a:off x="755576" y="2132856"/>
          <a:ext cx="8136900" cy="7920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3690">
                  <a:extLst>
                    <a:ext uri="{9D8B030D-6E8A-4147-A177-3AD203B41FA5}">
                      <a16:colId xmlns="" xmlns:a16="http://schemas.microsoft.com/office/drawing/2014/main" val="2429856991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525387978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3817259164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397223969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054153402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408417576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35529616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086058779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2334359757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66225695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54349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39563"/>
              </p:ext>
            </p:extLst>
          </p:nvPr>
        </p:nvGraphicFramePr>
        <p:xfrm>
          <a:off x="755576" y="3388325"/>
          <a:ext cx="3254760" cy="7920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3690">
                  <a:extLst>
                    <a:ext uri="{9D8B030D-6E8A-4147-A177-3AD203B41FA5}">
                      <a16:colId xmlns="" xmlns:a16="http://schemas.microsoft.com/office/drawing/2014/main" val="396741874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970364188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886448678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51631502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8466649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58726"/>
              </p:ext>
            </p:extLst>
          </p:nvPr>
        </p:nvGraphicFramePr>
        <p:xfrm>
          <a:off x="755576" y="4640963"/>
          <a:ext cx="3254760" cy="7920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3690">
                  <a:extLst>
                    <a:ext uri="{9D8B030D-6E8A-4147-A177-3AD203B41FA5}">
                      <a16:colId xmlns="" xmlns:a16="http://schemas.microsoft.com/office/drawing/2014/main" val="396741874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970364188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886448678"/>
                    </a:ext>
                  </a:extLst>
                </a:gridCol>
                <a:gridCol w="813690">
                  <a:extLst>
                    <a:ext uri="{9D8B030D-6E8A-4147-A177-3AD203B41FA5}">
                      <a16:colId xmlns="" xmlns:a16="http://schemas.microsoft.com/office/drawing/2014/main" val="151631502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88466649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79130"/>
              </p:ext>
            </p:extLst>
          </p:nvPr>
        </p:nvGraphicFramePr>
        <p:xfrm>
          <a:off x="4010336" y="4645399"/>
          <a:ext cx="813690" cy="7920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13690">
                  <a:extLst>
                    <a:ext uri="{9D8B030D-6E8A-4147-A177-3AD203B41FA5}">
                      <a16:colId xmlns="" xmlns:a16="http://schemas.microsoft.com/office/drawing/2014/main" val="227019407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  <a:endParaRPr lang="ko-KR" altLang="en-US" sz="2800" dirty="0">
                        <a:latin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95726659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4417181" y="2924944"/>
            <a:ext cx="0" cy="158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48" y="5713090"/>
            <a:ext cx="6593420" cy="98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Rabin-Karp Algorithm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412776"/>
                <a:ext cx="8435280" cy="523891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>
                    <a:latin typeface="Cambria Math"/>
                  </a:rPr>
                  <a:t>p = P[0]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0">
                            <a:latin typeface="Cambria Math"/>
                          </a:rPr>
                          <m:t>m</m:t>
                        </m:r>
                        <m:r>
                          <a:rPr lang="en-US" altLang="ko-KR" i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+ P[1]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  <m:r>
                          <a:rPr lang="en-US" altLang="ko-KR">
                            <a:latin typeface="Cambria Math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+  ……… + P[m-1]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endParaRPr lang="en-US" altLang="ko-KR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Cambria Math"/>
                  </a:rPr>
                  <a:t>     = p[m-1] + 10(p[m-2] + 10(p[m-3]+ ….+ 1-(p[1] + 10p[0])…)</a:t>
                </a:r>
              </a:p>
              <a:p>
                <a:pPr marL="0" indent="0">
                  <a:buNone/>
                </a:pPr>
                <a:endParaRPr lang="en-US" altLang="ko-KR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Cambria Math"/>
                  </a:rPr>
                  <a:t> P = 31415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Cambria Math"/>
                  </a:rPr>
                  <a:t>  = 3 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+ 1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Cambria Math"/>
                      </a:rPr>
                      <m:t>·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+ 4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Cambria Math"/>
                      </a:rPr>
                      <m:t>·</m:t>
                    </m:r>
                    <m:r>
                      <a:rPr lang="en-US" altLang="ko-KR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+ 1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Cambria Math"/>
                      </a:rPr>
                      <m:t>·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ambria Math"/>
                  </a:rPr>
                  <a:t> + 5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>
                        <a:latin typeface="Cambria Math"/>
                      </a:rPr>
                      <m:t>·</m:t>
                    </m:r>
                    <m:r>
                      <a:rPr lang="en-US" altLang="ko-KR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Cambria Math"/>
                  </a:rPr>
                  <a:t>  = 5 + 10(1 + 10(4 + 10(1 + 10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>
                        <a:latin typeface="Cambria Math"/>
                      </a:rPr>
                      <m:t>·</m:t>
                    </m:r>
                  </m:oMath>
                </a14:m>
                <a:r>
                  <a:rPr lang="en-US" altLang="ko-KR" dirty="0">
                    <a:latin typeface="Cambria Math"/>
                  </a:rPr>
                  <a:t>3)</a:t>
                </a:r>
              </a:p>
              <a:p>
                <a:pPr marL="0" indent="0">
                  <a:buNone/>
                </a:pPr>
                <a:endParaRPr lang="en-US" altLang="ko-KR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dirty="0" err="1">
                    <a:latin typeface="Cambria Math"/>
                  </a:rPr>
                  <a:t>Ts</a:t>
                </a:r>
                <a:r>
                  <a:rPr lang="en-US" altLang="ko-KR" dirty="0">
                    <a:latin typeface="Cambria Math"/>
                  </a:rPr>
                  <a:t> = T[s]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  <m:r>
                          <a:rPr lang="en-US" altLang="ko-KR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+ T[s+1]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  <m:r>
                          <a:rPr lang="en-US" altLang="ko-KR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+  ……… + T[s+m-1]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endParaRPr lang="en-US" altLang="ko-KR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Cambria Math"/>
                  </a:rPr>
                  <a:t>Ts+1 = T[s+1]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  <m:r>
                          <a:rPr lang="en-US" altLang="ko-KR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+ T[s+1+1]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  <m:r>
                          <a:rPr lang="en-US" altLang="ko-KR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+  … + T[s+1+m-1]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endParaRPr lang="en-US" altLang="ko-KR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Cambria Math"/>
                  </a:rPr>
                  <a:t>           = T[s+1]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  <m:r>
                          <a:rPr lang="en-US" altLang="ko-KR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+ T[s+1+1]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  <m:r>
                          <a:rPr lang="en-US" altLang="ko-KR">
                            <a:latin typeface="Cambria Math"/>
                          </a:rPr>
                          <m:t>−</m:t>
                        </m:r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+  … + T[s+m-1]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ambria Math"/>
                  </a:rPr>
                  <a:t>+ T[</a:t>
                </a:r>
                <a:r>
                  <a:rPr lang="en-US" altLang="ko-KR" dirty="0" err="1">
                    <a:latin typeface="Cambria Math"/>
                  </a:rPr>
                  <a:t>s+m</a:t>
                </a:r>
                <a:r>
                  <a:rPr lang="en-US" altLang="ko-KR" dirty="0">
                    <a:latin typeface="Cambria Math"/>
                  </a:rPr>
                  <a:t>]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altLang="ko-KR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Cambria Math"/>
                  </a:rPr>
                  <a:t>           = 10(</a:t>
                </a:r>
                <a:r>
                  <a:rPr lang="en-US" altLang="ko-KR" dirty="0" err="1">
                    <a:latin typeface="Cambria Math"/>
                  </a:rPr>
                  <a:t>Ts</a:t>
                </a:r>
                <a:r>
                  <a:rPr lang="en-US" altLang="ko-KR" dirty="0">
                    <a:latin typeface="Cambria Math"/>
                  </a:rPr>
                  <a:t> -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m</m:t>
                        </m:r>
                        <m:r>
                          <a:rPr lang="en-US" altLang="ko-KR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ambria Math"/>
                  </a:rPr>
                  <a:t> · T[s]) + T[</a:t>
                </a:r>
                <a:r>
                  <a:rPr lang="en-US" altLang="ko-KR" dirty="0" err="1">
                    <a:latin typeface="Cambria Math"/>
                  </a:rPr>
                  <a:t>s+m</a:t>
                </a:r>
                <a:r>
                  <a:rPr lang="en-US" altLang="ko-KR" dirty="0">
                    <a:latin typeface="Cambria Math"/>
                  </a:rPr>
                  <a:t>]</a:t>
                </a:r>
              </a:p>
              <a:p>
                <a:pPr marL="0" indent="0">
                  <a:buNone/>
                </a:pPr>
                <a:endParaRPr lang="en-US" altLang="ko-KR" dirty="0">
                  <a:latin typeface="Cambria Math"/>
                </a:endParaRPr>
              </a:p>
              <a:p>
                <a:pPr marL="0" indent="0">
                  <a:buNone/>
                </a:pPr>
                <a:endParaRPr lang="ko-KR" altLang="en-US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412776"/>
                <a:ext cx="8435280" cy="5238913"/>
              </a:xfrm>
              <a:blipFill rotWithShape="1">
                <a:blip r:embed="rId2"/>
                <a:stretch>
                  <a:fillRect l="-940" t="-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54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Rabin-Karp Algorithm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23495 =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31415 mod 13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249324" y="2500348"/>
            <a:ext cx="5040560" cy="1468894"/>
            <a:chOff x="971600" y="1700808"/>
            <a:chExt cx="4595813" cy="1166168"/>
          </a:xfrm>
        </p:grpSpPr>
        <p:pic>
          <p:nvPicPr>
            <p:cNvPr id="14338" name="_x148583408" descr="EMB00000098703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863" y="1700808"/>
              <a:ext cx="4386263" cy="44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37" name="_x148583808" descr="EMB0000009870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420888"/>
              <a:ext cx="4595813" cy="446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Rabin-Karp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Rabin-Karp Algorithm </a:t>
            </a:r>
            <a:r>
              <a:rPr lang="en-US" altLang="ko-KR" dirty="0" smtClean="0"/>
              <a:t>using mod </a:t>
            </a:r>
            <a:r>
              <a:rPr lang="en-US" altLang="ko-KR" dirty="0"/>
              <a:t>13 </a:t>
            </a:r>
            <a:endParaRPr lang="ko-KR" altLang="en-US" dirty="0"/>
          </a:p>
          <a:p>
            <a:pPr lvl="1" fontAlgn="base"/>
            <a:r>
              <a:rPr lang="en-US" altLang="ko-KR" b="1" u="sng" dirty="0"/>
              <a:t>3 1 4 1 5</a:t>
            </a:r>
            <a:r>
              <a:rPr lang="ko-KR" altLang="en-US" dirty="0"/>
              <a:t> </a:t>
            </a:r>
            <a:r>
              <a:rPr lang="en-US" altLang="ko-KR" dirty="0"/>
              <a:t>2 3</a:t>
            </a:r>
            <a:endParaRPr lang="ko-KR" altLang="en-US" dirty="0"/>
          </a:p>
          <a:p>
            <a:pPr lvl="1" fontAlgn="base"/>
            <a:r>
              <a:rPr lang="en-US" altLang="ko-KR" dirty="0"/>
              <a:t>3 </a:t>
            </a:r>
            <a:r>
              <a:rPr lang="en-US" altLang="ko-KR" b="1" u="sng" dirty="0"/>
              <a:t>1 4 1 5 2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  <a:p>
            <a:pPr lvl="1" fontAlgn="base"/>
            <a:r>
              <a:rPr lang="en-US" altLang="ko-KR" dirty="0"/>
              <a:t>3 1 </a:t>
            </a:r>
            <a:r>
              <a:rPr lang="en-US" altLang="ko-KR" b="1" u="sng" dirty="0"/>
              <a:t>4 1 5 2 3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32" y="6564337"/>
            <a:ext cx="2133600" cy="365125"/>
          </a:xfrm>
          <a:prstGeom prst="rect">
            <a:avLst/>
          </a:prstGeom>
        </p:spPr>
        <p:txBody>
          <a:bodyPr/>
          <a:lstStyle/>
          <a:p>
            <a:fld id="{67FCBB86-B7F7-4E03-8D4E-0B8A081F74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572164"/>
          </a:xfrm>
        </p:spPr>
        <p:txBody>
          <a:bodyPr/>
          <a:lstStyle/>
          <a:p>
            <a:r>
              <a:rPr lang="en-US" altLang="ko-KR" dirty="0"/>
              <a:t>Inflexible algorithm (Brute Force)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Operates in a way of comparing characters within patterns one by one  while patrolling the body strings from the beginning to the end in order.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26803"/>
              </p:ext>
            </p:extLst>
          </p:nvPr>
        </p:nvGraphicFramePr>
        <p:xfrm>
          <a:off x="1558966" y="234888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1533" y="2348880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68218"/>
              </p:ext>
            </p:extLst>
          </p:nvPr>
        </p:nvGraphicFramePr>
        <p:xfrm>
          <a:off x="1572344" y="321297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2902" y="3212976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919006" y="278092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3059832" y="2780928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5856" y="27809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Failure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95736" y="3933056"/>
            <a:ext cx="351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Move one column, compare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42443"/>
              </p:ext>
            </p:extLst>
          </p:nvPr>
        </p:nvGraphicFramePr>
        <p:xfrm>
          <a:off x="1547664" y="442631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30231" y="4426312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58053"/>
              </p:ext>
            </p:extLst>
          </p:nvPr>
        </p:nvGraphicFramePr>
        <p:xfrm>
          <a:off x="2148408" y="529040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8966" y="5290408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411760" y="4858360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27784" y="48583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Failure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2483768" y="278092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9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572164"/>
          </a:xfrm>
        </p:spPr>
        <p:txBody>
          <a:bodyPr/>
          <a:lstStyle/>
          <a:p>
            <a:r>
              <a:rPr lang="en-US" altLang="ko-KR" dirty="0"/>
              <a:t>Algorithm</a:t>
            </a:r>
            <a:r>
              <a:rPr lang="ko-KR" altLang="en-US" dirty="0"/>
              <a:t> </a:t>
            </a:r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42456"/>
              </p:ext>
            </p:extLst>
          </p:nvPr>
        </p:nvGraphicFramePr>
        <p:xfrm>
          <a:off x="1558966" y="13407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1533" y="1340768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01620"/>
              </p:ext>
            </p:extLst>
          </p:nvPr>
        </p:nvGraphicFramePr>
        <p:xfrm>
          <a:off x="1572344" y="234888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2902" y="2348880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1919006" y="17101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1919006" y="27182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9504" y="1803013"/>
            <a:ext cx="80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index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09504" y="2864991"/>
            <a:ext cx="82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index  j</a:t>
            </a:r>
            <a:endParaRPr lang="ko-KR" altLang="en-US" sz="14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30594"/>
              </p:ext>
            </p:extLst>
          </p:nvPr>
        </p:nvGraphicFramePr>
        <p:xfrm>
          <a:off x="1584098" y="378904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66665" y="3789040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7312"/>
              </p:ext>
            </p:extLst>
          </p:nvPr>
        </p:nvGraphicFramePr>
        <p:xfrm>
          <a:off x="1597476" y="479715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08034" y="4797152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2483768" y="41583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2483768" y="516648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4636" y="4251285"/>
            <a:ext cx="80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index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834636" y="5313263"/>
            <a:ext cx="82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index  j</a:t>
            </a:r>
            <a:endParaRPr lang="ko-KR" altLang="en-US" sz="1400" dirty="0"/>
          </a:p>
        </p:txBody>
      </p:sp>
      <p:sp>
        <p:nvSpPr>
          <p:cNvPr id="24" name="아래쪽 화살표 23"/>
          <p:cNvSpPr/>
          <p:nvPr/>
        </p:nvSpPr>
        <p:spPr>
          <a:xfrm>
            <a:off x="3635896" y="3150260"/>
            <a:ext cx="864096" cy="206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3635896" y="5670540"/>
            <a:ext cx="864096" cy="206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65850"/>
              </p:ext>
            </p:extLst>
          </p:nvPr>
        </p:nvGraphicFramePr>
        <p:xfrm>
          <a:off x="1435083" y="3555191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7650" y="3555191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1467"/>
              </p:ext>
            </p:extLst>
          </p:nvPr>
        </p:nvGraphicFramePr>
        <p:xfrm>
          <a:off x="1462423" y="4931413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2981" y="4931413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2334753" y="3924523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1772651" y="5300745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621" y="4017436"/>
            <a:ext cx="80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index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5447524"/>
            <a:ext cx="823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index  j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2401" y="5830991"/>
            <a:ext cx="377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Return to the starting point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2401" y="4365104"/>
            <a:ext cx="358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Move to the next starting point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23806"/>
              </p:ext>
            </p:extLst>
          </p:nvPr>
        </p:nvGraphicFramePr>
        <p:xfrm>
          <a:off x="1433030" y="61139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15597" y="611396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17533"/>
              </p:ext>
            </p:extLst>
          </p:nvPr>
        </p:nvGraphicFramePr>
        <p:xfrm>
          <a:off x="1475656" y="16288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86214" y="1628800"/>
            <a:ext cx="4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2915816" y="98072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945064" y="19981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3568" y="1073641"/>
            <a:ext cx="801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index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1779" y="2144911"/>
            <a:ext cx="81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index  j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411760" y="2483604"/>
            <a:ext cx="102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Failure</a:t>
            </a:r>
            <a:endParaRPr lang="ko-KR" altLang="en-US" dirty="0"/>
          </a:p>
        </p:txBody>
      </p:sp>
      <p:sp>
        <p:nvSpPr>
          <p:cNvPr id="26" name="아래쪽 화살표 25"/>
          <p:cNvSpPr/>
          <p:nvPr/>
        </p:nvSpPr>
        <p:spPr>
          <a:xfrm>
            <a:off x="3635896" y="2852936"/>
            <a:ext cx="864096" cy="206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97360" y="2517229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Inefficient!!!!!!</a:t>
            </a:r>
            <a:endParaRPr lang="ko-KR" altLang="en-US" sz="2800" b="1" u="sng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BRUTEFORCE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30083"/>
              </p:ext>
            </p:extLst>
          </p:nvPr>
        </p:nvGraphicFramePr>
        <p:xfrm>
          <a:off x="971600" y="1844824"/>
          <a:ext cx="8075235" cy="8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49">
                  <a:extLst>
                    <a:ext uri="{9D8B030D-6E8A-4147-A177-3AD203B41FA5}">
                      <a16:colId xmlns="" xmlns:a16="http://schemas.microsoft.com/office/drawing/2014/main" val="660460390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3007327594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316781116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784487359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571992392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955639051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3904215320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833521487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3843206583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69377461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050481808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526669342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521506106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998031013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3845149144"/>
                    </a:ext>
                  </a:extLst>
                </a:gridCol>
              </a:tblGrid>
              <a:tr h="41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26195686"/>
                  </a:ext>
                </a:extLst>
              </a:tr>
              <a:tr h="41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2173668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-13591" y="1517315"/>
            <a:ext cx="156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endParaRPr lang="ko-KR" altLang="en-US" sz="2400" dirty="0"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50082" y="3369404"/>
            <a:ext cx="156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PATTERN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259632" y="2665512"/>
            <a:ext cx="0" cy="107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835696" y="2665512"/>
            <a:ext cx="0" cy="107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296659" y="2665512"/>
            <a:ext cx="0" cy="107322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63853"/>
              </p:ext>
            </p:extLst>
          </p:nvPr>
        </p:nvGraphicFramePr>
        <p:xfrm>
          <a:off x="971600" y="3895415"/>
          <a:ext cx="2691745" cy="41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49">
                  <a:extLst>
                    <a:ext uri="{9D8B030D-6E8A-4147-A177-3AD203B41FA5}">
                      <a16:colId xmlns="" xmlns:a16="http://schemas.microsoft.com/office/drawing/2014/main" val="2546514986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65527538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347526503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639230871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456343257"/>
                    </a:ext>
                  </a:extLst>
                </a:gridCol>
              </a:tblGrid>
              <a:tr h="41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057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971600" y="1844824"/>
          <a:ext cx="8075235" cy="8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49">
                  <a:extLst>
                    <a:ext uri="{9D8B030D-6E8A-4147-A177-3AD203B41FA5}">
                      <a16:colId xmlns="" xmlns:a16="http://schemas.microsoft.com/office/drawing/2014/main" val="660460390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3007327594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316781116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784487359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571992392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955639051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3904215320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833521487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3843206583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69377461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050481808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526669342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521506106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998031013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3845149144"/>
                    </a:ext>
                  </a:extLst>
                </a:gridCol>
              </a:tblGrid>
              <a:tr h="41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26195686"/>
                  </a:ext>
                </a:extLst>
              </a:tr>
              <a:tr h="41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2173668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3F0E2-3294-4740-8E22-F3EF5A8BEBA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-13591" y="1517315"/>
            <a:ext cx="156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TEXT</a:t>
            </a:r>
            <a:endParaRPr lang="ko-KR" altLang="en-US" sz="2400" dirty="0"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50082" y="3369404"/>
            <a:ext cx="156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PATTERN</a:t>
            </a:r>
            <a:endParaRPr lang="ko-KR" altLang="en-US" dirty="0">
              <a:latin typeface="Verdana" panose="020B060403050404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411760" y="2665512"/>
            <a:ext cx="0" cy="107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23928" y="2665512"/>
            <a:ext cx="0" cy="10732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6492"/>
              </p:ext>
            </p:extLst>
          </p:nvPr>
        </p:nvGraphicFramePr>
        <p:xfrm>
          <a:off x="2195736" y="3895415"/>
          <a:ext cx="2691745" cy="41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49">
                  <a:extLst>
                    <a:ext uri="{9D8B030D-6E8A-4147-A177-3AD203B41FA5}">
                      <a16:colId xmlns="" xmlns:a16="http://schemas.microsoft.com/office/drawing/2014/main" val="2546514986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65527538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347526503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2639230871"/>
                    </a:ext>
                  </a:extLst>
                </a:gridCol>
                <a:gridCol w="538349">
                  <a:extLst>
                    <a:ext uri="{9D8B030D-6E8A-4147-A177-3AD203B41FA5}">
                      <a16:colId xmlns="" xmlns:a16="http://schemas.microsoft.com/office/drawing/2014/main" val="1456343257"/>
                    </a:ext>
                  </a:extLst>
                </a:gridCol>
              </a:tblGrid>
              <a:tr h="41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057862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79912" y="139715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Verdana" panose="020B0604030504040204" pitchFamily="34" charset="0"/>
              </a:rPr>
              <a:t>i</a:t>
            </a:r>
            <a:endParaRPr lang="ko-KR" altLang="en-US" sz="2400" dirty="0">
              <a:latin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23928" y="437475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</a:rPr>
              <a:t>J = 3</a:t>
            </a:r>
            <a:endParaRPr lang="ko-KR" altLang="en-US" sz="2400" dirty="0">
              <a:latin typeface="Verdana" panose="020B0604030504040204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915816" y="2665512"/>
            <a:ext cx="0" cy="107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47864" y="2665512"/>
            <a:ext cx="0" cy="107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069023" y="3782576"/>
            <a:ext cx="1728192" cy="636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046784" y="2186454"/>
            <a:ext cx="1728192" cy="636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80112" y="4880644"/>
            <a:ext cx="255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altLang="ko-KR" sz="2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ko-K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 – j + 1;</a:t>
            </a:r>
            <a:endParaRPr lang="ko-KR" altLang="en-US" sz="3600" dirty="0">
              <a:latin typeface="Verdana" panose="020B060403050404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27784" y="2200448"/>
            <a:ext cx="571128" cy="636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1" idx="1"/>
          </p:cNvCxnSpPr>
          <p:nvPr/>
        </p:nvCxnSpPr>
        <p:spPr>
          <a:xfrm flipH="1">
            <a:off x="2915817" y="1627986"/>
            <a:ext cx="864095" cy="25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80112" y="5618497"/>
            <a:ext cx="255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J = 0</a:t>
            </a:r>
            <a:endParaRPr lang="ko-KR" altLang="en-US" sz="36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" grpId="0" animBg="1"/>
      <p:bldP spid="19" grpId="0" animBg="1"/>
      <p:bldP spid="20" grpId="0"/>
      <p:bldP spid="21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Inflexible pattern search 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340768"/>
            <a:ext cx="7460332" cy="489654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altLang="ko-KR" sz="1600" dirty="0">
                <a:latin typeface="Consolas" pitchFamily="49" charset="0"/>
              </a:rPr>
              <a:t>//  p[] : pattern to search</a:t>
            </a:r>
          </a:p>
          <a:p>
            <a:r>
              <a:rPr lang="en-US" altLang="ko-KR" sz="1600" dirty="0">
                <a:latin typeface="Consolas" pitchFamily="49" charset="0"/>
              </a:rPr>
              <a:t>//  t[] : the entire text</a:t>
            </a:r>
          </a:p>
          <a:p>
            <a:r>
              <a:rPr lang="en-US" altLang="ko-KR" sz="1600" dirty="0">
                <a:latin typeface="Consolas" pitchFamily="49" charset="0"/>
              </a:rPr>
              <a:t>//  M : length of the pattern to search; </a:t>
            </a:r>
          </a:p>
          <a:p>
            <a:r>
              <a:rPr lang="en-US" altLang="ko-KR" sz="1600" dirty="0">
                <a:latin typeface="Consolas" pitchFamily="49" charset="0"/>
              </a:rPr>
              <a:t>//  N : length of the entire text;</a:t>
            </a:r>
          </a:p>
          <a:p>
            <a:r>
              <a:rPr lang="en-US" altLang="ko-KR" sz="1600" dirty="0">
                <a:latin typeface="Consolas" pitchFamily="49" charset="0"/>
              </a:rPr>
              <a:t>//  </a:t>
            </a:r>
            <a:r>
              <a:rPr lang="en-US" altLang="ko-KR" sz="1600" dirty="0" err="1">
                <a:latin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</a:rPr>
              <a:t> : index of t </a:t>
            </a:r>
          </a:p>
          <a:p>
            <a:endParaRPr lang="en-US" altLang="ko-KR" sz="1600" dirty="0">
              <a:latin typeface="Consolas" pitchFamily="49" charset="0"/>
            </a:endParaRPr>
          </a:p>
          <a:p>
            <a:r>
              <a:rPr lang="en-US" altLang="ko-KR" sz="1600" dirty="0" err="1">
                <a:latin typeface="Consolas" pitchFamily="49" charset="0"/>
              </a:rPr>
              <a:t>BruteForce</a:t>
            </a:r>
            <a:r>
              <a:rPr lang="en-US" altLang="ko-KR" sz="1600" dirty="0">
                <a:latin typeface="Consolas" pitchFamily="49" charset="0"/>
              </a:rPr>
              <a:t>(p[], t[])</a:t>
            </a:r>
          </a:p>
          <a:p>
            <a:r>
              <a:rPr lang="en-US" altLang="ko-KR" sz="1600" dirty="0">
                <a:latin typeface="Consolas" pitchFamily="49" charset="0"/>
              </a:rPr>
              <a:t>    </a:t>
            </a:r>
            <a:r>
              <a:rPr lang="en-US" altLang="ko-KR" sz="1600" dirty="0" err="1">
                <a:latin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</a:rPr>
              <a:t> ← 0, j ← 0</a:t>
            </a:r>
          </a:p>
          <a:p>
            <a:r>
              <a:rPr lang="en-US" altLang="ko-KR" sz="1600" dirty="0">
                <a:latin typeface="Consolas" pitchFamily="49" charset="0"/>
              </a:rPr>
              <a:t>    while(j  &lt; M and </a:t>
            </a:r>
            <a:r>
              <a:rPr lang="en-US" altLang="ko-KR" sz="1600" dirty="0" err="1">
                <a:latin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</a:rPr>
              <a:t> &lt; N) do {</a:t>
            </a:r>
          </a:p>
          <a:p>
            <a:r>
              <a:rPr lang="en-US" altLang="ko-KR" sz="1600" dirty="0">
                <a:latin typeface="Consolas" pitchFamily="49" charset="0"/>
              </a:rPr>
              <a:t>        if (t[</a:t>
            </a:r>
            <a:r>
              <a:rPr lang="en-US" altLang="ko-KR" sz="1600" dirty="0" err="1">
                <a:latin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</a:rPr>
              <a:t>] ≠ p[j]) then {</a:t>
            </a:r>
          </a:p>
          <a:p>
            <a:r>
              <a:rPr lang="en-US" altLang="ko-KR" sz="1600" dirty="0">
                <a:latin typeface="Consolas" pitchFamily="49" charset="0"/>
              </a:rPr>
              <a:t>            </a:t>
            </a:r>
            <a:r>
              <a:rPr lang="en-US" altLang="ko-KR" sz="1600" dirty="0" err="1">
                <a:latin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</a:rPr>
              <a:t> ← </a:t>
            </a:r>
            <a:r>
              <a:rPr lang="en-US" altLang="ko-KR" sz="1600" dirty="0" err="1">
                <a:latin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</a:rPr>
              <a:t> - j;</a:t>
            </a:r>
          </a:p>
          <a:p>
            <a:r>
              <a:rPr lang="en-US" altLang="ko-KR" sz="1600" dirty="0">
                <a:latin typeface="Consolas" pitchFamily="49" charset="0"/>
              </a:rPr>
              <a:t>            j ← -1;</a:t>
            </a:r>
          </a:p>
          <a:p>
            <a:r>
              <a:rPr lang="en-US" altLang="ko-KR" sz="1600" dirty="0">
                <a:latin typeface="Consolas" pitchFamily="49" charset="0"/>
              </a:rPr>
              <a:t>        }</a:t>
            </a:r>
          </a:p>
          <a:p>
            <a:r>
              <a:rPr lang="en-US" altLang="ko-KR" sz="1600" dirty="0">
                <a:latin typeface="Consolas" pitchFamily="49" charset="0"/>
              </a:rPr>
              <a:t>        </a:t>
            </a:r>
            <a:r>
              <a:rPr lang="en-US" altLang="ko-KR" sz="1600" dirty="0" err="1">
                <a:latin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</a:rPr>
              <a:t> ← </a:t>
            </a:r>
            <a:r>
              <a:rPr lang="en-US" altLang="ko-KR" sz="1600" dirty="0" err="1">
                <a:latin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</a:rPr>
              <a:t> + 1, j ← j + 1</a:t>
            </a:r>
          </a:p>
          <a:p>
            <a:r>
              <a:rPr lang="en-US" altLang="ko-KR" sz="1600" dirty="0">
                <a:latin typeface="Consolas" pitchFamily="49" charset="0"/>
              </a:rPr>
              <a:t>     }</a:t>
            </a:r>
          </a:p>
          <a:p>
            <a:r>
              <a:rPr lang="en-US" altLang="ko-KR" sz="1600" dirty="0">
                <a:latin typeface="Consolas" pitchFamily="49" charset="0"/>
              </a:rPr>
              <a:t>     if (j = M) then return </a:t>
            </a:r>
            <a:r>
              <a:rPr lang="en-US" altLang="ko-KR" sz="1600" dirty="0" err="1">
                <a:latin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</a:rPr>
              <a:t> - M;</a:t>
            </a:r>
          </a:p>
          <a:p>
            <a:r>
              <a:rPr lang="en-US" altLang="ko-KR" sz="1600" dirty="0">
                <a:latin typeface="Consolas" pitchFamily="49" charset="0"/>
              </a:rPr>
              <a:t>     else return </a:t>
            </a:r>
            <a:r>
              <a:rPr lang="en-US" altLang="ko-KR" sz="1600" dirty="0" err="1">
                <a:latin typeface="Consolas" pitchFamily="49" charset="0"/>
              </a:rPr>
              <a:t>i</a:t>
            </a:r>
            <a:r>
              <a:rPr lang="en-US" altLang="ko-KR" sz="1600" dirty="0">
                <a:latin typeface="Consolas" pitchFamily="49" charset="0"/>
              </a:rPr>
              <a:t>;</a:t>
            </a:r>
          </a:p>
          <a:p>
            <a:r>
              <a:rPr lang="en-US" altLang="ko-KR" sz="1600" dirty="0">
                <a:latin typeface="Consolas" pitchFamily="49" charset="0"/>
              </a:rPr>
              <a:t>end </a:t>
            </a:r>
            <a:r>
              <a:rPr lang="en-US" altLang="ko-KR" sz="1600" dirty="0" err="1">
                <a:latin typeface="Consolas" pitchFamily="49" charset="0"/>
              </a:rPr>
              <a:t>ButeForce</a:t>
            </a:r>
            <a:r>
              <a:rPr lang="en-US" altLang="ko-KR" sz="1600" dirty="0">
                <a:latin typeface="Consolas" pitchFamily="49" charset="0"/>
              </a:rPr>
              <a:t>()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010432" y="6564337"/>
            <a:ext cx="2133600" cy="365125"/>
          </a:xfrm>
        </p:spPr>
        <p:txBody>
          <a:bodyPr/>
          <a:lstStyle/>
          <a:p>
            <a:fld id="{AF33F0E2-3294-4740-8E22-F3EF5A8BEBAB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32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complexity of inflexible pattern search algorithm</a:t>
            </a:r>
          </a:p>
          <a:p>
            <a:pPr lvl="1"/>
            <a:r>
              <a:rPr lang="en-US" altLang="ko-KR" dirty="0"/>
              <a:t>In worst case scenario, the time complexity becomes O(MN) because it has to compare patterns from all aspects of text.</a:t>
            </a:r>
            <a:endParaRPr lang="ko-KR" altLang="en-US" dirty="0"/>
          </a:p>
          <a:p>
            <a:pPr lvl="1"/>
            <a:r>
              <a:rPr lang="en-US" altLang="ko-KR" dirty="0"/>
              <a:t>In the example, 10,000*80 = 800,000 comparisons occur in worst case scenario.</a:t>
            </a:r>
          </a:p>
          <a:p>
            <a:pPr lvl="1"/>
            <a:r>
              <a:rPr lang="en-US" altLang="ko-KR" dirty="0"/>
              <a:t>Is there any way to decrease the number of comparisons?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sz="1300" dirty="0">
              <a:solidFill>
                <a:schemeClr val="bg1">
                  <a:lumMod val="50000"/>
                </a:schemeClr>
              </a:solidFill>
              <a:latin typeface="샘물체" pitchFamily="18" charset="-127"/>
              <a:ea typeface="샘물체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33F0E2-3294-4740-8E22-F3EF5A8BEB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Karp Rabin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HASH FUNCTION</a:t>
            </a:r>
          </a:p>
          <a:p>
            <a:r>
              <a:rPr lang="en-US" altLang="ko-KR" dirty="0"/>
              <a:t>Compare the hash value of the pattern with the hash value of the pattern's length in text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Worst Case : O(MN)</a:t>
            </a:r>
          </a:p>
          <a:p>
            <a:r>
              <a:rPr lang="en-US" altLang="ko-KR" dirty="0"/>
              <a:t>on </a:t>
            </a:r>
            <a:r>
              <a:rPr lang="en-US" altLang="ko-KR" dirty="0" err="1"/>
              <a:t>averageLinear</a:t>
            </a:r>
            <a:r>
              <a:rPr lang="en-US" altLang="ko-KR" dirty="0"/>
              <a:t> </a:t>
            </a:r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3BEA-EE55-47FC-8AA6-A379BC3A7E3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7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711</Words>
  <Application>Microsoft Office PowerPoint</Application>
  <PresentationFormat>화면 슬라이드 쇼(4:3)</PresentationFormat>
  <Paragraphs>397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맑은 고딕</vt:lpstr>
      <vt:lpstr>샘물체</vt:lpstr>
      <vt:lpstr>Arial</vt:lpstr>
      <vt:lpstr>Cambria Math</vt:lpstr>
      <vt:lpstr>Consolas</vt:lpstr>
      <vt:lpstr>Verdana</vt:lpstr>
      <vt:lpstr>Wingdings</vt:lpstr>
      <vt:lpstr>Office 테마</vt:lpstr>
      <vt:lpstr>Pattern matching</vt:lpstr>
      <vt:lpstr>PowerPoint 프레젠테이션</vt:lpstr>
      <vt:lpstr>PowerPoint 프레젠테이션</vt:lpstr>
      <vt:lpstr>PowerPoint 프레젠테이션</vt:lpstr>
      <vt:lpstr>BRUTEFORCE</vt:lpstr>
      <vt:lpstr>PowerPoint 프레젠테이션</vt:lpstr>
      <vt:lpstr>PowerPoint 프레젠테이션</vt:lpstr>
      <vt:lpstr>PowerPoint 프레젠테이션</vt:lpstr>
      <vt:lpstr>Karp Rabin Algorithm</vt:lpstr>
      <vt:lpstr>Karp Rabin Algorithm</vt:lpstr>
      <vt:lpstr>Karp Rabin Algorithm</vt:lpstr>
      <vt:lpstr>Karp Rabin Algorithm</vt:lpstr>
      <vt:lpstr>Karp Rabin Algorithm</vt:lpstr>
      <vt:lpstr>Rabin-Karp Algorithm </vt:lpstr>
      <vt:lpstr>Rabin-Karp Algorithm </vt:lpstr>
      <vt:lpstr>Rabin-Karp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</dc:creator>
  <cp:lastModifiedBy>student</cp:lastModifiedBy>
  <cp:revision>279</cp:revision>
  <dcterms:created xsi:type="dcterms:W3CDTF">2018-07-30T06:52:17Z</dcterms:created>
  <dcterms:modified xsi:type="dcterms:W3CDTF">2019-03-04T01:31:39Z</dcterms:modified>
</cp:coreProperties>
</file>