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92" r:id="rId2"/>
    <p:sldId id="441" r:id="rId3"/>
    <p:sldId id="442" r:id="rId4"/>
    <p:sldId id="443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44" r:id="rId22"/>
    <p:sldId id="495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446" r:id="rId32"/>
    <p:sldId id="447" r:id="rId33"/>
    <p:sldId id="448" r:id="rId34"/>
    <p:sldId id="449" r:id="rId35"/>
    <p:sldId id="450" r:id="rId36"/>
    <p:sldId id="445" r:id="rId37"/>
    <p:sldId id="437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46" autoAdjust="0"/>
  </p:normalViewPr>
  <p:slideViewPr>
    <p:cSldViewPr>
      <p:cViewPr varScale="1">
        <p:scale>
          <a:sx n="70" d="100"/>
          <a:sy n="70" d="100"/>
        </p:scale>
        <p:origin x="118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343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0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699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 sz="2400"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 sz="2000">
                <a:latin typeface="Verdana" pitchFamily="34" charset="0"/>
                <a:cs typeface="Verdana" pitchFamily="34" charset="0"/>
              </a:defRPr>
            </a:lvl2pPr>
            <a:lvl3pPr>
              <a:defRPr sz="1800">
                <a:latin typeface="Verdana" pitchFamily="34" charset="0"/>
                <a:cs typeface="Verdana" pitchFamily="34" charset="0"/>
              </a:defRPr>
            </a:lvl3pPr>
            <a:lvl4pPr>
              <a:defRPr sz="1600">
                <a:latin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7" y="4406900"/>
            <a:ext cx="6731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178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KMP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abcdabcef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10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783808"/>
              </p:ext>
            </p:extLst>
          </p:nvPr>
        </p:nvGraphicFramePr>
        <p:xfrm>
          <a:off x="467544" y="1844824"/>
          <a:ext cx="80060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Pattern 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164288" y="2588012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74555"/>
              </p:ext>
            </p:extLst>
          </p:nvPr>
        </p:nvGraphicFramePr>
        <p:xfrm>
          <a:off x="1763688" y="3241522"/>
          <a:ext cx="5237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2501653501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15710416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256241319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91495955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87508547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53341368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34992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806458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74900"/>
              </p:ext>
            </p:extLst>
          </p:nvPr>
        </p:nvGraphicFramePr>
        <p:xfrm>
          <a:off x="4807593" y="3879711"/>
          <a:ext cx="5237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2501653501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15710416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256241319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91495955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87508547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53341368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34992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6806458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2209"/>
              </p:ext>
            </p:extLst>
          </p:nvPr>
        </p:nvGraphicFramePr>
        <p:xfrm>
          <a:off x="5580112" y="4517900"/>
          <a:ext cx="5237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2501653501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15710416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256241319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91495955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87508547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53341368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34992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6806458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45619"/>
              </p:ext>
            </p:extLst>
          </p:nvPr>
        </p:nvGraphicFramePr>
        <p:xfrm>
          <a:off x="6300192" y="5156089"/>
          <a:ext cx="5237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2501653501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15710416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256241319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91495955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87508547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53341368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34992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68064580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5148064" y="3545675"/>
            <a:ext cx="0" cy="3340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904148" y="3545675"/>
            <a:ext cx="0" cy="3340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660232" y="3545675"/>
            <a:ext cx="0" cy="3340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abcdabcef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382872"/>
              </p:ext>
            </p:extLst>
          </p:nvPr>
        </p:nvGraphicFramePr>
        <p:xfrm>
          <a:off x="467544" y="1844824"/>
          <a:ext cx="80060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Pattern 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887315" y="2588012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20529"/>
              </p:ext>
            </p:extLst>
          </p:nvPr>
        </p:nvGraphicFramePr>
        <p:xfrm>
          <a:off x="1640770" y="2996952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30394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33282"/>
              </p:ext>
            </p:extLst>
          </p:nvPr>
        </p:nvGraphicFramePr>
        <p:xfrm>
          <a:off x="2403264" y="3433228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30394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69455"/>
              </p:ext>
            </p:extLst>
          </p:nvPr>
        </p:nvGraphicFramePr>
        <p:xfrm>
          <a:off x="3123344" y="3869504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303947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71566"/>
              </p:ext>
            </p:extLst>
          </p:nvPr>
        </p:nvGraphicFramePr>
        <p:xfrm>
          <a:off x="3843424" y="4305780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30394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47855"/>
              </p:ext>
            </p:extLst>
          </p:nvPr>
        </p:nvGraphicFramePr>
        <p:xfrm>
          <a:off x="4635512" y="4742056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30394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3209"/>
              </p:ext>
            </p:extLst>
          </p:nvPr>
        </p:nvGraphicFramePr>
        <p:xfrm>
          <a:off x="6075672" y="5614608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30394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24498"/>
              </p:ext>
            </p:extLst>
          </p:nvPr>
        </p:nvGraphicFramePr>
        <p:xfrm>
          <a:off x="6795752" y="6050884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30394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2709"/>
              </p:ext>
            </p:extLst>
          </p:nvPr>
        </p:nvGraphicFramePr>
        <p:xfrm>
          <a:off x="7515832" y="6487160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30394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57942"/>
              </p:ext>
            </p:extLst>
          </p:nvPr>
        </p:nvGraphicFramePr>
        <p:xfrm>
          <a:off x="5355592" y="5178332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303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3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27784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18752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63004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96600" y="278092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ab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0600" y="478189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If(Pattern[</a:t>
            </a:r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] != Pattern[j])</a:t>
            </a:r>
          </a:p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    //………..</a:t>
            </a:r>
          </a:p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   PI[j+1] = ………….;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j 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= j + 1</a:t>
            </a:r>
          </a:p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65412" y="2793297"/>
            <a:ext cx="436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/>
            <a:r>
              <a:rPr lang="en-US" altLang="ko-KR" kern="0" dirty="0">
                <a:solidFill>
                  <a:srgbClr val="000000"/>
                </a:solidFill>
                <a:latin typeface="Verdana" panose="020B0604030504040204" pitchFamily="34" charset="0"/>
              </a:rPr>
              <a:t>-1</a:t>
            </a:r>
            <a:endParaRPr lang="ko-KR" altLang="en-US" kern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93522" y="278706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0600" y="34676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Pi[0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] = -1;</a:t>
            </a:r>
          </a:p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Pi[1] = 0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10600" y="4234350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 = 0, j = 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38996" y="2636912"/>
            <a:ext cx="92894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82790" y="5324200"/>
            <a:ext cx="2425114" cy="392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/>
      <p:bldP spid="15" grpId="0"/>
      <p:bldP spid="17" grpId="0"/>
      <p:bldP spid="6" grpId="0"/>
      <p:bldP spid="7" grpId="0"/>
      <p:bldP spid="16" grpId="0"/>
      <p:bldP spid="8" grpId="0"/>
      <p:bldP spid="9" grpId="0"/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84724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18752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19944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83968" y="278092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abb</a:t>
            </a:r>
            <a:endParaRPr lang="en-US" altLang="ko-K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95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39952" y="2014371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18752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75172" y="1484784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980776" y="278092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75017" y="5353859"/>
            <a:ext cx="3717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If(Pattern[</a:t>
            </a:r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]==Pattern[j])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86856" y="5814948"/>
            <a:ext cx="5220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Pi[j+1] = Pi[j] + 1;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46908" y="6301889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++;  </a:t>
            </a:r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j++</a:t>
            </a:r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bb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altLang="ko-KR" sz="20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8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20628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60032" y="2014371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03684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995252" y="1484784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697669" y="2771635"/>
            <a:ext cx="333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</a:t>
            </a:r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</a:t>
            </a:r>
            <a:endParaRPr lang="en-US" altLang="ko-KR" sz="20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5017" y="5353859"/>
            <a:ext cx="3717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If(Pattern[</a:t>
            </a:r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]==Pattern[j])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86856" y="5814948"/>
            <a:ext cx="5220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Pi[j+1] = Pi[j] + 1;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46908" y="6301889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++;  </a:t>
            </a:r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j++</a:t>
            </a:r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91853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/>
      <p:bldP spid="15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47864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80112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30920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15332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곱셈 기호 4"/>
          <p:cNvSpPr/>
          <p:nvPr/>
        </p:nvSpPr>
        <p:spPr>
          <a:xfrm>
            <a:off x="4572000" y="1189806"/>
            <a:ext cx="648072" cy="7990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abbabd</a:t>
            </a:r>
            <a:endParaRPr lang="en-US" altLang="ko-K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8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/>
      <p:bldP spid="15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80112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18752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15332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곱셈 기호 4"/>
          <p:cNvSpPr/>
          <p:nvPr/>
        </p:nvSpPr>
        <p:spPr>
          <a:xfrm>
            <a:off x="4572000" y="1189806"/>
            <a:ext cx="648072" cy="7990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44208" y="2771635"/>
            <a:ext cx="333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abbabd</a:t>
            </a:r>
            <a:endParaRPr lang="en-US" altLang="ko-K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65044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18752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00264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90455" y="2771635"/>
            <a:ext cx="333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bbabd</a:t>
            </a:r>
            <a:r>
              <a:rPr lang="en-US" altLang="ko-KR" sz="20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altLang="ko-KR" sz="2000" b="1" u="sng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20628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85124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03684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220344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bbabda</a:t>
            </a:r>
            <a:r>
              <a:rPr lang="en-US" altLang="ko-KR" sz="20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altLang="ko-KR" sz="2000" b="1" u="sng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곱셈 기호 11"/>
          <p:cNvSpPr/>
          <p:nvPr/>
        </p:nvSpPr>
        <p:spPr>
          <a:xfrm>
            <a:off x="4572000" y="1189806"/>
            <a:ext cx="648072" cy="7990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1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/>
      <p:bldP spid="15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PREFIX SUFFIX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/>
          <a:lstStyle/>
          <a:p>
            <a:r>
              <a:rPr lang="en-US" altLang="ko-KR" b="1" dirty="0"/>
              <a:t>PREFIX</a:t>
            </a:r>
          </a:p>
          <a:p>
            <a:r>
              <a:rPr lang="en-US" altLang="ko-KR" dirty="0"/>
              <a:t>Pattern = ABCABE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</a:p>
          <a:p>
            <a:r>
              <a:rPr lang="en-US" altLang="ko-KR" dirty="0"/>
              <a:t>AB</a:t>
            </a:r>
          </a:p>
          <a:p>
            <a:r>
              <a:rPr lang="en-US" altLang="ko-KR" dirty="0"/>
              <a:t>ABC</a:t>
            </a:r>
          </a:p>
          <a:p>
            <a:r>
              <a:rPr lang="en-US" altLang="ko-KR" dirty="0"/>
              <a:t>ABCA</a:t>
            </a:r>
          </a:p>
          <a:p>
            <a:r>
              <a:rPr lang="en-US" altLang="ko-KR" dirty="0"/>
              <a:t>ABCAB</a:t>
            </a:r>
          </a:p>
          <a:p>
            <a:r>
              <a:rPr lang="en-US" altLang="ko-KR" dirty="0"/>
              <a:t>ABCABE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004048" y="1600200"/>
            <a:ext cx="3888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SUFFIX</a:t>
            </a:r>
          </a:p>
          <a:p>
            <a:r>
              <a:rPr lang="en-US" altLang="ko-KR" dirty="0"/>
              <a:t>Pattern = ABCABE</a:t>
            </a:r>
          </a:p>
          <a:p>
            <a:endParaRPr lang="en-US" altLang="ko-KR" dirty="0"/>
          </a:p>
          <a:p>
            <a:r>
              <a:rPr lang="en-US" altLang="ko-KR" dirty="0"/>
              <a:t>E</a:t>
            </a:r>
          </a:p>
          <a:p>
            <a:r>
              <a:rPr lang="en-US" altLang="ko-KR" dirty="0"/>
              <a:t>BE</a:t>
            </a:r>
          </a:p>
          <a:p>
            <a:r>
              <a:rPr lang="en-US" altLang="ko-KR" dirty="0"/>
              <a:t>ABE</a:t>
            </a:r>
          </a:p>
          <a:p>
            <a:r>
              <a:rPr lang="en-US" altLang="ko-KR" dirty="0"/>
              <a:t>CABE</a:t>
            </a:r>
          </a:p>
          <a:p>
            <a:r>
              <a:rPr lang="en-US" altLang="ko-KR" dirty="0"/>
              <a:t>BCABE</a:t>
            </a:r>
          </a:p>
          <a:p>
            <a:r>
              <a:rPr lang="en-US" altLang="ko-KR" dirty="0"/>
              <a:t>ABCABE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6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07704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85124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90760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220344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bbabda</a:t>
            </a:r>
            <a:r>
              <a:rPr lang="en-US" altLang="ko-KR" sz="20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altLang="ko-KR" sz="2000" b="1" u="sng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곱셈 기호 11"/>
          <p:cNvSpPr/>
          <p:nvPr/>
        </p:nvSpPr>
        <p:spPr>
          <a:xfrm>
            <a:off x="4572000" y="1189806"/>
            <a:ext cx="648072" cy="7990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982543" y="2771635"/>
            <a:ext cx="333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33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ABACABABAC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944223"/>
              </p:ext>
            </p:extLst>
          </p:nvPr>
        </p:nvGraphicFramePr>
        <p:xfrm>
          <a:off x="235282" y="1792620"/>
          <a:ext cx="87541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Pattern 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36230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16050" y="2555612"/>
            <a:ext cx="405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00188" y="362309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20876" y="2555612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19054" y="36230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03848" y="2555612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755554" y="36230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61386" y="2555612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92054" y="36230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18924" y="2555612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28554" y="362309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476462" y="2555612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47420" y="36230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234000" y="2555612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083920" y="362309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991538" y="2555612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402786" y="36230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749076" y="2555612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739287" y="36230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506610" y="25556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6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87550" y="3562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67831"/>
              </p:ext>
            </p:extLst>
          </p:nvPr>
        </p:nvGraphicFramePr>
        <p:xfrm>
          <a:off x="539552" y="2060848"/>
          <a:ext cx="7992888" cy="1080119"/>
        </p:xfrm>
        <a:graphic>
          <a:graphicData uri="http://schemas.openxmlformats.org/drawingml/2006/table">
            <a:tbl>
              <a:tblPr/>
              <a:tblGrid>
                <a:gridCol w="666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𝑃𝑖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19445"/>
              </p:ext>
            </p:extLst>
          </p:nvPr>
        </p:nvGraphicFramePr>
        <p:xfrm>
          <a:off x="539552" y="3998967"/>
          <a:ext cx="7326814" cy="1080119"/>
        </p:xfrm>
        <a:graphic>
          <a:graphicData uri="http://schemas.openxmlformats.org/drawingml/2006/table">
            <a:tbl>
              <a:tblPr/>
              <a:tblGrid>
                <a:gridCol w="666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𝑃𝑖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4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/>
          </p:nvPr>
        </p:nvGraphicFramePr>
        <p:xfrm>
          <a:off x="467544" y="2564904"/>
          <a:ext cx="8230136" cy="10454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87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87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87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87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287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287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287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66264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𝒊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2896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𝑃𝑖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2896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𝜋𝑖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-1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71600" y="1320445"/>
            <a:ext cx="662473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𝑇</a:t>
            </a:r>
            <a:r>
              <a:rPr kumimoji="1" lang="en-US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ABC ABCDAB ABCDABCDABDE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𝑃    </a:t>
            </a:r>
            <a:r>
              <a:rPr kumimoji="1" lang="en-US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ABCDABD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79512" y="4149080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3528" y="5661248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3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3 - 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[3] = 3 – 0 = 3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79512" y="2134597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3646765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0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0 - 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[0] = 0 –(-1) = 1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23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9512" y="1774557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3286725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6 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6 -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[6] = 6 – 2 = 4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99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79512" y="1846565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3358733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2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[2] = 2- 0 = 2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4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9512" y="1700808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3212976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Number of characters matched so far K = 0 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[K] =  0 -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[0] = 0 –(-1) = 1 </a:t>
            </a:r>
          </a:p>
        </p:txBody>
      </p:sp>
    </p:spTree>
    <p:extLst>
      <p:ext uri="{BB962C8B-B14F-4D97-AF65-F5344CB8AC3E}">
        <p14:creationId xmlns:p14="http://schemas.microsoft.com/office/powerpoint/2010/main" val="14644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79512" y="1846565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r>
                        <a:rPr kumimoji="1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3358733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Number of characters matched so far K = 6  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[K] = 6 -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[6] = 6 – 2 = 4</a:t>
            </a:r>
          </a:p>
        </p:txBody>
      </p:sp>
    </p:spTree>
    <p:extLst>
      <p:ext uri="{BB962C8B-B14F-4D97-AF65-F5344CB8AC3E}">
        <p14:creationId xmlns:p14="http://schemas.microsoft.com/office/powerpoint/2010/main" val="274656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9512" y="1628800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r>
                        <a:rPr kumimoji="1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3140968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7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</a:t>
            </a:r>
          </a:p>
        </p:txBody>
      </p:sp>
    </p:spTree>
    <p:extLst>
      <p:ext uri="{BB962C8B-B14F-4D97-AF65-F5344CB8AC3E}">
        <p14:creationId xmlns:p14="http://schemas.microsoft.com/office/powerpoint/2010/main" val="374498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PI[] OF “ABCABE”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545601"/>
              </p:ext>
            </p:extLst>
          </p:nvPr>
        </p:nvGraphicFramePr>
        <p:xfrm>
          <a:off x="2555776" y="2276872"/>
          <a:ext cx="368750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78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Verdana" pitchFamily="34" charset="0"/>
                          <a:cs typeface="Verdana" pitchFamily="34" charset="0"/>
                        </a:rPr>
                        <a:t>SUBSTRING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PI[I]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ABC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dirty="0"/>
                        <a:t>BC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AB</a:t>
                      </a:r>
                      <a:r>
                        <a:rPr lang="en-US" altLang="ko-KR" dirty="0"/>
                        <a:t>C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ABCABE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4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Pi[i]   O(M)</a:t>
            </a:r>
          </a:p>
          <a:p>
            <a:endParaRPr lang="en-US" altLang="ko-KR" dirty="0"/>
          </a:p>
          <a:p>
            <a:r>
              <a:rPr lang="en-US" altLang="ko-KR" dirty="0"/>
              <a:t>Pattern Matching O(N+M)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87550" y="3562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34268"/>
              </p:ext>
            </p:extLst>
          </p:nvPr>
        </p:nvGraphicFramePr>
        <p:xfrm>
          <a:off x="467544" y="3032956"/>
          <a:ext cx="7992888" cy="1080119"/>
        </p:xfrm>
        <a:graphic>
          <a:graphicData uri="http://schemas.openxmlformats.org/drawingml/2006/table">
            <a:tbl>
              <a:tblPr/>
              <a:tblGrid>
                <a:gridCol w="666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𝑃𝑖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53593"/>
              </p:ext>
            </p:extLst>
          </p:nvPr>
        </p:nvGraphicFramePr>
        <p:xfrm>
          <a:off x="467544" y="1340768"/>
          <a:ext cx="6660740" cy="1080119"/>
        </p:xfrm>
        <a:graphic>
          <a:graphicData uri="http://schemas.openxmlformats.org/drawingml/2006/table">
            <a:tbl>
              <a:tblPr/>
              <a:tblGrid>
                <a:gridCol w="666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𝑃𝑖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65277"/>
              </p:ext>
            </p:extLst>
          </p:nvPr>
        </p:nvGraphicFramePr>
        <p:xfrm>
          <a:off x="467544" y="4725144"/>
          <a:ext cx="7326814" cy="1080119"/>
        </p:xfrm>
        <a:graphic>
          <a:graphicData uri="http://schemas.openxmlformats.org/drawingml/2006/table">
            <a:tbl>
              <a:tblPr/>
              <a:tblGrid>
                <a:gridCol w="666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6607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𝑃𝑖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3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89738"/>
              </p:ext>
            </p:extLst>
          </p:nvPr>
        </p:nvGraphicFramePr>
        <p:xfrm>
          <a:off x="467544" y="2564904"/>
          <a:ext cx="8230136" cy="10454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87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87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87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87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287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287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287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66264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𝒊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2896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𝑃𝑖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2896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𝜋𝑖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-1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71600" y="1320445"/>
            <a:ext cx="662473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𝑇</a:t>
            </a:r>
            <a:r>
              <a:rPr kumimoji="1" lang="en-US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ABC ABCDAB ABCDABCDABDE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𝑃    </a:t>
            </a:r>
            <a:r>
              <a:rPr kumimoji="1" lang="en-US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ABCDABD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6559"/>
              </p:ext>
            </p:extLst>
          </p:nvPr>
        </p:nvGraphicFramePr>
        <p:xfrm>
          <a:off x="179512" y="4149080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3528" y="5661248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3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3 - 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[3] = 3 – 0 = 3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3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33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24876"/>
              </p:ext>
            </p:extLst>
          </p:nvPr>
        </p:nvGraphicFramePr>
        <p:xfrm>
          <a:off x="179512" y="4149080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5661248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6 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6 -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[6] = 6 – 2 = 4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41204"/>
              </p:ext>
            </p:extLst>
          </p:nvPr>
        </p:nvGraphicFramePr>
        <p:xfrm>
          <a:off x="179512" y="1556792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3068960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0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0 - 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[0] = 0 –(-1) = 1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111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34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14549"/>
              </p:ext>
            </p:extLst>
          </p:nvPr>
        </p:nvGraphicFramePr>
        <p:xfrm>
          <a:off x="179512" y="4149080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5661248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Number of characters matched so far K = 0 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[K] =  0 -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[0] = 0 –(-1) = 1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91406"/>
              </p:ext>
            </p:extLst>
          </p:nvPr>
        </p:nvGraphicFramePr>
        <p:xfrm>
          <a:off x="179512" y="1556792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3068960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2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[2] = 2- 0 = 2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894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35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43803"/>
              </p:ext>
            </p:extLst>
          </p:nvPr>
        </p:nvGraphicFramePr>
        <p:xfrm>
          <a:off x="179512" y="4149080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r>
                        <a:rPr kumimoji="1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5661248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7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329038"/>
              </p:ext>
            </p:extLst>
          </p:nvPr>
        </p:nvGraphicFramePr>
        <p:xfrm>
          <a:off x="179512" y="1556792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r>
                        <a:rPr kumimoji="1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3068960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Number of characters matched so far K = 6  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[K] = 6 -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[6] = 6 – 2 = 4</a:t>
            </a:r>
          </a:p>
        </p:txBody>
      </p:sp>
    </p:spTree>
    <p:extLst>
      <p:ext uri="{BB962C8B-B14F-4D97-AF65-F5344CB8AC3E}">
        <p14:creationId xmlns:p14="http://schemas.microsoft.com/office/powerpoint/2010/main" val="195377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Pi[i]   O(M)</a:t>
            </a:r>
          </a:p>
          <a:p>
            <a:endParaRPr lang="en-US" altLang="ko-KR" dirty="0"/>
          </a:p>
          <a:p>
            <a:r>
              <a:rPr lang="en-US" altLang="ko-KR" dirty="0"/>
              <a:t>Pattern Matching O(N+M)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751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267692"/>
            <a:ext cx="5735488" cy="922114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Exercise 1</a:t>
            </a:r>
            <a:endParaRPr lang="ko-KR" altLang="en-US" sz="28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KMP ALGORITHM</a:t>
            </a:r>
          </a:p>
          <a:p>
            <a:r>
              <a:rPr lang="en-US" altLang="ko-KR" sz="2000" dirty="0"/>
              <a:t>Output</a:t>
            </a:r>
          </a:p>
          <a:p>
            <a:pPr lvl="1"/>
            <a:r>
              <a:rPr lang="en-US" altLang="ko-KR" sz="1800" dirty="0"/>
              <a:t>In the first line, print how many times the Pattern appears in the entire Text. In the second line, the location of the pattern is displayed one after the other</a:t>
            </a:r>
          </a:p>
          <a:p>
            <a:pPr lvl="1"/>
            <a:endParaRPr lang="en-US" altLang="ko-KR" sz="1800" dirty="0"/>
          </a:p>
          <a:p>
            <a:r>
              <a:rPr lang="en-US" altLang="ko-KR" sz="2200" dirty="0"/>
              <a:t>Input 					    Output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8" y="5974"/>
            <a:ext cx="2343157" cy="13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4183459"/>
            <a:ext cx="4907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Text     : ABC ABCDAB ABCDABCDABDE 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Pattern : ABCDABD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6216" y="418345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16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9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PI[] OF “ABCABDABCABEABC”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417911"/>
              </p:ext>
            </p:extLst>
          </p:nvPr>
        </p:nvGraphicFramePr>
        <p:xfrm>
          <a:off x="1979712" y="1340768"/>
          <a:ext cx="4968552" cy="522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Verdana" pitchFamily="34" charset="0"/>
                          <a:cs typeface="Verdana" pitchFamily="34" charset="0"/>
                        </a:rPr>
                        <a:t>SUBSTRING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PI[I]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AB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ABC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BC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AB</a:t>
                      </a:r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AB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Verdana" pitchFamily="34" charset="0"/>
                          <a:cs typeface="Verdana" pitchFamily="34" charset="0"/>
                        </a:rPr>
                        <a:t>ABCABD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en-US" altLang="ko-KR" sz="1400" dirty="0">
                          <a:latin typeface="Verdana" pitchFamily="34" charset="0"/>
                          <a:cs typeface="Verdana" pitchFamily="34" charset="0"/>
                        </a:rPr>
                        <a:t>BCABD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Verdana" pitchFamily="34" charset="0"/>
                          <a:cs typeface="Verdana" pitchFamily="34" charset="0"/>
                        </a:rPr>
                        <a:t>A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</a:t>
                      </a:r>
                      <a:r>
                        <a:rPr lang="en-US" altLang="ko-KR" sz="1400" dirty="0">
                          <a:latin typeface="Verdana" pitchFamily="34" charset="0"/>
                          <a:cs typeface="Verdana" pitchFamily="34" charset="0"/>
                        </a:rPr>
                        <a:t>CABD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Verdana" pitchFamily="34" charset="0"/>
                        <a:ea typeface="+mn-ea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ABC</a:t>
                      </a:r>
                      <a:r>
                        <a:rPr lang="en-US" altLang="ko-KR" sz="1400" dirty="0">
                          <a:latin typeface="Verdana" pitchFamily="34" charset="0"/>
                          <a:cs typeface="Verdana" pitchFamily="34" charset="0"/>
                        </a:rPr>
                        <a:t>ABD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ABC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Verdana" pitchFamily="34" charset="0"/>
                        <a:ea typeface="+mn-ea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ABCA</a:t>
                      </a:r>
                      <a:r>
                        <a:rPr lang="en-US" altLang="ko-KR" sz="1400" dirty="0">
                          <a:latin typeface="Verdana" pitchFamily="34" charset="0"/>
                          <a:cs typeface="Verdana" pitchFamily="34" charset="0"/>
                        </a:rPr>
                        <a:t>BD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ABCA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Verdana" pitchFamily="34" charset="0"/>
                        <a:ea typeface="+mn-ea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ABCAB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D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ABCAB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Verdana" pitchFamily="34" charset="0"/>
                        <a:ea typeface="+mn-ea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Verdana" pitchFamily="34" charset="0"/>
                          <a:cs typeface="Verdana" pitchFamily="34" charset="0"/>
                        </a:rPr>
                        <a:t>ABCABDABCABE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</a:t>
                      </a:r>
                      <a:r>
                        <a:rPr lang="en-US" altLang="ko-KR" sz="1400" dirty="0">
                          <a:latin typeface="Verdana" pitchFamily="34" charset="0"/>
                          <a:cs typeface="Verdana" pitchFamily="34" charset="0"/>
                        </a:rPr>
                        <a:t>BCABDABCABE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Verdana" pitchFamily="34" charset="0"/>
                        <a:ea typeface="+mn-ea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</a:t>
                      </a:r>
                      <a:r>
                        <a:rPr lang="en-US" altLang="ko-KR" sz="1400" dirty="0">
                          <a:latin typeface="Verdana" pitchFamily="34" charset="0"/>
                          <a:cs typeface="Verdana" pitchFamily="34" charset="0"/>
                        </a:rPr>
                        <a:t>CABDABCABE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Verdana" pitchFamily="34" charset="0"/>
                        <a:ea typeface="+mn-ea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ABC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ABDABCABE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ABC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Verdana" pitchFamily="34" charset="0"/>
                        <a:ea typeface="+mn-ea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6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abcdabcef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01598"/>
              </p:ext>
            </p:extLst>
          </p:nvPr>
        </p:nvGraphicFramePr>
        <p:xfrm>
          <a:off x="467544" y="1844824"/>
          <a:ext cx="80060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Pattern 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80365"/>
              </p:ext>
            </p:extLst>
          </p:nvPr>
        </p:nvGraphicFramePr>
        <p:xfrm>
          <a:off x="1708506" y="3241522"/>
          <a:ext cx="14962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33282742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98520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962265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450333" y="25880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27589"/>
              </p:ext>
            </p:extLst>
          </p:nvPr>
        </p:nvGraphicFramePr>
        <p:xfrm>
          <a:off x="2411760" y="3896540"/>
          <a:ext cx="14962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33282742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98520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9622653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932424" y="2588012"/>
            <a:ext cx="405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702579" y="25880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abcdabcef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342145"/>
              </p:ext>
            </p:extLst>
          </p:nvPr>
        </p:nvGraphicFramePr>
        <p:xfrm>
          <a:off x="467544" y="1844824"/>
          <a:ext cx="80060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Pattern 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11485"/>
              </p:ext>
            </p:extLst>
          </p:nvPr>
        </p:nvGraphicFramePr>
        <p:xfrm>
          <a:off x="1708506" y="3313871"/>
          <a:ext cx="22444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33282742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98520753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6532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962265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43539"/>
              </p:ext>
            </p:extLst>
          </p:nvPr>
        </p:nvGraphicFramePr>
        <p:xfrm>
          <a:off x="2483768" y="4041238"/>
          <a:ext cx="22444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33282742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98520753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6532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962265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64657"/>
              </p:ext>
            </p:extLst>
          </p:nvPr>
        </p:nvGraphicFramePr>
        <p:xfrm>
          <a:off x="3275856" y="4768606"/>
          <a:ext cx="22444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33282742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98520753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6532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962265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188688" y="25880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88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abcdabcef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355180"/>
              </p:ext>
            </p:extLst>
          </p:nvPr>
        </p:nvGraphicFramePr>
        <p:xfrm>
          <a:off x="467544" y="1844824"/>
          <a:ext cx="80060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Pattern 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49379"/>
              </p:ext>
            </p:extLst>
          </p:nvPr>
        </p:nvGraphicFramePr>
        <p:xfrm>
          <a:off x="1691680" y="3241522"/>
          <a:ext cx="29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78350895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8168996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93492539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58860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405454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95406"/>
              </p:ext>
            </p:extLst>
          </p:nvPr>
        </p:nvGraphicFramePr>
        <p:xfrm>
          <a:off x="2411760" y="3896540"/>
          <a:ext cx="29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78350895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8168996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93492539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58860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4054546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74352"/>
              </p:ext>
            </p:extLst>
          </p:nvPr>
        </p:nvGraphicFramePr>
        <p:xfrm>
          <a:off x="3201682" y="4516178"/>
          <a:ext cx="29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78350895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8168996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93492539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58860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4054546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64156"/>
              </p:ext>
            </p:extLst>
          </p:nvPr>
        </p:nvGraphicFramePr>
        <p:xfrm>
          <a:off x="3925178" y="5206576"/>
          <a:ext cx="29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78350895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8168996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93492539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58860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405454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932040" y="25880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8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abcdabcef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990805"/>
              </p:ext>
            </p:extLst>
          </p:nvPr>
        </p:nvGraphicFramePr>
        <p:xfrm>
          <a:off x="467544" y="1844824"/>
          <a:ext cx="80060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Pattern 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724128" y="25880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19861"/>
              </p:ext>
            </p:extLst>
          </p:nvPr>
        </p:nvGraphicFramePr>
        <p:xfrm>
          <a:off x="1763688" y="3356992"/>
          <a:ext cx="3740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401609852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20257530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16488584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85738463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3621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716727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61260"/>
              </p:ext>
            </p:extLst>
          </p:nvPr>
        </p:nvGraphicFramePr>
        <p:xfrm>
          <a:off x="2483768" y="3956864"/>
          <a:ext cx="3740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401609852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20257530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16488584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85738463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3621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716727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64986"/>
              </p:ext>
            </p:extLst>
          </p:nvPr>
        </p:nvGraphicFramePr>
        <p:xfrm>
          <a:off x="3207539" y="4556736"/>
          <a:ext cx="3740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401609852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20257530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16488584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85738463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3621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716727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505"/>
              </p:ext>
            </p:extLst>
          </p:nvPr>
        </p:nvGraphicFramePr>
        <p:xfrm>
          <a:off x="3923928" y="5156608"/>
          <a:ext cx="3740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401609852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20257530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16488584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85738463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3621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716727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73900"/>
              </p:ext>
            </p:extLst>
          </p:nvPr>
        </p:nvGraphicFramePr>
        <p:xfrm>
          <a:off x="4716016" y="5756480"/>
          <a:ext cx="3740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401609852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20257530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116488584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85738463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83621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7167273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5148064" y="3727832"/>
            <a:ext cx="0" cy="202864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5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abcdabcef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106932"/>
              </p:ext>
            </p:extLst>
          </p:nvPr>
        </p:nvGraphicFramePr>
        <p:xfrm>
          <a:off x="467544" y="1844824"/>
          <a:ext cx="80060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Pattern 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444208" y="25880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50891"/>
              </p:ext>
            </p:extLst>
          </p:nvPr>
        </p:nvGraphicFramePr>
        <p:xfrm>
          <a:off x="1763688" y="3140968"/>
          <a:ext cx="4488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236507205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344663537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49294905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25439226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75393372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51162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709326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52074"/>
              </p:ext>
            </p:extLst>
          </p:nvPr>
        </p:nvGraphicFramePr>
        <p:xfrm>
          <a:off x="2483768" y="3670996"/>
          <a:ext cx="4488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236507205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344663537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49294905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25439226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75393372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51162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709326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44986"/>
              </p:ext>
            </p:extLst>
          </p:nvPr>
        </p:nvGraphicFramePr>
        <p:xfrm>
          <a:off x="3251482" y="4192189"/>
          <a:ext cx="4488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236507205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344663537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49294905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25439226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75393372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51162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7093268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75877"/>
              </p:ext>
            </p:extLst>
          </p:nvPr>
        </p:nvGraphicFramePr>
        <p:xfrm>
          <a:off x="3971562" y="4746653"/>
          <a:ext cx="4488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236507205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344663537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49294905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25439226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75393372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51162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7093268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47985"/>
              </p:ext>
            </p:extLst>
          </p:nvPr>
        </p:nvGraphicFramePr>
        <p:xfrm>
          <a:off x="4763650" y="5276236"/>
          <a:ext cx="4488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236507205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344663537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49294905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25439226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75393372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51162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7093268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3365"/>
              </p:ext>
            </p:extLst>
          </p:nvPr>
        </p:nvGraphicFramePr>
        <p:xfrm>
          <a:off x="5448283" y="5802465"/>
          <a:ext cx="4488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="" xmlns:a16="http://schemas.microsoft.com/office/drawing/2014/main" val="2365072054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344663537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3492949058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25439226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753933722"/>
                    </a:ext>
                  </a:extLst>
                </a:gridCol>
                <a:gridCol w="748145">
                  <a:extLst>
                    <a:ext uri="{9D8B030D-6E8A-4147-A177-3AD203B41FA5}">
                      <a16:colId xmlns="" xmlns:a16="http://schemas.microsoft.com/office/drawing/2014/main" val="251162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7093268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5148064" y="3545675"/>
            <a:ext cx="0" cy="173056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868144" y="3545675"/>
            <a:ext cx="0" cy="173056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11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2384</Words>
  <Application>Microsoft Office PowerPoint</Application>
  <PresentationFormat>화면 슬라이드 쇼(4:3)</PresentationFormat>
  <Paragraphs>2070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굴림</vt:lpstr>
      <vt:lpstr>맑은 고딕</vt:lpstr>
      <vt:lpstr>샘물체</vt:lpstr>
      <vt:lpstr>Arial</vt:lpstr>
      <vt:lpstr>Verdana</vt:lpstr>
      <vt:lpstr>Wingdings</vt:lpstr>
      <vt:lpstr>Office 테마</vt:lpstr>
      <vt:lpstr>KMP</vt:lpstr>
      <vt:lpstr>PREFIX SUFFIX</vt:lpstr>
      <vt:lpstr>PI[] OF “ABCABE”</vt:lpstr>
      <vt:lpstr>PI[] OF “ABCABDABCABEABC”</vt:lpstr>
      <vt:lpstr>abcdabcef</vt:lpstr>
      <vt:lpstr>abcdabcef</vt:lpstr>
      <vt:lpstr>abcdabcef</vt:lpstr>
      <vt:lpstr>abcdabcef</vt:lpstr>
      <vt:lpstr>abcdabcef</vt:lpstr>
      <vt:lpstr>abcdabcef</vt:lpstr>
      <vt:lpstr>abcdabcef</vt:lpstr>
      <vt:lpstr>KMP Algorithm 𝜋 Table Example</vt:lpstr>
      <vt:lpstr>KMP Algorithm 𝜋 Table Example</vt:lpstr>
      <vt:lpstr>KMP Algorithm 𝜋 Table Example</vt:lpstr>
      <vt:lpstr>KMP Algorithm 𝜋 Table Example</vt:lpstr>
      <vt:lpstr>KMP Algorithm 𝜋 Table Example</vt:lpstr>
      <vt:lpstr>KMP Algorithm 𝜋 Table Example</vt:lpstr>
      <vt:lpstr>KMP Algorithm 𝜋 Table Example</vt:lpstr>
      <vt:lpstr>KMP Algorithm 𝜋 Table Example</vt:lpstr>
      <vt:lpstr>KMP Algorithm 𝜋 Table Example</vt:lpstr>
      <vt:lpstr>ABACABABAC</vt:lpstr>
      <vt:lpstr>KMP Algorithm 𝜋 Table Example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 𝜋 Table Example</vt:lpstr>
      <vt:lpstr>KMP Algorithm</vt:lpstr>
      <vt:lpstr>KMP Algorithm</vt:lpstr>
      <vt:lpstr>KMP Algorithm</vt:lpstr>
      <vt:lpstr>KMP Algorithm</vt:lpstr>
      <vt:lpstr>KMP algorithm</vt:lpstr>
      <vt:lpstr>Exercise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student</cp:lastModifiedBy>
  <cp:revision>287</cp:revision>
  <dcterms:created xsi:type="dcterms:W3CDTF">2018-07-30T06:52:17Z</dcterms:created>
  <dcterms:modified xsi:type="dcterms:W3CDTF">2019-03-04T00:26:36Z</dcterms:modified>
</cp:coreProperties>
</file>