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10"/>
  </p:notesMasterIdLst>
  <p:sldIdLst>
    <p:sldId id="518" r:id="rId2"/>
    <p:sldId id="525" r:id="rId3"/>
    <p:sldId id="519" r:id="rId4"/>
    <p:sldId id="520" r:id="rId5"/>
    <p:sldId id="521" r:id="rId6"/>
    <p:sldId id="522" r:id="rId7"/>
    <p:sldId id="523" r:id="rId8"/>
    <p:sldId id="524" r:id="rId9"/>
  </p:sldIdLst>
  <p:sldSz cx="9906000" cy="6858000" type="A4"/>
  <p:notesSz cx="7099300" cy="10234613"/>
  <p:embeddedFontLst>
    <p:embeddedFont>
      <p:font typeface="맑은 고딕" panose="020B0503020000020004" pitchFamily="50" charset="-127"/>
      <p:regular r:id="rId11"/>
      <p:bold r:id="rId12"/>
    </p:embeddedFont>
    <p:embeddedFont>
      <p:font typeface="HY헤드라인M" panose="02030600000101010101" pitchFamily="18" charset="-127"/>
      <p:regular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42">
          <p15:clr>
            <a:srgbClr val="A4A3A4"/>
          </p15:clr>
        </p15:guide>
        <p15:guide id="6" orient="horz" pos="1106">
          <p15:clr>
            <a:srgbClr val="A4A3A4"/>
          </p15:clr>
        </p15:guide>
        <p15:guide id="7" pos="3120">
          <p15:clr>
            <a:srgbClr val="A4A3A4"/>
          </p15:clr>
        </p15:guide>
        <p15:guide id="8" pos="308">
          <p15:clr>
            <a:srgbClr val="A4A3A4"/>
          </p15:clr>
        </p15:guide>
        <p15:guide id="9" pos="5932">
          <p15:clr>
            <a:srgbClr val="A4A3A4"/>
          </p15:clr>
        </p15:guide>
        <p15:guide id="10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31361" autoAdjust="0"/>
  </p:normalViewPr>
  <p:slideViewPr>
    <p:cSldViewPr showGuides="1">
      <p:cViewPr varScale="1">
        <p:scale>
          <a:sx n="70" d="100"/>
          <a:sy n="70" d="100"/>
        </p:scale>
        <p:origin x="352" y="40"/>
      </p:cViewPr>
      <p:guideLst>
        <p:guide orient="horz" pos="2160"/>
        <p:guide orient="horz" pos="4020"/>
        <p:guide orient="horz" pos="754"/>
        <p:guide orient="horz" pos="550"/>
        <p:guide orient="horz" pos="142"/>
        <p:guide orient="horz" pos="1106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b="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750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8671" y="267692"/>
            <a:ext cx="6993532" cy="9221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13810CD-1E68-4526-A0CF-1F160E9216EE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188738"/>
            <a:ext cx="1204342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2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7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0"/>
          <a:stretch/>
        </p:blipFill>
        <p:spPr>
          <a:xfrm>
            <a:off x="0" y="3797300"/>
            <a:ext cx="9906000" cy="30607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31706" y="1922909"/>
            <a:ext cx="8420100" cy="13620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Greedy Algorithm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0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Coin change Greedy Algorithm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_x228070640"/>
          <p:cNvSpPr>
            <a:spLocks noChangeArrowheads="1"/>
          </p:cNvSpPr>
          <p:nvPr/>
        </p:nvSpPr>
        <p:spPr bwMode="auto">
          <a:xfrm>
            <a:off x="2072680" y="1052736"/>
            <a:ext cx="6738010" cy="280831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input : change W</a:t>
            </a:r>
            <a:endParaRPr kumimoji="1" lang="en-US" altLang="ko-KR" sz="1000" dirty="0">
              <a:latin typeface="+mn-ea"/>
              <a:cs typeface="굴림" pitchFamily="50" charset="-127"/>
            </a:endParaRPr>
          </a:p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output : The minimum number of coin</a:t>
            </a: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change = W, n16=n10=n5=n1=0 </a:t>
            </a: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while(change≥ 16) change = change-16, n16++</a:t>
            </a:r>
            <a:endParaRPr kumimoji="1" lang="en-US" altLang="ko-KR" sz="1050" dirty="0">
              <a:latin typeface="+mn-ea"/>
              <a:cs typeface="굴림" pitchFamily="50" charset="-127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while(change≥ 10 ) change = change-10 n10+</a:t>
            </a:r>
            <a:endParaRPr kumimoji="1" lang="en-US" altLang="ko-KR" sz="1050" dirty="0">
              <a:latin typeface="+mn-ea"/>
              <a:cs typeface="굴림" pitchFamily="50" charset="-127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while(change≥ 5 ) change = change-5 n5+</a:t>
            </a:r>
            <a:endParaRPr kumimoji="1" lang="en-US" altLang="ko-KR" sz="1050" dirty="0">
              <a:latin typeface="+mn-ea"/>
              <a:cs typeface="굴림" pitchFamily="50" charset="-127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while(change≥ 1) change = change-1, n1++</a:t>
            </a:r>
            <a:endParaRPr kumimoji="1" lang="en-US" altLang="ko-KR" sz="1050" dirty="0">
              <a:latin typeface="+mn-ea"/>
              <a:cs typeface="굴림" pitchFamily="50" charset="-127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return(n16+n10+n5+n1)</a:t>
            </a:r>
            <a:endParaRPr kumimoji="1" lang="en-US" altLang="ko-KR" sz="1050" dirty="0">
              <a:latin typeface="+mn-ea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792" y="3789040"/>
            <a:ext cx="76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(Example) change = 20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             line 1 : change = _________, n16=n10=n5=n1=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line 2: _____ ≥ 16 change =     	 n16= , n10= , n5= , n1=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line 3: _____ ≥ 10 change = 		 n16= , n10= , n5= , n1=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line 4: _____ ≥ 5 change = 		 n16= , n10= , n5= , n1=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line 5: _____ ≥ 1 change = 		 n16= , n10= , n5= , n1=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line 6: n16+n10+n5+n1=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0680" y="6445304"/>
            <a:ext cx="592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(Quiz)Change = 39   n16= , n10= , n5= , n1= </a:t>
            </a:r>
          </a:p>
          <a:p>
            <a:pPr fontAlgn="base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086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sz="2400" b="1" dirty="0"/>
              <a:t>Set Cover Algorithm Greedy Algorithm</a:t>
            </a:r>
            <a:endParaRPr lang="en-US" altLang="ko-KR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_x228070640"/>
          <p:cNvSpPr>
            <a:spLocks noChangeArrowheads="1"/>
          </p:cNvSpPr>
          <p:nvPr/>
        </p:nvSpPr>
        <p:spPr bwMode="auto">
          <a:xfrm>
            <a:off x="1112909" y="1496863"/>
            <a:ext cx="7636960" cy="223224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ko-KR" sz="1400" dirty="0"/>
              <a:t>input : U,F={Si},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=1,2,....,n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output : </a:t>
            </a:r>
            <a:r>
              <a:rPr lang="en-US" altLang="ko-KR" sz="1400" dirty="0" err="1"/>
              <a:t>SetCover</a:t>
            </a:r>
            <a:r>
              <a:rPr lang="ko-KR" altLang="en-US" sz="1400" dirty="0"/>
              <a:t> </a:t>
            </a:r>
            <a:r>
              <a:rPr lang="en-US" altLang="ko-KR" sz="1400" dirty="0"/>
              <a:t>C</a:t>
            </a:r>
            <a:endParaRPr lang="ko-KR" altLang="en-US" sz="14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C=</a:t>
            </a:r>
            <a:r>
              <a:rPr lang="ko-KR" altLang="en-US" sz="1400" dirty="0"/>
              <a:t>∅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while (U</a:t>
            </a:r>
            <a:r>
              <a:rPr lang="ko-KR" altLang="en-US" sz="1400" dirty="0"/>
              <a:t>≠∅</a:t>
            </a:r>
            <a:r>
              <a:rPr lang="en-US" altLang="ko-KR" sz="1400" dirty="0"/>
              <a:t>) do {</a:t>
            </a:r>
            <a:endParaRPr lang="ko-KR" altLang="en-US" sz="14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       choose S from F that maximizes the cover of elements in U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       U=U-Si //subtract S's elements from U</a:t>
            </a:r>
            <a:endParaRPr lang="ko-KR" altLang="en-US" sz="14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       add Si to C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}</a:t>
            </a:r>
            <a:endParaRPr lang="ko-KR" altLang="en-US" sz="14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/>
              <a:t>return C</a:t>
            </a:r>
            <a:endParaRPr lang="ko-KR" altLang="en-US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29073928" descr="EMB00000b6041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4170496"/>
            <a:ext cx="4534139" cy="18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169024" y="3909727"/>
            <a:ext cx="489654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U=(1,2,3,4,5,6,7,8,9,10}</a:t>
            </a:r>
            <a:endParaRPr lang="ko-KR" altLang="en-US" sz="14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F={S1,S2,S3,S4,S5,S6,S7,S8,S9,S10}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S1={1,2,3,8}		S2={1,2,3,4,8}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S3={1,2,3,4}		S4={2,3,4,5,7,8}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S5={4,5,6,7}		S6={5,6,7,9,10}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S7={4,5,6,7}		S8={1,2,4,8}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/>
              <a:t>S9={6,9}			S10={6,10}</a:t>
            </a:r>
          </a:p>
        </p:txBody>
      </p:sp>
    </p:spTree>
    <p:extLst>
      <p:ext uri="{BB962C8B-B14F-4D97-AF65-F5344CB8AC3E}">
        <p14:creationId xmlns:p14="http://schemas.microsoft.com/office/powerpoint/2010/main" val="1483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Fractional Knapsack Problem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</a:t>
            </a:r>
          </a:p>
          <a:p>
            <a:pPr lvl="1"/>
            <a:r>
              <a:rPr lang="en-US" altLang="ko-KR" sz="2000" dirty="0"/>
              <a:t>Items &lt;i1, i2…,in &gt;</a:t>
            </a:r>
          </a:p>
          <a:p>
            <a:pPr lvl="1"/>
            <a:r>
              <a:rPr lang="en-US" altLang="ko-KR" sz="2000" dirty="0"/>
              <a:t>Weight &lt;w1, w2,  ….,</a:t>
            </a:r>
            <a:r>
              <a:rPr lang="en-US" altLang="ko-KR" sz="2000" dirty="0" err="1"/>
              <a:t>wn</a:t>
            </a:r>
            <a:r>
              <a:rPr lang="en-US" altLang="ko-KR" sz="2000" dirty="0"/>
              <a:t>&gt;</a:t>
            </a:r>
          </a:p>
          <a:p>
            <a:pPr lvl="1"/>
            <a:r>
              <a:rPr lang="en-US" altLang="ko-KR" sz="2000" dirty="0"/>
              <a:t>Values &lt;v1, v2,  ….,</a:t>
            </a:r>
            <a:r>
              <a:rPr lang="en-US" altLang="ko-KR" sz="2000" dirty="0" err="1"/>
              <a:t>vn</a:t>
            </a:r>
            <a:r>
              <a:rPr lang="en-US" altLang="ko-KR" sz="2000" dirty="0"/>
              <a:t>&gt;</a:t>
            </a:r>
          </a:p>
          <a:p>
            <a:pPr lvl="1"/>
            <a:r>
              <a:rPr lang="en-US" altLang="ko-KR" sz="2000" dirty="0"/>
              <a:t>Knapsack W Kg</a:t>
            </a:r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704528" y="3789040"/>
            <a:ext cx="8496944" cy="2952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Solutions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Item 1 : 100%, item 2 : 100%, item 3 : 2/3   : </a:t>
            </a:r>
            <a:r>
              <a:rPr lang="en-US" altLang="ko-KR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Answer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 = 1 + 2 + 2 = 5   Value = 6 + 10 + 12 * 2/3 = 24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Item 1 : 100%, item 3 : 100%, item 2 : 1/2   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W = 1 + 3 + 1 = 5   Value = 6 + 12 + 10 * 1/2 = 23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Item 2 : 100%, item 3 : 100%, item 1 : 0% </a:t>
            </a:r>
          </a:p>
          <a:p>
            <a:pPr lvl="2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W = 2 + 3 + 0 = 5   Value =  10 + 12  = 22 </a:t>
            </a: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5961112" y="1484785"/>
            <a:ext cx="3754760" cy="21544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 = &lt; 1, 2, 3&gt;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w = &lt; 1, 2, 3&gt; 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v = &lt; 6, 10, 12 &gt;</a:t>
            </a:r>
          </a:p>
          <a:p>
            <a:pPr lvl="1"/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W = 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Recursive Algorithm – Fractional Knapsack</a:t>
            </a:r>
            <a:endParaRPr lang="ko-KR" altLang="en-US" sz="28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412776"/>
            <a:ext cx="8305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17000" y="2780928"/>
            <a:ext cx="1419928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8209" y="1412776"/>
            <a:ext cx="2490252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7000" y="3140968"/>
            <a:ext cx="1419928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4323" y="1873512"/>
            <a:ext cx="619297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94323" y="2320192"/>
            <a:ext cx="619297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Recursive Algorithm – Fractional Knapsack</a:t>
            </a:r>
            <a:endParaRPr lang="ko-KR" altLang="en-US" sz="2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268760"/>
            <a:ext cx="84867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8209" y="2288143"/>
            <a:ext cx="2490252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912" y="3717032"/>
            <a:ext cx="2808312" cy="390178"/>
          </a:xfrm>
          <a:prstGeom prst="rect">
            <a:avLst/>
          </a:prstGeom>
          <a:solidFill>
            <a:srgbClr val="ED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6696" y="267692"/>
            <a:ext cx="7084466" cy="922114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Iterative Algorithm – Fractional Knapsack</a:t>
            </a:r>
            <a:endParaRPr lang="ko-KR" altLang="en-US" sz="24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96752"/>
            <a:ext cx="86963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58884" y="1916832"/>
            <a:ext cx="2490252" cy="46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4768" y="2708920"/>
            <a:ext cx="4104456" cy="864096"/>
          </a:xfrm>
          <a:prstGeom prst="rect">
            <a:avLst/>
          </a:prstGeom>
          <a:solidFill>
            <a:srgbClr val="ED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8752" y="3939952"/>
            <a:ext cx="3042640" cy="432048"/>
          </a:xfrm>
          <a:prstGeom prst="rect">
            <a:avLst/>
          </a:prstGeom>
          <a:solidFill>
            <a:srgbClr val="ED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Fractional Knapsack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159122"/>
            <a:ext cx="85915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792760" y="2564904"/>
            <a:ext cx="4104456" cy="1080120"/>
          </a:xfrm>
          <a:prstGeom prst="rect">
            <a:avLst/>
          </a:prstGeom>
          <a:solidFill>
            <a:srgbClr val="ED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73080" y="4046934"/>
            <a:ext cx="2808312" cy="390178"/>
          </a:xfrm>
          <a:prstGeom prst="rect">
            <a:avLst/>
          </a:prstGeom>
          <a:solidFill>
            <a:srgbClr val="ED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4697</TotalTime>
  <Words>351</Words>
  <Application>Microsoft Office PowerPoint</Application>
  <PresentationFormat>A4 용지(210x297mm)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Wingdings</vt:lpstr>
      <vt:lpstr>Arial</vt:lpstr>
      <vt:lpstr>맑은 고딕</vt:lpstr>
      <vt:lpstr>굴림</vt:lpstr>
      <vt:lpstr>KoPub돋움체 Light</vt:lpstr>
      <vt:lpstr>HY헤드라인M</vt:lpstr>
      <vt:lpstr>Segoe UI</vt:lpstr>
      <vt:lpstr>Verdana</vt:lpstr>
      <vt:lpstr>2_Office 테마</vt:lpstr>
      <vt:lpstr>PowerPoint 프레젠테이션</vt:lpstr>
      <vt:lpstr>Coin change Greedy Algorithm </vt:lpstr>
      <vt:lpstr>Set Cover Algorithm Greedy Algorithm</vt:lpstr>
      <vt:lpstr>Fractional Knapsack Problem</vt:lpstr>
      <vt:lpstr>Recursive Algorithm – Fractional Knapsack</vt:lpstr>
      <vt:lpstr>Recursive Algorithm – Fractional Knapsack</vt:lpstr>
      <vt:lpstr>Iterative Algorithm – Fractional Knapsack</vt:lpstr>
      <vt:lpstr>Fractional Knapsack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194</cp:revision>
  <cp:lastPrinted>2019-01-01T11:32:28Z</cp:lastPrinted>
  <dcterms:created xsi:type="dcterms:W3CDTF">2018-11-13T12:53:18Z</dcterms:created>
  <dcterms:modified xsi:type="dcterms:W3CDTF">2019-03-20T06:32:31Z</dcterms:modified>
</cp:coreProperties>
</file>