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1" r:id="rId4"/>
    <p:sldId id="259" r:id="rId5"/>
    <p:sldId id="263" r:id="rId6"/>
    <p:sldId id="261" r:id="rId7"/>
    <p:sldId id="265" r:id="rId8"/>
    <p:sldId id="264" r:id="rId9"/>
    <p:sldId id="267" r:id="rId10"/>
    <p:sldId id="270" r:id="rId11"/>
    <p:sldId id="268" r:id="rId12"/>
    <p:sldId id="269" r:id="rId13"/>
    <p:sldId id="272" r:id="rId14"/>
    <p:sldId id="273" r:id="rId15"/>
    <p:sldId id="274" r:id="rId16"/>
    <p:sldId id="276" r:id="rId17"/>
    <p:sldId id="277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653"/>
  </p:normalViewPr>
  <p:slideViewPr>
    <p:cSldViewPr snapToGrid="0">
      <p:cViewPr varScale="1">
        <p:scale>
          <a:sx n="105" d="100"/>
          <a:sy n="105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04A9-2283-D443-909D-E02261D3F4D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AC06-F045-414A-A720-14DDB79C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3EE6-0261-FE78-BC9A-377063FBE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RCS pt pain metric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7AD00-D35B-38FA-771A-CA6C42878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by Ryan 10/28/22</a:t>
            </a:r>
          </a:p>
        </p:txBody>
      </p:sp>
    </p:spTree>
    <p:extLst>
      <p:ext uri="{BB962C8B-B14F-4D97-AF65-F5344CB8AC3E}">
        <p14:creationId xmlns:p14="http://schemas.microsoft.com/office/powerpoint/2010/main" val="261325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BC7-1264-B38D-2734-4A0DBC6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6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RCS04, hereafter</a:t>
            </a:r>
          </a:p>
        </p:txBody>
      </p:sp>
    </p:spTree>
    <p:extLst>
      <p:ext uri="{BB962C8B-B14F-4D97-AF65-F5344CB8AC3E}">
        <p14:creationId xmlns:p14="http://schemas.microsoft.com/office/powerpoint/2010/main" val="40596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0EE51EC-99CF-2C46-2F67-ADB22F1C8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5" b="5944"/>
          <a:stretch/>
        </p:blipFill>
        <p:spPr>
          <a:xfrm>
            <a:off x="0" y="3337"/>
            <a:ext cx="10229088" cy="68546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AE9B81-3EBD-E2F2-415A-DE5E1793D857}"/>
              </a:ext>
            </a:extLst>
          </p:cNvPr>
          <p:cNvSpPr txBox="1"/>
          <p:nvPr/>
        </p:nvSpPr>
        <p:spPr>
          <a:xfrm>
            <a:off x="4413504" y="3121223"/>
            <a:ext cx="3596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Nearly a third of surveys w/ VAS 50s </a:t>
            </a:r>
            <a:r>
              <a:rPr lang="en-US" sz="1400" dirty="0">
                <a:sym typeface="Wingdings" pitchFamily="2" charset="2"/>
              </a:rPr>
              <a:t>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901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DE5E3A-D922-D4EA-22AD-772C2323E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0" b="7160"/>
          <a:stretch/>
        </p:blipFill>
        <p:spPr>
          <a:xfrm>
            <a:off x="133343" y="243839"/>
            <a:ext cx="12042823" cy="652881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0EB7589-9565-CCDA-C1DD-733AE2225794}"/>
              </a:ext>
            </a:extLst>
          </p:cNvPr>
          <p:cNvSpPr/>
          <p:nvPr/>
        </p:nvSpPr>
        <p:spPr>
          <a:xfrm>
            <a:off x="3852672" y="2670048"/>
            <a:ext cx="1999488" cy="1146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792D6-A2BD-E3E2-6C10-34FCF05D79FE}"/>
              </a:ext>
            </a:extLst>
          </p:cNvPr>
          <p:cNvSpPr txBox="1"/>
          <p:nvPr/>
        </p:nvSpPr>
        <p:spPr>
          <a:xfrm>
            <a:off x="4718304" y="1905347"/>
            <a:ext cx="7144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Since NRSs and VASs provide similar information, I recommend VAS pain intensity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287141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BC7-1264-B38D-2734-4A0DBC6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6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RCS05, hereafter</a:t>
            </a:r>
          </a:p>
        </p:txBody>
      </p:sp>
    </p:spTree>
    <p:extLst>
      <p:ext uri="{BB962C8B-B14F-4D97-AF65-F5344CB8AC3E}">
        <p14:creationId xmlns:p14="http://schemas.microsoft.com/office/powerpoint/2010/main" val="252682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FA0D1BA-DD13-A047-9C53-6FBF0088E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5" b="6510"/>
          <a:stretch/>
        </p:blipFill>
        <p:spPr>
          <a:xfrm>
            <a:off x="0" y="28741"/>
            <a:ext cx="8887968" cy="6829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154949-4CEA-00D5-7E33-04CC188A9357}"/>
              </a:ext>
            </a:extLst>
          </p:cNvPr>
          <p:cNvSpPr txBox="1"/>
          <p:nvPr/>
        </p:nvSpPr>
        <p:spPr>
          <a:xfrm>
            <a:off x="8119872" y="3283043"/>
            <a:ext cx="368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Very few VAS 50s!</a:t>
            </a:r>
          </a:p>
        </p:txBody>
      </p:sp>
    </p:spTree>
    <p:extLst>
      <p:ext uri="{BB962C8B-B14F-4D97-AF65-F5344CB8AC3E}">
        <p14:creationId xmlns:p14="http://schemas.microsoft.com/office/powerpoint/2010/main" val="47968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01F33BC-0C8F-C889-EBE3-8058857FF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0" r="7922" b="7461"/>
          <a:stretch/>
        </p:blipFill>
        <p:spPr>
          <a:xfrm>
            <a:off x="-1" y="1"/>
            <a:ext cx="11561919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5A5459-E10F-0A4C-71AE-E06E536FD1C4}"/>
              </a:ext>
            </a:extLst>
          </p:cNvPr>
          <p:cNvSpPr/>
          <p:nvPr/>
        </p:nvSpPr>
        <p:spPr>
          <a:xfrm>
            <a:off x="3852672" y="2670048"/>
            <a:ext cx="1999488" cy="1146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D33ED-9ADB-EC70-C37C-13A2BAB30C3B}"/>
              </a:ext>
            </a:extLst>
          </p:cNvPr>
          <p:cNvSpPr txBox="1"/>
          <p:nvPr/>
        </p:nvSpPr>
        <p:spPr>
          <a:xfrm>
            <a:off x="4718304" y="1905347"/>
            <a:ext cx="7144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Wow. Every metric contains very similar information.</a:t>
            </a:r>
          </a:p>
          <a:p>
            <a:r>
              <a:rPr lang="en-US" dirty="0"/>
              <a:t>Use VAS pain intensity for simplicity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76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BC7-1264-B38D-2734-4A0DBC6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6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RCS06, hereafter</a:t>
            </a:r>
          </a:p>
        </p:txBody>
      </p:sp>
    </p:spTree>
    <p:extLst>
      <p:ext uri="{BB962C8B-B14F-4D97-AF65-F5344CB8AC3E}">
        <p14:creationId xmlns:p14="http://schemas.microsoft.com/office/powerpoint/2010/main" val="23043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D0F18E1-1C87-BFF4-EB3F-B92DE8831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5" r="8079" b="6719"/>
          <a:stretch/>
        </p:blipFill>
        <p:spPr>
          <a:xfrm>
            <a:off x="0" y="151243"/>
            <a:ext cx="7924800" cy="67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FDE455-EDC7-F08B-CF61-081397F81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1" t="1412" r="7627" b="4471"/>
          <a:stretch/>
        </p:blipFill>
        <p:spPr>
          <a:xfrm>
            <a:off x="0" y="3133"/>
            <a:ext cx="9168384" cy="6854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650F-9AA9-B9CA-08FF-425139AC4A0C}"/>
              </a:ext>
            </a:extLst>
          </p:cNvPr>
          <p:cNvSpPr txBox="1"/>
          <p:nvPr/>
        </p:nvSpPr>
        <p:spPr>
          <a:xfrm>
            <a:off x="8119872" y="3105834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Good to see VAS/NRS showing</a:t>
            </a:r>
          </a:p>
          <a:p>
            <a:r>
              <a:rPr lang="en-US" sz="1800" dirty="0"/>
              <a:t> neuropathic pain &lt; nociceptive pain</a:t>
            </a:r>
          </a:p>
        </p:txBody>
      </p:sp>
    </p:spTree>
    <p:extLst>
      <p:ext uri="{BB962C8B-B14F-4D97-AF65-F5344CB8AC3E}">
        <p14:creationId xmlns:p14="http://schemas.microsoft.com/office/powerpoint/2010/main" val="223132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EC5711DB-94E4-5F18-4F68-EC23110F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4" r="8706" b="6556"/>
          <a:stretch/>
        </p:blipFill>
        <p:spPr>
          <a:xfrm>
            <a:off x="0" y="-8339"/>
            <a:ext cx="11375136" cy="68663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F033A9-373F-6EAD-12D8-6E34540D5E0D}"/>
              </a:ext>
            </a:extLst>
          </p:cNvPr>
          <p:cNvSpPr/>
          <p:nvPr/>
        </p:nvSpPr>
        <p:spPr>
          <a:xfrm>
            <a:off x="9741408" y="5730240"/>
            <a:ext cx="1767840" cy="10850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EAE32-A45D-57B1-F46E-0BD80A948B89}"/>
              </a:ext>
            </a:extLst>
          </p:cNvPr>
          <p:cNvSpPr txBox="1"/>
          <p:nvPr/>
        </p:nvSpPr>
        <p:spPr>
          <a:xfrm>
            <a:off x="9924288" y="4389702"/>
            <a:ext cx="226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MPQ since it spans the greatest number of values—especially at the lower end</a:t>
            </a:r>
          </a:p>
        </p:txBody>
      </p:sp>
    </p:spTree>
    <p:extLst>
      <p:ext uri="{BB962C8B-B14F-4D97-AF65-F5344CB8AC3E}">
        <p14:creationId xmlns:p14="http://schemas.microsoft.com/office/powerpoint/2010/main" val="385837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7613-4EB0-7C9E-1C83-2EC40387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4860"/>
            <a:ext cx="12065876" cy="3498916"/>
          </a:xfrm>
        </p:spPr>
        <p:txBody>
          <a:bodyPr>
            <a:normAutofit/>
          </a:bodyPr>
          <a:lstStyle/>
          <a:p>
            <a:r>
              <a:rPr lang="en-US" sz="1800" dirty="0"/>
              <a:t>Histograms </a:t>
            </a:r>
          </a:p>
          <a:p>
            <a:pPr lvl="1"/>
            <a:r>
              <a:rPr lang="en-US" sz="1800" dirty="0"/>
              <a:t>Noticed high prevalence of VAS 50s (per patient all VASs equaled 50 in ranging from 0-23% of surveys)</a:t>
            </a:r>
          </a:p>
          <a:p>
            <a:pPr lvl="2"/>
            <a:r>
              <a:rPr lang="en-US" sz="1800" dirty="0"/>
              <a:t>Indicates that patient did not likely move slider </a:t>
            </a:r>
          </a:p>
          <a:p>
            <a:pPr lvl="2"/>
            <a:r>
              <a:rPr lang="en-US" sz="1800" dirty="0"/>
              <a:t>Even if they did, survey does not represent a high or low pain state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sz="1800" dirty="0"/>
              <a:t>Pearson correlations, and histograms w/o ”all VAS 50s” surveys</a:t>
            </a:r>
          </a:p>
          <a:p>
            <a:pPr lvl="1"/>
            <a:r>
              <a:rPr lang="en-US" sz="1800" u="sng" dirty="0"/>
              <a:t>Unless mentioned otherwise, subsequent analyses exclude these ”all VAS 50s” surveys</a:t>
            </a:r>
          </a:p>
          <a:p>
            <a:pPr lvl="1"/>
            <a:r>
              <a:rPr lang="en-US" sz="1800" dirty="0"/>
              <a:t>See information redundancy between pain metrics</a:t>
            </a:r>
          </a:p>
          <a:p>
            <a:pPr lvl="1"/>
            <a:r>
              <a:rPr lang="en-US" sz="1800" dirty="0"/>
              <a:t>For 1 or 2 metrics, pick extrema of distributions as high and low pain states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DDFE4-592D-2E6F-9C63-E4506839146F}"/>
              </a:ext>
            </a:extLst>
          </p:cNvPr>
          <p:cNvSpPr txBox="1"/>
          <p:nvPr/>
        </p:nvSpPr>
        <p:spPr>
          <a:xfrm>
            <a:off x="109728" y="97536"/>
            <a:ext cx="11521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Determine most behaviorally meaningful binarization of pain metrics</a:t>
            </a:r>
          </a:p>
        </p:txBody>
      </p:sp>
    </p:spTree>
    <p:extLst>
      <p:ext uri="{BB962C8B-B14F-4D97-AF65-F5344CB8AC3E}">
        <p14:creationId xmlns:p14="http://schemas.microsoft.com/office/powerpoint/2010/main" val="37581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BC7-1264-B38D-2734-4A0DBC6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6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RCS02, hereafter</a:t>
            </a:r>
          </a:p>
        </p:txBody>
      </p:sp>
    </p:spTree>
    <p:extLst>
      <p:ext uri="{BB962C8B-B14F-4D97-AF65-F5344CB8AC3E}">
        <p14:creationId xmlns:p14="http://schemas.microsoft.com/office/powerpoint/2010/main" val="7777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242C05-865B-5F21-BEC0-6A0DFA332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5" t="3158" r="8079" b="4800"/>
          <a:stretch/>
        </p:blipFill>
        <p:spPr>
          <a:xfrm>
            <a:off x="0" y="82550"/>
            <a:ext cx="9448800" cy="6775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AE9B81-3EBD-E2F2-415A-DE5E1793D857}"/>
              </a:ext>
            </a:extLst>
          </p:cNvPr>
          <p:cNvSpPr txBox="1"/>
          <p:nvPr/>
        </p:nvSpPr>
        <p:spPr>
          <a:xfrm>
            <a:off x="8887968" y="548563"/>
            <a:ext cx="3060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Worst NRS is lower than NRS b/c worst NRS started to be collected later w/n the study</a:t>
            </a:r>
          </a:p>
        </p:txBody>
      </p:sp>
    </p:spTree>
    <p:extLst>
      <p:ext uri="{BB962C8B-B14F-4D97-AF65-F5344CB8AC3E}">
        <p14:creationId xmlns:p14="http://schemas.microsoft.com/office/powerpoint/2010/main" val="17872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AF4509-4DDF-E110-3AB6-31EFAA68D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2" r="8538" b="7004"/>
          <a:stretch/>
        </p:blipFill>
        <p:spPr>
          <a:xfrm>
            <a:off x="48768" y="3652"/>
            <a:ext cx="11338560" cy="681819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0EB7589-9565-CCDA-C1DD-733AE2225794}"/>
              </a:ext>
            </a:extLst>
          </p:cNvPr>
          <p:cNvSpPr/>
          <p:nvPr/>
        </p:nvSpPr>
        <p:spPr>
          <a:xfrm>
            <a:off x="7607808" y="4523232"/>
            <a:ext cx="1999488" cy="110947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5B0C34-0F33-4C6E-A994-A23097F5A29E}"/>
              </a:ext>
            </a:extLst>
          </p:cNvPr>
          <p:cNvSpPr/>
          <p:nvPr/>
        </p:nvSpPr>
        <p:spPr>
          <a:xfrm>
            <a:off x="9416783" y="5504688"/>
            <a:ext cx="1999488" cy="110947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529DB-F5E8-D841-59F4-542B2F1E1A81}"/>
              </a:ext>
            </a:extLst>
          </p:cNvPr>
          <p:cNvSpPr txBox="1"/>
          <p:nvPr/>
        </p:nvSpPr>
        <p:spPr>
          <a:xfrm>
            <a:off x="7607808" y="3810442"/>
            <a:ext cx="2292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PS:</a:t>
            </a:r>
          </a:p>
          <a:p>
            <a:r>
              <a:rPr lang="en-US" sz="1600" dirty="0" err="1">
                <a:solidFill>
                  <a:schemeClr val="accent4"/>
                </a:solidFill>
              </a:rPr>
              <a:t>worstVAS</a:t>
            </a:r>
            <a:r>
              <a:rPr lang="en-US" sz="1600" dirty="0">
                <a:solidFill>
                  <a:schemeClr val="accent4"/>
                </a:solidFill>
              </a:rPr>
              <a:t>—most bimodal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F69EA-5EBB-D54C-8B89-C54EB353B9A4}"/>
              </a:ext>
            </a:extLst>
          </p:cNvPr>
          <p:cNvSpPr txBox="1"/>
          <p:nvPr/>
        </p:nvSpPr>
        <p:spPr>
          <a:xfrm>
            <a:off x="9770351" y="4482192"/>
            <a:ext cx="2421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MPQ—could be bimodal if 15-17 peak was removed</a:t>
            </a:r>
            <a:endParaRPr lang="en-US" sz="1800" u="sng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792D6-A2BD-E3E2-6C10-34FCF05D79FE}"/>
              </a:ext>
            </a:extLst>
          </p:cNvPr>
          <p:cNvSpPr txBox="1"/>
          <p:nvPr/>
        </p:nvSpPr>
        <p:spPr>
          <a:xfrm>
            <a:off x="5047488" y="1039715"/>
            <a:ext cx="7144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painVAS</a:t>
            </a:r>
            <a:r>
              <a:rPr lang="en-US" sz="1800" dirty="0"/>
              <a:t>, </a:t>
            </a:r>
            <a:r>
              <a:rPr lang="en-US" sz="1800" dirty="0" err="1"/>
              <a:t>unpleasantVAS</a:t>
            </a:r>
            <a:r>
              <a:rPr lang="en-US" sz="1800" dirty="0"/>
              <a:t>, and </a:t>
            </a:r>
            <a:r>
              <a:rPr lang="en-US" sz="1800" dirty="0" err="1"/>
              <a:t>worstVAS</a:t>
            </a:r>
            <a:r>
              <a:rPr lang="en-US" sz="1800" dirty="0"/>
              <a:t> provide the same information</a:t>
            </a:r>
          </a:p>
          <a:p>
            <a:endParaRPr lang="en-US" dirty="0"/>
          </a:p>
          <a:p>
            <a:r>
              <a:rPr lang="en-US" dirty="0" err="1"/>
              <a:t>mayoNRS</a:t>
            </a:r>
            <a:r>
              <a:rPr lang="en-US" dirty="0"/>
              <a:t> (the overall NRS) and </a:t>
            </a:r>
            <a:r>
              <a:rPr lang="en-US" dirty="0" err="1"/>
              <a:t>worstNRS</a:t>
            </a:r>
            <a:r>
              <a:rPr lang="en-US" dirty="0"/>
              <a:t> provide the same information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509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DF3605B-F5A1-296C-8209-36DD1BB83C2A}"/>
              </a:ext>
            </a:extLst>
          </p:cNvPr>
          <p:cNvSpPr txBox="1"/>
          <p:nvPr/>
        </p:nvSpPr>
        <p:spPr>
          <a:xfrm>
            <a:off x="16195" y="75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RCS02: VAS and NRS construct validity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ADB94-D03C-5A6E-515E-08FFB989A67A}"/>
              </a:ext>
            </a:extLst>
          </p:cNvPr>
          <p:cNvSpPr txBox="1"/>
          <p:nvPr/>
        </p:nvSpPr>
        <p:spPr>
          <a:xfrm>
            <a:off x="6697410" y="1069160"/>
            <a:ext cx="54945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Enlarged </a:t>
            </a:r>
            <a:r>
              <a:rPr lang="en-US" sz="1800" dirty="0" err="1"/>
              <a:t>painVAS</a:t>
            </a:r>
            <a:r>
              <a:rPr lang="en-US" sz="1800" dirty="0"/>
              <a:t> versus </a:t>
            </a:r>
            <a:r>
              <a:rPr lang="en-US" sz="1800" dirty="0" err="1"/>
              <a:t>mayoNRS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Note that NRS ranges from 0-10 and VAS from 0-100.</a:t>
            </a:r>
          </a:p>
          <a:p>
            <a:endParaRPr lang="en-US" sz="1800" dirty="0"/>
          </a:p>
          <a:p>
            <a:r>
              <a:rPr lang="en-US" dirty="0"/>
              <a:t>Look at range of VASs given per each NRS!</a:t>
            </a:r>
          </a:p>
          <a:p>
            <a:endParaRPr lang="en-US" sz="1800" dirty="0"/>
          </a:p>
          <a:p>
            <a:r>
              <a:rPr lang="en-US" dirty="0"/>
              <a:t>NRS of 3 has VASs of 15-70</a:t>
            </a:r>
          </a:p>
          <a:p>
            <a:r>
              <a:rPr lang="en-US" sz="1800" dirty="0"/>
              <a:t>NRS of 4 has VASs of 20</a:t>
            </a:r>
            <a:r>
              <a:rPr lang="en-US" dirty="0"/>
              <a:t>-90</a:t>
            </a:r>
          </a:p>
          <a:p>
            <a:r>
              <a:rPr lang="en-US" sz="1800" dirty="0"/>
              <a:t>NRS of 5 ha</a:t>
            </a:r>
            <a:r>
              <a:rPr lang="en-US" dirty="0"/>
              <a:t>s VASs of 30-90</a:t>
            </a:r>
          </a:p>
          <a:p>
            <a:endParaRPr lang="en-US" sz="1800" dirty="0"/>
          </a:p>
          <a:p>
            <a:r>
              <a:rPr lang="en-US" u="sng" dirty="0"/>
              <a:t>Since VAS spans over half of its range per given NRS, this shows poor construct validity compared to other pts.</a:t>
            </a:r>
          </a:p>
          <a:p>
            <a:endParaRPr lang="en-US" dirty="0"/>
          </a:p>
          <a:p>
            <a:r>
              <a:rPr lang="en-US" dirty="0"/>
              <a:t>Similar for </a:t>
            </a:r>
            <a:r>
              <a:rPr lang="en-US" dirty="0" err="1"/>
              <a:t>unpleasantVAS</a:t>
            </a:r>
            <a:r>
              <a:rPr lang="en-US" dirty="0"/>
              <a:t> and </a:t>
            </a:r>
            <a:r>
              <a:rPr lang="en-US" dirty="0" err="1"/>
              <a:t>worstVAS</a:t>
            </a:r>
            <a:r>
              <a:rPr lang="en-US" dirty="0"/>
              <a:t> since the VASs are highly correlated (r &gt;0.9—see last slide)</a:t>
            </a:r>
          </a:p>
          <a:p>
            <a:endParaRPr lang="en-US" sz="1800" dirty="0"/>
          </a:p>
          <a:p>
            <a:r>
              <a:rPr lang="en-US" sz="1800" dirty="0"/>
              <a:t>Perhaps survey reporting overtime can help explain</a:t>
            </a:r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FBE406E7-2226-EC09-71D1-3AC45C386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7"/>
          <a:stretch/>
        </p:blipFill>
        <p:spPr>
          <a:xfrm>
            <a:off x="231648" y="1069159"/>
            <a:ext cx="6139350" cy="299876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0459EBD3-AAAE-04B5-9741-E35B0FA46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1" t="20297" r="6079"/>
          <a:stretch/>
        </p:blipFill>
        <p:spPr>
          <a:xfrm>
            <a:off x="1304545" y="4019155"/>
            <a:ext cx="4925568" cy="6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9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4717D4C-7EEF-6011-A277-450B2952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794"/>
            <a:ext cx="12164293" cy="5370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5D1C72-8258-F286-65B2-C8A5338F4552}"/>
              </a:ext>
            </a:extLst>
          </p:cNvPr>
          <p:cNvSpPr txBox="1"/>
          <p:nvPr/>
        </p:nvSpPr>
        <p:spPr>
          <a:xfrm>
            <a:off x="27709" y="76986"/>
            <a:ext cx="121642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Big question:  </a:t>
            </a:r>
            <a:r>
              <a:rPr lang="en-US" sz="1600" u="sng" dirty="0"/>
              <a:t>Is RCS02 in the same amount of pain during a washout in Stage 3 as she was throughout Stage 1?</a:t>
            </a:r>
          </a:p>
          <a:p>
            <a:endParaRPr lang="en-US" sz="1600" dirty="0"/>
          </a:p>
          <a:p>
            <a:r>
              <a:rPr lang="en-US" sz="1600" dirty="0"/>
              <a:t>The VAS shows washout pain to be like Stage 1 pain—look at orange peaks being above 70. While NRS shows washout pain to increase, but not as high as Stage 1—see blue peaks staying below 6. </a:t>
            </a:r>
          </a:p>
        </p:txBody>
      </p:sp>
    </p:spTree>
    <p:extLst>
      <p:ext uri="{BB962C8B-B14F-4D97-AF65-F5344CB8AC3E}">
        <p14:creationId xmlns:p14="http://schemas.microsoft.com/office/powerpoint/2010/main" val="9477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3335B3-095F-2D4A-EE43-C577268114B8}"/>
              </a:ext>
            </a:extLst>
          </p:cNvPr>
          <p:cNvSpPr txBox="1"/>
          <p:nvPr/>
        </p:nvSpPr>
        <p:spPr>
          <a:xfrm>
            <a:off x="100139" y="76986"/>
            <a:ext cx="12091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assess validity, calculate (VAS/10) minus NRS. Division is needed to have VAS go from 0-100 scale to 0-10 scale. The blue line is a five-point moving average centered on the given survey. The black lines at -1 and 1 are numerically where the difference “should” be.</a:t>
            </a:r>
          </a:p>
          <a:p>
            <a:endParaRPr lang="en-US" sz="1600" dirty="0"/>
          </a:p>
        </p:txBody>
      </p:sp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CBB2FBD-F0D5-98B0-5FC3-4473129F9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/>
          <a:stretch/>
        </p:blipFill>
        <p:spPr>
          <a:xfrm>
            <a:off x="170688" y="807032"/>
            <a:ext cx="11895968" cy="5496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3F8447-C152-3189-46AB-F4C62C9D2BC8}"/>
              </a:ext>
            </a:extLst>
          </p:cNvPr>
          <p:cNvSpPr txBox="1"/>
          <p:nvPr/>
        </p:nvSpPr>
        <p:spPr>
          <a:xfrm>
            <a:off x="307403" y="6303264"/>
            <a:ext cx="11759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Greater difference between VAS and NRS in Stage 3 than Stage 1—note considerable variation throughout Stages.</a:t>
            </a:r>
          </a:p>
        </p:txBody>
      </p:sp>
    </p:spTree>
    <p:extLst>
      <p:ext uri="{BB962C8B-B14F-4D97-AF65-F5344CB8AC3E}">
        <p14:creationId xmlns:p14="http://schemas.microsoft.com/office/powerpoint/2010/main" val="23101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5D1C72-8258-F286-65B2-C8A5338F4552}"/>
              </a:ext>
            </a:extLst>
          </p:cNvPr>
          <p:cNvSpPr txBox="1"/>
          <p:nvPr/>
        </p:nvSpPr>
        <p:spPr>
          <a:xfrm>
            <a:off x="27709" y="76986"/>
            <a:ext cx="12164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RCS02 pain metric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2AC8A-EBC0-C3C8-C320-DB28E348A2F2}"/>
              </a:ext>
            </a:extLst>
          </p:cNvPr>
          <p:cNvSpPr txBox="1"/>
          <p:nvPr/>
        </p:nvSpPr>
        <p:spPr>
          <a:xfrm>
            <a:off x="27709" y="713077"/>
            <a:ext cx="120301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VAS and NRS inconsistencies likely adds noise to our identification of “high pain” and “low pain” states via top/bottom third spli</a:t>
            </a:r>
            <a:r>
              <a:rPr lang="en-US" dirty="0"/>
              <a:t>t of VAS intensity. Given that the MPQ has a stronger relationship with the NRS than VAS—meaning converging evidence from different pain scales—I’d recommend trying a MPQ and NRS split.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5E4B440-2B0B-0B42-97A4-F61E9121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" y="2345696"/>
            <a:ext cx="11843838" cy="1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572</Words>
  <Application>Microsoft Macintosh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RCS pt pain metric selection</vt:lpstr>
      <vt:lpstr>PowerPoint Presentation</vt:lpstr>
      <vt:lpstr>RCS02, hereafter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RCS04, hereafter</vt:lpstr>
      <vt:lpstr>PowerPoint Presentation</vt:lpstr>
      <vt:lpstr>PowerPoint Presentation</vt:lpstr>
      <vt:lpstr>RCS05, hereafter</vt:lpstr>
      <vt:lpstr>PowerPoint Presentation</vt:lpstr>
      <vt:lpstr>PowerPoint Presentation</vt:lpstr>
      <vt:lpstr>RCS06, hereafter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RCS pt pain metric selection</dc:title>
  <dc:creator>Leriche, Ryan</dc:creator>
  <cp:lastModifiedBy>Leriche, Ryan</cp:lastModifiedBy>
  <cp:revision>7</cp:revision>
  <dcterms:created xsi:type="dcterms:W3CDTF">2022-10-28T16:04:12Z</dcterms:created>
  <dcterms:modified xsi:type="dcterms:W3CDTF">2022-10-28T22:25:44Z</dcterms:modified>
</cp:coreProperties>
</file>