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4" r:id="rId2"/>
  </p:sldMasterIdLst>
  <p:handoutMasterIdLst>
    <p:handoutMasterId r:id="rId12"/>
  </p:handoutMasterIdLst>
  <p:sldIdLst>
    <p:sldId id="285" r:id="rId3"/>
    <p:sldId id="258" r:id="rId4"/>
    <p:sldId id="302" r:id="rId5"/>
    <p:sldId id="303" r:id="rId6"/>
    <p:sldId id="305" r:id="rId7"/>
    <p:sldId id="306" r:id="rId8"/>
    <p:sldId id="307" r:id="rId9"/>
    <p:sldId id="308" r:id="rId10"/>
    <p:sldId id="309"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oria" initials="A" lastIdx="0" clrIdx="0">
    <p:extLst>
      <p:ext uri="{19B8F6BF-5375-455C-9EA6-DF929625EA0E}">
        <p15:presenceInfo xmlns:p15="http://schemas.microsoft.com/office/powerpoint/2012/main" userId="b248a7b518d819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autoAdjust="0"/>
    <p:restoredTop sz="94686"/>
  </p:normalViewPr>
  <p:slideViewPr>
    <p:cSldViewPr showGuides="1">
      <p:cViewPr varScale="1">
        <p:scale>
          <a:sx n="115" d="100"/>
          <a:sy n="115" d="100"/>
        </p:scale>
        <p:origin x="533" y="72"/>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2022-01-12</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txBox="1">
            <a:spLocks/>
          </p:cNvSpPr>
          <p:nvPr/>
        </p:nvSpPr>
        <p:spPr>
          <a:xfrm>
            <a:off x="2123728" y="267494"/>
            <a:ext cx="4608512" cy="720080"/>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000" dirty="0">
                <a:solidFill>
                  <a:schemeClr val="accent5"/>
                </a:solidFill>
                <a:latin typeface="微軟正黑體" panose="020B0604030504040204" pitchFamily="34" charset="-120"/>
                <a:ea typeface="微軟正黑體" panose="020B0604030504040204" pitchFamily="34" charset="-120"/>
              </a:rPr>
              <a:t>LOL</a:t>
            </a:r>
            <a:r>
              <a:rPr lang="zh-TW" altLang="en-US" sz="4000" dirty="0">
                <a:solidFill>
                  <a:schemeClr val="accent5"/>
                </a:solidFill>
                <a:latin typeface="微軟正黑體" panose="020B0604030504040204" pitchFamily="34" charset="-120"/>
                <a:ea typeface="微軟正黑體" panose="020B0604030504040204" pitchFamily="34" charset="-120"/>
              </a:rPr>
              <a:t>線上分析系統</a:t>
            </a:r>
            <a:endParaRPr lang="ko-KR" altLang="en-US" sz="4000" dirty="0">
              <a:solidFill>
                <a:schemeClr val="accent5"/>
              </a:solidFill>
              <a:latin typeface="微軟正黑體" panose="020B0604030504040204" pitchFamily="34" charset="-120"/>
            </a:endParaRPr>
          </a:p>
        </p:txBody>
      </p:sp>
      <p:pic>
        <p:nvPicPr>
          <p:cNvPr id="12" name="圖片 11"/>
          <p:cNvPicPr>
            <a:picLocks noChangeAspect="1"/>
          </p:cNvPicPr>
          <p:nvPr/>
        </p:nvPicPr>
        <p:blipFill>
          <a:blip r:embed="rId2"/>
          <a:stretch>
            <a:fillRect/>
          </a:stretch>
        </p:blipFill>
        <p:spPr>
          <a:xfrm>
            <a:off x="1547664" y="699542"/>
            <a:ext cx="5832648" cy="2520280"/>
          </a:xfrm>
          <a:prstGeom prst="rect">
            <a:avLst/>
          </a:prstGeom>
        </p:spPr>
      </p:pic>
      <p:sp>
        <p:nvSpPr>
          <p:cNvPr id="2" name="文字方塊 1"/>
          <p:cNvSpPr txBox="1"/>
          <p:nvPr/>
        </p:nvSpPr>
        <p:spPr>
          <a:xfrm>
            <a:off x="2123728" y="3190205"/>
            <a:ext cx="5112568" cy="923330"/>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組員：</a:t>
            </a:r>
            <a:r>
              <a:rPr lang="en-US" altLang="zh-TW" dirty="0">
                <a:latin typeface="微軟正黑體" panose="020B0604030504040204" pitchFamily="34" charset="-120"/>
                <a:ea typeface="微軟正黑體" panose="020B0604030504040204" pitchFamily="34" charset="-120"/>
              </a:rPr>
              <a:t>	40747039S </a:t>
            </a:r>
            <a:r>
              <a:rPr lang="zh-TW" altLang="en-US" dirty="0">
                <a:latin typeface="微軟正黑體" panose="020B0604030504040204" pitchFamily="34" charset="-120"/>
                <a:ea typeface="微軟正黑體" panose="020B0604030504040204" pitchFamily="34" charset="-120"/>
              </a:rPr>
              <a:t>資工系大四 陳兆閔</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41047035S </a:t>
            </a:r>
            <a:r>
              <a:rPr lang="zh-TW" altLang="en-US" dirty="0">
                <a:latin typeface="微軟正黑體" panose="020B0604030504040204" pitchFamily="34" charset="-120"/>
                <a:ea typeface="微軟正黑體" panose="020B0604030504040204" pitchFamily="34" charset="-120"/>
              </a:rPr>
              <a:t>資工系大一 林昕鋭</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	60831018A </a:t>
            </a:r>
            <a:r>
              <a:rPr lang="zh-TW" altLang="en-US" dirty="0">
                <a:latin typeface="微軟正黑體" panose="020B0604030504040204" pitchFamily="34" charset="-120"/>
                <a:ea typeface="微軟正黑體" panose="020B0604030504040204" pitchFamily="34" charset="-120"/>
              </a:rPr>
              <a:t>休旅所碩班 陳宥廷</a:t>
            </a:r>
          </a:p>
        </p:txBody>
      </p:sp>
    </p:spTree>
    <p:extLst>
      <p:ext uri="{BB962C8B-B14F-4D97-AF65-F5344CB8AC3E}">
        <p14:creationId xmlns:p14="http://schemas.microsoft.com/office/powerpoint/2010/main" val="322635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6" y="0"/>
            <a:ext cx="1584176" cy="688980"/>
          </a:xfrm>
        </p:spPr>
        <p:txBody>
          <a:bodyPr/>
          <a:lstStyle/>
          <a:p>
            <a:r>
              <a:rPr lang="zh-TW" altLang="en-US" sz="3600" b="1" dirty="0">
                <a:solidFill>
                  <a:schemeClr val="accent5"/>
                </a:solidFill>
                <a:latin typeface="微軟正黑體" panose="020B0604030504040204" pitchFamily="34" charset="-120"/>
                <a:ea typeface="微軟正黑體" panose="020B0604030504040204" pitchFamily="34" charset="-120"/>
              </a:rPr>
              <a:t>目錄：</a:t>
            </a:r>
            <a:endParaRPr lang="ko-KR" altLang="en-US" sz="3600" b="1" dirty="0">
              <a:latin typeface="微軟正黑體" panose="020B0604030504040204" pitchFamily="34" charset="-120"/>
            </a:endParaRPr>
          </a:p>
        </p:txBody>
      </p:sp>
      <p:sp>
        <p:nvSpPr>
          <p:cNvPr id="49" name="Pentagon 48"/>
          <p:cNvSpPr/>
          <p:nvPr/>
        </p:nvSpPr>
        <p:spPr>
          <a:xfrm>
            <a:off x="2100210" y="575060"/>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95624" y="57506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181883" y="65405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60" name="TextBox 10"/>
          <p:cNvSpPr txBox="1"/>
          <p:nvPr/>
        </p:nvSpPr>
        <p:spPr bwMode="auto">
          <a:xfrm>
            <a:off x="3491880" y="627534"/>
            <a:ext cx="4845318" cy="5232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zh-TW" altLang="en-US" sz="2800" b="1" dirty="0">
                <a:latin typeface="微軟正黑體" panose="020B0604030504040204" pitchFamily="34" charset="-120"/>
                <a:ea typeface="微軟正黑體" panose="020B0604030504040204" pitchFamily="34" charset="-120"/>
                <a:cs typeface="Arial" pitchFamily="34" charset="0"/>
              </a:rPr>
              <a:t>專題描述</a:t>
            </a:r>
            <a:endParaRPr lang="en-US" altLang="ko-KR" sz="2800" b="1" dirty="0">
              <a:latin typeface="微軟正黑體" panose="020B0604030504040204" pitchFamily="34" charset="-120"/>
              <a:ea typeface="微軟正黑體" panose="020B0604030504040204" pitchFamily="34" charset="-120"/>
              <a:cs typeface="Arial" pitchFamily="34" charset="0"/>
            </a:endParaRPr>
          </a:p>
        </p:txBody>
      </p:sp>
      <p:sp>
        <p:nvSpPr>
          <p:cNvPr id="108" name="Pentagon 107"/>
          <p:cNvSpPr/>
          <p:nvPr/>
        </p:nvSpPr>
        <p:spPr>
          <a:xfrm>
            <a:off x="2100210" y="1272936"/>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95624" y="1272936"/>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181883" y="1351932"/>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
        <p:nvSpPr>
          <p:cNvPr id="115" name="Pentagon 114"/>
          <p:cNvSpPr/>
          <p:nvPr/>
        </p:nvSpPr>
        <p:spPr>
          <a:xfrm>
            <a:off x="2100210" y="1970812"/>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95624" y="1970812"/>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181883" y="204980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
        <p:nvSpPr>
          <p:cNvPr id="122" name="Pentagon 121"/>
          <p:cNvSpPr/>
          <p:nvPr/>
        </p:nvSpPr>
        <p:spPr>
          <a:xfrm>
            <a:off x="2100210" y="2668688"/>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3" name="Rectangle 2"/>
          <p:cNvSpPr/>
          <p:nvPr/>
        </p:nvSpPr>
        <p:spPr>
          <a:xfrm>
            <a:off x="2995624" y="2668688"/>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4" name="TextBox 123"/>
          <p:cNvSpPr txBox="1"/>
          <p:nvPr/>
        </p:nvSpPr>
        <p:spPr>
          <a:xfrm>
            <a:off x="2181883" y="274768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sp>
        <p:nvSpPr>
          <p:cNvPr id="126" name="TextBox 10"/>
          <p:cNvSpPr txBox="1"/>
          <p:nvPr/>
        </p:nvSpPr>
        <p:spPr bwMode="auto">
          <a:xfrm>
            <a:off x="3491880" y="2721162"/>
            <a:ext cx="4845318" cy="5232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zh-TW" altLang="en-US" sz="2800" b="1" dirty="0">
                <a:latin typeface="微軟正黑體" panose="020B0604030504040204" pitchFamily="34" charset="-120"/>
                <a:ea typeface="微軟正黑體" panose="020B0604030504040204" pitchFamily="34" charset="-120"/>
                <a:cs typeface="Arial" pitchFamily="34" charset="0"/>
              </a:rPr>
              <a:t>問題定義</a:t>
            </a:r>
            <a:endParaRPr lang="en-US" altLang="ko-KR" sz="2800" b="1" dirty="0">
              <a:latin typeface="微軟正黑體" panose="020B0604030504040204" pitchFamily="34" charset="-120"/>
              <a:ea typeface="微軟正黑體" panose="020B0604030504040204" pitchFamily="34" charset="-120"/>
              <a:cs typeface="Arial" pitchFamily="34" charset="0"/>
            </a:endParaRPr>
          </a:p>
        </p:txBody>
      </p:sp>
      <p:sp>
        <p:nvSpPr>
          <p:cNvPr id="129" name="Pentagon 128"/>
          <p:cNvSpPr/>
          <p:nvPr/>
        </p:nvSpPr>
        <p:spPr>
          <a:xfrm>
            <a:off x="2100210" y="3366562"/>
            <a:ext cx="1116184" cy="576000"/>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0" name="Rectangle 2"/>
          <p:cNvSpPr/>
          <p:nvPr/>
        </p:nvSpPr>
        <p:spPr>
          <a:xfrm>
            <a:off x="2995624" y="3366562"/>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TextBox 130"/>
          <p:cNvSpPr txBox="1"/>
          <p:nvPr/>
        </p:nvSpPr>
        <p:spPr>
          <a:xfrm>
            <a:off x="2181883" y="344555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sp>
        <p:nvSpPr>
          <p:cNvPr id="133" name="TextBox 10"/>
          <p:cNvSpPr txBox="1"/>
          <p:nvPr/>
        </p:nvSpPr>
        <p:spPr bwMode="auto">
          <a:xfrm>
            <a:off x="3491880" y="3419036"/>
            <a:ext cx="4845318" cy="5232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zh-TW" altLang="en-US" sz="2800" b="1" dirty="0">
                <a:latin typeface="微軟正黑體" panose="020B0604030504040204" pitchFamily="34" charset="-120"/>
                <a:ea typeface="微軟正黑體" panose="020B0604030504040204" pitchFamily="34" charset="-120"/>
                <a:cs typeface="Arial" pitchFamily="34" charset="0"/>
              </a:rPr>
              <a:t>分析流程</a:t>
            </a:r>
            <a:endParaRPr lang="en-US" altLang="ko-KR" sz="2800" b="1" dirty="0">
              <a:latin typeface="微軟正黑體" panose="020B0604030504040204" pitchFamily="34" charset="-120"/>
              <a:ea typeface="微軟正黑體" panose="020B0604030504040204" pitchFamily="34" charset="-120"/>
              <a:cs typeface="Arial" pitchFamily="34" charset="0"/>
            </a:endParaRPr>
          </a:p>
        </p:txBody>
      </p:sp>
      <p:sp>
        <p:nvSpPr>
          <p:cNvPr id="34" name="TextBox 10"/>
          <p:cNvSpPr txBox="1"/>
          <p:nvPr/>
        </p:nvSpPr>
        <p:spPr bwMode="auto">
          <a:xfrm>
            <a:off x="3499680" y="1295140"/>
            <a:ext cx="4845318" cy="5232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zh-TW" altLang="en-US" sz="2800" b="1" dirty="0">
                <a:latin typeface="微軟正黑體" panose="020B0604030504040204" pitchFamily="34" charset="-120"/>
                <a:ea typeface="微軟正黑體" panose="020B0604030504040204" pitchFamily="34" charset="-120"/>
                <a:cs typeface="Arial" pitchFamily="34" charset="0"/>
              </a:rPr>
              <a:t>動機</a:t>
            </a:r>
            <a:endParaRPr lang="en-US" altLang="ko-KR" sz="2800" b="1" dirty="0">
              <a:latin typeface="微軟正黑體" panose="020B0604030504040204" pitchFamily="34" charset="-120"/>
              <a:ea typeface="微軟正黑體" panose="020B0604030504040204" pitchFamily="34" charset="-120"/>
              <a:cs typeface="Arial" pitchFamily="34" charset="0"/>
            </a:endParaRPr>
          </a:p>
        </p:txBody>
      </p:sp>
      <p:sp>
        <p:nvSpPr>
          <p:cNvPr id="35" name="TextBox 10"/>
          <p:cNvSpPr txBox="1"/>
          <p:nvPr/>
        </p:nvSpPr>
        <p:spPr bwMode="auto">
          <a:xfrm>
            <a:off x="3499680" y="2015220"/>
            <a:ext cx="4845318" cy="5232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zh-TW" altLang="en-US" sz="2800" b="1" dirty="0">
                <a:latin typeface="微軟正黑體" panose="020B0604030504040204" pitchFamily="34" charset="-120"/>
                <a:ea typeface="微軟正黑體" panose="020B0604030504040204" pitchFamily="34" charset="-120"/>
                <a:cs typeface="Arial" pitchFamily="34" charset="0"/>
              </a:rPr>
              <a:t>指標釋義</a:t>
            </a:r>
            <a:endParaRPr lang="en-US" altLang="ko-KR" sz="2800" b="1" dirty="0">
              <a:latin typeface="微軟正黑體" panose="020B0604030504040204" pitchFamily="34" charset="-120"/>
              <a:ea typeface="微軟正黑體" panose="020B0604030504040204" pitchFamily="34" charset="-120"/>
              <a:cs typeface="Arial" pitchFamily="34" charset="0"/>
            </a:endParaRPr>
          </a:p>
        </p:txBody>
      </p:sp>
      <p:sp>
        <p:nvSpPr>
          <p:cNvPr id="37" name="Pentagon 114"/>
          <p:cNvSpPr/>
          <p:nvPr/>
        </p:nvSpPr>
        <p:spPr>
          <a:xfrm>
            <a:off x="2100210" y="4103452"/>
            <a:ext cx="1116184" cy="576000"/>
          </a:xfrm>
          <a:prstGeom prst="homePlate">
            <a:avLst>
              <a:gd name="adj" fmla="val 54918"/>
            </a:avLst>
          </a:prstGeom>
          <a:solidFill>
            <a:schemeClr val="accent6">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8" name="Rectangle 2"/>
          <p:cNvSpPr/>
          <p:nvPr/>
        </p:nvSpPr>
        <p:spPr>
          <a:xfrm>
            <a:off x="2995624" y="4103452"/>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9" name="TextBox 116"/>
          <p:cNvSpPr txBox="1"/>
          <p:nvPr/>
        </p:nvSpPr>
        <p:spPr>
          <a:xfrm>
            <a:off x="2181883" y="418244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a:t>
            </a:r>
            <a:r>
              <a:rPr lang="en-US" altLang="zh-TW" sz="2800" b="1" dirty="0">
                <a:solidFill>
                  <a:schemeClr val="bg1"/>
                </a:solidFill>
                <a:cs typeface="Arial" pitchFamily="34" charset="0"/>
              </a:rPr>
              <a:t>6</a:t>
            </a:r>
            <a:endParaRPr lang="en-US" altLang="ko-KR" sz="2800" b="1" dirty="0">
              <a:solidFill>
                <a:schemeClr val="bg1"/>
              </a:solidFill>
              <a:cs typeface="Arial" pitchFamily="34" charset="0"/>
            </a:endParaRPr>
          </a:p>
        </p:txBody>
      </p:sp>
      <p:sp>
        <p:nvSpPr>
          <p:cNvPr id="40" name="TextBox 10"/>
          <p:cNvSpPr txBox="1"/>
          <p:nvPr/>
        </p:nvSpPr>
        <p:spPr bwMode="auto">
          <a:xfrm>
            <a:off x="3499680" y="4147860"/>
            <a:ext cx="4845318" cy="5232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zh-TW" altLang="en-US" sz="2800" b="1" dirty="0">
                <a:latin typeface="微軟正黑體" panose="020B0604030504040204" pitchFamily="34" charset="-120"/>
                <a:ea typeface="微軟正黑體" panose="020B0604030504040204" pitchFamily="34" charset="-120"/>
                <a:cs typeface="Arial" pitchFamily="34" charset="0"/>
              </a:rPr>
              <a:t>結果呈現</a:t>
            </a:r>
            <a:endParaRPr lang="en-US" altLang="ko-KR" sz="2800" b="1" dirty="0">
              <a:latin typeface="微軟正黑體" panose="020B0604030504040204" pitchFamily="34" charset="-120"/>
              <a:ea typeface="微軟正黑體" panose="020B0604030504040204" pitchFamily="34" charset="-120"/>
              <a:cs typeface="Arial" pitchFamily="34" charset="0"/>
            </a:endParaRPr>
          </a:p>
        </p:txBody>
      </p:sp>
    </p:spTree>
    <p:extLst>
      <p:ext uri="{BB962C8B-B14F-4D97-AF65-F5344CB8AC3E}">
        <p14:creationId xmlns:p14="http://schemas.microsoft.com/office/powerpoint/2010/main" val="13219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版面配置區 3"/>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9521" r="9521"/>
          <a:stretch>
            <a:fillRect/>
          </a:stretch>
        </p:blipFill>
        <p:spPr/>
      </p:pic>
      <p:sp>
        <p:nvSpPr>
          <p:cNvPr id="2" name="矩形 1"/>
          <p:cNvSpPr/>
          <p:nvPr/>
        </p:nvSpPr>
        <p:spPr>
          <a:xfrm>
            <a:off x="-11238" y="0"/>
            <a:ext cx="2492990" cy="646331"/>
          </a:xfrm>
          <a:prstGeom prst="rect">
            <a:avLst/>
          </a:prstGeom>
        </p:spPr>
        <p:txBody>
          <a:bodyPr wrap="none">
            <a:spAutoFit/>
          </a:bodyPr>
          <a:lstStyle/>
          <a:p>
            <a:r>
              <a:rPr lang="zh-TW" altLang="en-US" sz="3600" b="1" dirty="0">
                <a:solidFill>
                  <a:schemeClr val="accent5"/>
                </a:solidFill>
                <a:latin typeface="微軟正黑體" panose="020B0604030504040204" pitchFamily="34" charset="-120"/>
                <a:ea typeface="微軟正黑體" panose="020B0604030504040204" pitchFamily="34" charset="-120"/>
              </a:rPr>
              <a:t>專題描述：</a:t>
            </a:r>
            <a:endParaRPr lang="ko-KR" altLang="en-US" sz="3600" b="1" dirty="0">
              <a:latin typeface="微軟正黑體" panose="020B0604030504040204" pitchFamily="34" charset="-120"/>
            </a:endParaRPr>
          </a:p>
        </p:txBody>
      </p:sp>
      <p:sp>
        <p:nvSpPr>
          <p:cNvPr id="28" name="TextBox 5"/>
          <p:cNvSpPr txBox="1"/>
          <p:nvPr/>
        </p:nvSpPr>
        <p:spPr>
          <a:xfrm>
            <a:off x="4932040" y="771550"/>
            <a:ext cx="3312368" cy="2246769"/>
          </a:xfrm>
          <a:prstGeom prst="rect">
            <a:avLst/>
          </a:prstGeom>
          <a:noFill/>
        </p:spPr>
        <p:txBody>
          <a:bodyPr wrap="square" rtlCol="0">
            <a:spAutoFit/>
          </a:bodyPr>
          <a:lstStyle/>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cs typeface="Arial" pitchFamily="34" charset="0"/>
              </a:rPr>
              <a:t>近年來電子競技已蔚為風潮，相關的數據分析也越來越多。</a:t>
            </a:r>
            <a:endParaRPr lang="en-US" altLang="zh-TW" sz="1400" b="1" dirty="0">
              <a:latin typeface="微軟正黑體" panose="020B0604030504040204" pitchFamily="34" charset="-120"/>
              <a:ea typeface="微軟正黑體" panose="020B0604030504040204" pitchFamily="34" charset="-120"/>
              <a:cs typeface="Arial" pitchFamily="34" charset="0"/>
            </a:endParaRPr>
          </a:p>
          <a:p>
            <a:endParaRPr lang="en-US" altLang="zh-TW" sz="1400" b="1" dirty="0">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cs typeface="Arial" pitchFamily="34" charset="0"/>
              </a:rPr>
              <a:t>由於電子競技是基於普遍性的電玩遊戲，因此有相當多的玩家基數。</a:t>
            </a:r>
            <a:endParaRPr lang="en-US" altLang="zh-TW" sz="1400" b="1" dirty="0">
              <a:latin typeface="微軟正黑體" panose="020B0604030504040204" pitchFamily="34" charset="-120"/>
              <a:ea typeface="微軟正黑體" panose="020B0604030504040204" pitchFamily="34" charset="-120"/>
              <a:cs typeface="Arial" pitchFamily="34" charset="0"/>
            </a:endParaRPr>
          </a:p>
          <a:p>
            <a:endParaRPr lang="en-US" altLang="zh-TW" sz="1400" b="1" dirty="0">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cs typeface="Arial" pitchFamily="34" charset="0"/>
              </a:rPr>
              <a:t>我們以英雄聯盟的遊戲玩家為研究對象，嘗試以幾項職業選手也會使用的評斷指標來了解一般玩家的遊戲表現。</a:t>
            </a:r>
            <a:endParaRPr lang="en-US" altLang="ko-KR"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15352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2051720" cy="884466"/>
          </a:xfrm>
        </p:spPr>
        <p:txBody>
          <a:bodyPr/>
          <a:lstStyle/>
          <a:p>
            <a:pPr algn="ctr"/>
            <a:r>
              <a:rPr lang="zh-TW" altLang="en-US" sz="3600" b="1" dirty="0">
                <a:solidFill>
                  <a:schemeClr val="accent5"/>
                </a:solidFill>
                <a:latin typeface="微軟正黑體" panose="020B0604030504040204" pitchFamily="34" charset="-120"/>
                <a:ea typeface="微軟正黑體" panose="020B0604030504040204" pitchFamily="34" charset="-120"/>
              </a:rPr>
              <a:t>研究動機：</a:t>
            </a:r>
            <a:endParaRPr lang="ko-KR" altLang="en-US" sz="3600" b="1" dirty="0">
              <a:latin typeface="微軟正黑體" panose="020B0604030504040204" pitchFamily="34" charset="-120"/>
            </a:endParaRPr>
          </a:p>
        </p:txBody>
      </p:sp>
      <p:grpSp>
        <p:nvGrpSpPr>
          <p:cNvPr id="3" name="Group 2"/>
          <p:cNvGrpSpPr/>
          <p:nvPr/>
        </p:nvGrpSpPr>
        <p:grpSpPr>
          <a:xfrm>
            <a:off x="98066" y="2045898"/>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707654"/>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779912" y="1275606"/>
            <a:ext cx="4896096"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27" name="TextBox 5"/>
          <p:cNvSpPr txBox="1"/>
          <p:nvPr/>
        </p:nvSpPr>
        <p:spPr>
          <a:xfrm>
            <a:off x="3707904" y="1779662"/>
            <a:ext cx="4824536" cy="954107"/>
          </a:xfrm>
          <a:prstGeom prst="rect">
            <a:avLst/>
          </a:prstGeom>
          <a:noFill/>
        </p:spPr>
        <p:txBody>
          <a:bodyPr wrap="square" rtlCol="0">
            <a:spAutoFit/>
          </a:bodyPr>
          <a:lstStyle/>
          <a:p>
            <a:r>
              <a:rPr lang="zh-TW" altLang="zh-TW" sz="1400" b="1" dirty="0">
                <a:latin typeface="微軟正黑體" panose="020B0604030504040204" pitchFamily="34" charset="-120"/>
                <a:ea typeface="微軟正黑體" panose="020B0604030504040204" pitchFamily="34" charset="-120"/>
              </a:rPr>
              <a:t>我們經常看到電子競技的比賽上，職業選手們用華麗的操作、迅速的反應、精彩的博弈互相來往，但光從這些我們很難評斷出怎樣的遊戲表現算是優秀，尤其是基數更多的一般玩家，我們想嘗試衡量出一般玩家的遊戲表現。</a:t>
            </a:r>
          </a:p>
        </p:txBody>
      </p:sp>
    </p:spTree>
    <p:extLst>
      <p:ext uri="{BB962C8B-B14F-4D97-AF65-F5344CB8AC3E}">
        <p14:creationId xmlns:p14="http://schemas.microsoft.com/office/powerpoint/2010/main" val="73326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a:stCxn id="2" idx="2"/>
          </p:cNvCxnSpPr>
          <p:nvPr/>
        </p:nvCxnSpPr>
        <p:spPr>
          <a:xfrm flipH="1">
            <a:off x="2441164" y="1943549"/>
            <a:ext cx="6600" cy="76626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0" idx="0"/>
          </p:cNvCxnSpPr>
          <p:nvPr/>
        </p:nvCxnSpPr>
        <p:spPr>
          <a:xfrm>
            <a:off x="2441164" y="2764461"/>
            <a:ext cx="6600" cy="7145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447764" y="1546060"/>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447764" y="2709817"/>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447764" y="2902960"/>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3"/>
          </p:cNvCxnSpPr>
          <p:nvPr/>
        </p:nvCxnSpPr>
        <p:spPr>
          <a:xfrm>
            <a:off x="1403648" y="1547505"/>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3"/>
          </p:cNvCxnSpPr>
          <p:nvPr/>
        </p:nvCxnSpPr>
        <p:spPr>
          <a:xfrm>
            <a:off x="1403648" y="2711262"/>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1" idx="3"/>
          </p:cNvCxnSpPr>
          <p:nvPr/>
        </p:nvCxnSpPr>
        <p:spPr>
          <a:xfrm flipV="1">
            <a:off x="1403648" y="2904405"/>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 name="Picture 3" descr="D:\KBM-정애\014-Fullppt\PNG이미지\노트북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512" y="2192920"/>
            <a:ext cx="1267168" cy="10884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51720" y="1151461"/>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611560" y="1151461"/>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Rectangle 6"/>
          <p:cNvSpPr/>
          <p:nvPr/>
        </p:nvSpPr>
        <p:spPr>
          <a:xfrm>
            <a:off x="3491880" y="1151461"/>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349188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3491880" y="3478976"/>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2051720" y="3478976"/>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611560" y="3478976"/>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p:nvSpPr>
        <p:spPr>
          <a:xfrm>
            <a:off x="61156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Title 1"/>
          <p:cNvSpPr>
            <a:spLocks noGrp="1"/>
          </p:cNvSpPr>
          <p:nvPr>
            <p:ph type="title"/>
          </p:nvPr>
        </p:nvSpPr>
        <p:spPr>
          <a:xfrm>
            <a:off x="251520" y="51470"/>
            <a:ext cx="2051720" cy="884466"/>
          </a:xfrm>
        </p:spPr>
        <p:txBody>
          <a:bodyPr/>
          <a:lstStyle/>
          <a:p>
            <a:pPr algn="ctr"/>
            <a:r>
              <a:rPr lang="zh-TW" altLang="en-US" sz="3600" b="1" dirty="0">
                <a:solidFill>
                  <a:schemeClr val="accent5"/>
                </a:solidFill>
                <a:latin typeface="微軟正黑體" panose="020B0604030504040204" pitchFamily="34" charset="-120"/>
                <a:ea typeface="微軟正黑體" panose="020B0604030504040204" pitchFamily="34" charset="-120"/>
              </a:rPr>
              <a:t>指標釋義：</a:t>
            </a:r>
            <a:endParaRPr lang="ko-KR" altLang="en-US" sz="3600" b="1" dirty="0">
              <a:latin typeface="微軟正黑體" panose="020B0604030504040204" pitchFamily="34" charset="-120"/>
            </a:endParaRPr>
          </a:p>
        </p:txBody>
      </p:sp>
      <p:sp>
        <p:nvSpPr>
          <p:cNvPr id="44" name="TextBox 26"/>
          <p:cNvSpPr txBox="1"/>
          <p:nvPr/>
        </p:nvSpPr>
        <p:spPr>
          <a:xfrm>
            <a:off x="755576" y="1275606"/>
            <a:ext cx="576064" cy="523220"/>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cs typeface="Arial" pitchFamily="34" charset="0"/>
              </a:rPr>
              <a:t>遊戲勝率</a:t>
            </a:r>
            <a:endParaRPr lang="ko-KR" altLang="en-US" sz="1400" b="1" dirty="0">
              <a:latin typeface="微軟正黑體" panose="020B0604030504040204" pitchFamily="34" charset="-120"/>
              <a:cs typeface="Arial" pitchFamily="34" charset="0"/>
            </a:endParaRPr>
          </a:p>
        </p:txBody>
      </p:sp>
      <p:sp>
        <p:nvSpPr>
          <p:cNvPr id="45" name="TextBox 26"/>
          <p:cNvSpPr txBox="1"/>
          <p:nvPr/>
        </p:nvSpPr>
        <p:spPr>
          <a:xfrm>
            <a:off x="2123728" y="1275606"/>
            <a:ext cx="720080" cy="523220"/>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cs typeface="Arial" pitchFamily="34" charset="0"/>
              </a:rPr>
              <a:t>英雄</a:t>
            </a:r>
            <a:br>
              <a:rPr lang="en-US" altLang="zh-TW" sz="1400" b="1" dirty="0">
                <a:latin typeface="微軟正黑體" panose="020B0604030504040204" pitchFamily="34" charset="-120"/>
                <a:ea typeface="微軟正黑體" panose="020B0604030504040204" pitchFamily="34" charset="-120"/>
                <a:cs typeface="Arial" pitchFamily="34" charset="0"/>
              </a:rPr>
            </a:br>
            <a:r>
              <a:rPr lang="zh-TW" altLang="en-US" sz="1400" b="1" dirty="0">
                <a:latin typeface="微軟正黑體" panose="020B0604030504040204" pitchFamily="34" charset="-120"/>
                <a:ea typeface="微軟正黑體" panose="020B0604030504040204" pitchFamily="34" charset="-120"/>
                <a:cs typeface="Arial" pitchFamily="34" charset="0"/>
              </a:rPr>
              <a:t>使用率</a:t>
            </a:r>
            <a:endParaRPr lang="ko-KR" altLang="en-US" sz="1400" b="1" dirty="0">
              <a:latin typeface="微軟正黑體" panose="020B0604030504040204" pitchFamily="34" charset="-120"/>
              <a:cs typeface="Arial" pitchFamily="34" charset="0"/>
            </a:endParaRPr>
          </a:p>
        </p:txBody>
      </p:sp>
      <p:sp>
        <p:nvSpPr>
          <p:cNvPr id="46" name="TextBox 26"/>
          <p:cNvSpPr txBox="1"/>
          <p:nvPr/>
        </p:nvSpPr>
        <p:spPr>
          <a:xfrm>
            <a:off x="3635896" y="1275606"/>
            <a:ext cx="576064" cy="523220"/>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cs typeface="Arial" pitchFamily="34" charset="0"/>
              </a:rPr>
              <a:t>英雄勝率</a:t>
            </a:r>
            <a:endParaRPr lang="ko-KR" altLang="en-US" sz="1400" b="1" dirty="0">
              <a:latin typeface="微軟正黑體" panose="020B0604030504040204" pitchFamily="34" charset="-120"/>
              <a:cs typeface="Arial" pitchFamily="34" charset="0"/>
            </a:endParaRPr>
          </a:p>
        </p:txBody>
      </p:sp>
      <p:sp>
        <p:nvSpPr>
          <p:cNvPr id="47" name="TextBox 26"/>
          <p:cNvSpPr txBox="1"/>
          <p:nvPr/>
        </p:nvSpPr>
        <p:spPr>
          <a:xfrm>
            <a:off x="755576" y="2427734"/>
            <a:ext cx="576064" cy="523220"/>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cs typeface="Arial" pitchFamily="34" charset="0"/>
              </a:rPr>
              <a:t>遊戲時間</a:t>
            </a:r>
            <a:endParaRPr lang="ko-KR" altLang="en-US" sz="1400" b="1" dirty="0">
              <a:latin typeface="微軟正黑體" panose="020B0604030504040204" pitchFamily="34" charset="-120"/>
              <a:cs typeface="Arial" pitchFamily="34" charset="0"/>
            </a:endParaRPr>
          </a:p>
        </p:txBody>
      </p:sp>
      <p:sp>
        <p:nvSpPr>
          <p:cNvPr id="52" name="TextBox 26"/>
          <p:cNvSpPr txBox="1"/>
          <p:nvPr/>
        </p:nvSpPr>
        <p:spPr>
          <a:xfrm>
            <a:off x="3563888" y="2427734"/>
            <a:ext cx="720080" cy="523220"/>
          </a:xfrm>
          <a:prstGeom prst="rect">
            <a:avLst/>
          </a:prstGeom>
          <a:noFill/>
        </p:spPr>
        <p:txBody>
          <a:bodyPr wrap="square" rtlCol="0">
            <a:spAutoFit/>
          </a:bodyPr>
          <a:lstStyle/>
          <a:p>
            <a:r>
              <a:rPr lang="zh-TW" altLang="en-US" sz="1400" b="1" dirty="0">
                <a:solidFill>
                  <a:srgbClr val="FF0000"/>
                </a:solidFill>
                <a:latin typeface="微軟正黑體" panose="020B0604030504040204" pitchFamily="34" charset="-120"/>
                <a:ea typeface="微軟正黑體" panose="020B0604030504040204" pitchFamily="34" charset="-120"/>
                <a:cs typeface="Arial" pitchFamily="34" charset="0"/>
              </a:rPr>
              <a:t>擊殺比</a:t>
            </a:r>
            <a:br>
              <a:rPr lang="en-US" altLang="zh-TW" sz="1400" b="1" dirty="0">
                <a:solidFill>
                  <a:srgbClr val="FF0000"/>
                </a:solidFill>
                <a:latin typeface="微軟正黑體" panose="020B0604030504040204" pitchFamily="34" charset="-120"/>
                <a:ea typeface="微軟正黑體" panose="020B0604030504040204" pitchFamily="34" charset="-120"/>
                <a:cs typeface="Arial" pitchFamily="34" charset="0"/>
              </a:rPr>
            </a:br>
            <a:r>
              <a:rPr lang="en-US" altLang="zh-TW" sz="1400" b="1" dirty="0">
                <a:solidFill>
                  <a:srgbClr val="FF0000"/>
                </a:solidFill>
                <a:latin typeface="微軟正黑體" panose="020B0604030504040204" pitchFamily="34" charset="-120"/>
                <a:ea typeface="微軟正黑體" panose="020B0604030504040204" pitchFamily="34" charset="-120"/>
                <a:cs typeface="Arial" pitchFamily="34" charset="0"/>
              </a:rPr>
              <a:t>KDA</a:t>
            </a:r>
            <a:endParaRPr lang="ko-KR" altLang="en-US" sz="1400" b="1" dirty="0">
              <a:solidFill>
                <a:srgbClr val="FF0000"/>
              </a:solidFill>
              <a:latin typeface="微軟正黑體" panose="020B0604030504040204" pitchFamily="34" charset="-120"/>
              <a:cs typeface="Arial" pitchFamily="34" charset="0"/>
            </a:endParaRPr>
          </a:p>
        </p:txBody>
      </p:sp>
      <p:sp>
        <p:nvSpPr>
          <p:cNvPr id="53" name="TextBox 26"/>
          <p:cNvSpPr txBox="1"/>
          <p:nvPr/>
        </p:nvSpPr>
        <p:spPr>
          <a:xfrm>
            <a:off x="683568" y="3507854"/>
            <a:ext cx="648072" cy="738664"/>
          </a:xfrm>
          <a:prstGeom prst="rect">
            <a:avLst/>
          </a:prstGeom>
          <a:noFill/>
        </p:spPr>
        <p:txBody>
          <a:bodyPr wrap="square" rtlCol="0">
            <a:spAutoFit/>
          </a:bodyPr>
          <a:lstStyle/>
          <a:p>
            <a:r>
              <a:rPr lang="zh-TW" altLang="en-US" sz="1400" b="1" dirty="0">
                <a:solidFill>
                  <a:srgbClr val="FF0000"/>
                </a:solidFill>
                <a:latin typeface="微軟正黑體" panose="020B0604030504040204" pitchFamily="34" charset="-120"/>
                <a:ea typeface="微軟正黑體" panose="020B0604030504040204" pitchFamily="34" charset="-120"/>
                <a:cs typeface="Arial" pitchFamily="34" charset="0"/>
              </a:rPr>
              <a:t>分均輸出</a:t>
            </a:r>
            <a:br>
              <a:rPr lang="en-US" altLang="zh-TW" sz="1400" b="1" dirty="0">
                <a:solidFill>
                  <a:srgbClr val="FF0000"/>
                </a:solidFill>
                <a:latin typeface="微軟正黑體" panose="020B0604030504040204" pitchFamily="34" charset="-120"/>
                <a:ea typeface="微軟正黑體" panose="020B0604030504040204" pitchFamily="34" charset="-120"/>
                <a:cs typeface="Arial" pitchFamily="34" charset="0"/>
              </a:rPr>
            </a:br>
            <a:r>
              <a:rPr lang="en-US" altLang="zh-TW" sz="1400" b="1" dirty="0">
                <a:solidFill>
                  <a:srgbClr val="FF0000"/>
                </a:solidFill>
                <a:latin typeface="微軟正黑體" panose="020B0604030504040204" pitchFamily="34" charset="-120"/>
                <a:ea typeface="微軟正黑體" panose="020B0604030504040204" pitchFamily="34" charset="-120"/>
                <a:cs typeface="Arial" pitchFamily="34" charset="0"/>
              </a:rPr>
              <a:t>DPM</a:t>
            </a:r>
            <a:endParaRPr lang="ko-KR" altLang="en-US" sz="1400" b="1" dirty="0">
              <a:solidFill>
                <a:srgbClr val="FF0000"/>
              </a:solidFill>
              <a:latin typeface="微軟正黑體" panose="020B0604030504040204" pitchFamily="34" charset="-120"/>
              <a:cs typeface="Arial" pitchFamily="34" charset="0"/>
            </a:endParaRPr>
          </a:p>
        </p:txBody>
      </p:sp>
      <p:sp>
        <p:nvSpPr>
          <p:cNvPr id="55" name="TextBox 26"/>
          <p:cNvSpPr txBox="1"/>
          <p:nvPr/>
        </p:nvSpPr>
        <p:spPr>
          <a:xfrm>
            <a:off x="2123728" y="3507854"/>
            <a:ext cx="648072" cy="738664"/>
          </a:xfrm>
          <a:prstGeom prst="rect">
            <a:avLst/>
          </a:prstGeom>
          <a:noFill/>
        </p:spPr>
        <p:txBody>
          <a:bodyPr wrap="square" rtlCol="0">
            <a:spAutoFit/>
          </a:bodyPr>
          <a:lstStyle/>
          <a:p>
            <a:r>
              <a:rPr lang="zh-TW" altLang="en-US" sz="1400" b="1" dirty="0">
                <a:solidFill>
                  <a:srgbClr val="FF0000"/>
                </a:solidFill>
                <a:latin typeface="微軟正黑體" panose="020B0604030504040204" pitchFamily="34" charset="-120"/>
                <a:ea typeface="微軟正黑體" panose="020B0604030504040204" pitchFamily="34" charset="-120"/>
                <a:cs typeface="Arial" pitchFamily="34" charset="0"/>
              </a:rPr>
              <a:t>分均經濟</a:t>
            </a:r>
            <a:br>
              <a:rPr lang="en-US" altLang="zh-TW" sz="1400" b="1" dirty="0">
                <a:solidFill>
                  <a:srgbClr val="FF0000"/>
                </a:solidFill>
                <a:latin typeface="微軟正黑體" panose="020B0604030504040204" pitchFamily="34" charset="-120"/>
                <a:ea typeface="微軟正黑體" panose="020B0604030504040204" pitchFamily="34" charset="-120"/>
                <a:cs typeface="Arial" pitchFamily="34" charset="0"/>
              </a:rPr>
            </a:br>
            <a:r>
              <a:rPr lang="en-US" altLang="zh-TW" sz="1400" b="1" dirty="0">
                <a:solidFill>
                  <a:srgbClr val="FF0000"/>
                </a:solidFill>
                <a:latin typeface="微軟正黑體" panose="020B0604030504040204" pitchFamily="34" charset="-120"/>
                <a:ea typeface="微軟正黑體" panose="020B0604030504040204" pitchFamily="34" charset="-120"/>
                <a:cs typeface="Arial" pitchFamily="34" charset="0"/>
              </a:rPr>
              <a:t>GPM</a:t>
            </a:r>
            <a:endParaRPr lang="ko-KR" altLang="en-US" sz="1400" b="1" dirty="0">
              <a:solidFill>
                <a:srgbClr val="FF0000"/>
              </a:solidFill>
              <a:latin typeface="微軟正黑體" panose="020B0604030504040204" pitchFamily="34" charset="-120"/>
              <a:cs typeface="Arial" pitchFamily="34" charset="0"/>
            </a:endParaRPr>
          </a:p>
        </p:txBody>
      </p:sp>
      <p:sp>
        <p:nvSpPr>
          <p:cNvPr id="56" name="TextBox 26"/>
          <p:cNvSpPr txBox="1"/>
          <p:nvPr/>
        </p:nvSpPr>
        <p:spPr>
          <a:xfrm>
            <a:off x="3563888" y="3507854"/>
            <a:ext cx="720080" cy="738664"/>
          </a:xfrm>
          <a:prstGeom prst="rect">
            <a:avLst/>
          </a:prstGeom>
          <a:noFill/>
        </p:spPr>
        <p:txBody>
          <a:bodyPr wrap="square" rtlCol="0">
            <a:spAutoFit/>
          </a:bodyPr>
          <a:lstStyle/>
          <a:p>
            <a:r>
              <a:rPr lang="zh-TW" altLang="en-US" sz="1400" b="1" dirty="0">
                <a:solidFill>
                  <a:srgbClr val="FF0000"/>
                </a:solidFill>
                <a:latin typeface="微軟正黑體" panose="020B0604030504040204" pitchFamily="34" charset="-120"/>
                <a:ea typeface="微軟正黑體" panose="020B0604030504040204" pitchFamily="34" charset="-120"/>
                <a:cs typeface="Arial" pitchFamily="34" charset="0"/>
              </a:rPr>
              <a:t>分均</a:t>
            </a:r>
            <a:br>
              <a:rPr lang="en-US" altLang="zh-TW" sz="1400" b="1" dirty="0">
                <a:solidFill>
                  <a:srgbClr val="FF0000"/>
                </a:solidFill>
                <a:latin typeface="微軟正黑體" panose="020B0604030504040204" pitchFamily="34" charset="-120"/>
                <a:ea typeface="微軟正黑體" panose="020B0604030504040204" pitchFamily="34" charset="-120"/>
                <a:cs typeface="Arial" pitchFamily="34" charset="0"/>
              </a:rPr>
            </a:br>
            <a:r>
              <a:rPr lang="zh-TW" altLang="en-US" sz="1400" b="1" dirty="0">
                <a:solidFill>
                  <a:srgbClr val="FF0000"/>
                </a:solidFill>
                <a:latin typeface="微軟正黑體" panose="020B0604030504040204" pitchFamily="34" charset="-120"/>
                <a:ea typeface="微軟正黑體" panose="020B0604030504040204" pitchFamily="34" charset="-120"/>
                <a:cs typeface="Arial" pitchFamily="34" charset="0"/>
              </a:rPr>
              <a:t>吃兵</a:t>
            </a:r>
            <a:br>
              <a:rPr lang="en-US" altLang="zh-TW" sz="1400" b="1" dirty="0">
                <a:solidFill>
                  <a:srgbClr val="FF0000"/>
                </a:solidFill>
                <a:latin typeface="微軟正黑體" panose="020B0604030504040204" pitchFamily="34" charset="-120"/>
                <a:ea typeface="微軟正黑體" panose="020B0604030504040204" pitchFamily="34" charset="-120"/>
                <a:cs typeface="Arial" pitchFamily="34" charset="0"/>
              </a:rPr>
            </a:br>
            <a:r>
              <a:rPr lang="en-US" altLang="zh-TW" sz="1400" b="1" dirty="0">
                <a:solidFill>
                  <a:srgbClr val="FF0000"/>
                </a:solidFill>
                <a:latin typeface="微軟正黑體" panose="020B0604030504040204" pitchFamily="34" charset="-120"/>
                <a:ea typeface="微軟正黑體" panose="020B0604030504040204" pitchFamily="34" charset="-120"/>
                <a:cs typeface="Arial" pitchFamily="34" charset="0"/>
              </a:rPr>
              <a:t>CSPM</a:t>
            </a:r>
            <a:endParaRPr lang="ko-KR" altLang="en-US" sz="1400" b="1" dirty="0">
              <a:solidFill>
                <a:srgbClr val="FF0000"/>
              </a:solidFill>
              <a:latin typeface="微軟正黑體" panose="020B0604030504040204" pitchFamily="34" charset="-120"/>
              <a:cs typeface="Arial" pitchFamily="34" charset="0"/>
            </a:endParaRPr>
          </a:p>
        </p:txBody>
      </p:sp>
      <p:sp>
        <p:nvSpPr>
          <p:cNvPr id="57" name="TextBox 5"/>
          <p:cNvSpPr txBox="1"/>
          <p:nvPr/>
        </p:nvSpPr>
        <p:spPr>
          <a:xfrm>
            <a:off x="4427984" y="843558"/>
            <a:ext cx="4248472" cy="3539430"/>
          </a:xfrm>
          <a:prstGeom prst="rect">
            <a:avLst/>
          </a:prstGeom>
          <a:noFill/>
        </p:spPr>
        <p:txBody>
          <a:bodyPr wrap="square" rtlCol="0">
            <a:spAutoFit/>
          </a:bodyPr>
          <a:lstStyle/>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從職業隊以及數據分析角度出發，篩選出我們認為適合衡量遊戲表現的指標。</a:t>
            </a: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分為一般分析與</a:t>
            </a:r>
            <a:r>
              <a:rPr lang="zh-TW" altLang="en-US" sz="1400" b="1" dirty="0">
                <a:solidFill>
                  <a:srgbClr val="FF0000"/>
                </a:solidFill>
                <a:latin typeface="微軟正黑體" panose="020B0604030504040204" pitchFamily="34" charset="-120"/>
                <a:ea typeface="微軟正黑體" panose="020B0604030504040204" pitchFamily="34" charset="-120"/>
              </a:rPr>
              <a:t>遊戲表現</a:t>
            </a:r>
            <a:r>
              <a:rPr lang="zh-TW" altLang="en-US" sz="1400" b="1" dirty="0">
                <a:latin typeface="微軟正黑體" panose="020B0604030504040204" pitchFamily="34" charset="-120"/>
                <a:ea typeface="微軟正黑體" panose="020B0604030504040204" pitchFamily="34" charset="-120"/>
              </a:rPr>
              <a:t>兩大類</a:t>
            </a: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一般分析：</a:t>
            </a:r>
            <a:br>
              <a:rPr lang="en-US" altLang="zh-TW" sz="1400" b="1" dirty="0">
                <a:latin typeface="微軟正黑體" panose="020B0604030504040204" pitchFamily="34" charset="-120"/>
                <a:ea typeface="微軟正黑體" panose="020B0604030504040204" pitchFamily="34" charset="-120"/>
              </a:rPr>
            </a:br>
            <a:r>
              <a:rPr lang="zh-TW" altLang="en-US" sz="1400" b="1" dirty="0">
                <a:latin typeface="微軟正黑體" panose="020B0604030504040204" pitchFamily="34" charset="-120"/>
                <a:ea typeface="微軟正黑體" panose="020B0604030504040204" pitchFamily="34" charset="-120"/>
              </a:rPr>
              <a:t>了解玩家的遊玩紀錄，以此得出基礎數據。</a:t>
            </a:r>
            <a:br>
              <a:rPr lang="en-US" altLang="zh-TW" sz="1400" b="1" dirty="0">
                <a:latin typeface="微軟正黑體" panose="020B0604030504040204" pitchFamily="34" charset="-120"/>
                <a:ea typeface="微軟正黑體" panose="020B0604030504040204" pitchFamily="34" charset="-120"/>
              </a:rPr>
            </a:br>
            <a:r>
              <a:rPr lang="zh-TW" altLang="en-US" sz="1400" b="1" dirty="0">
                <a:latin typeface="微軟正黑體" panose="020B0604030504040204" pitchFamily="34" charset="-120"/>
                <a:ea typeface="微軟正黑體" panose="020B0604030504040204" pitchFamily="34" charset="-120"/>
              </a:rPr>
              <a:t>包括，遊戲勝率、英雄使用率</a:t>
            </a:r>
            <a:r>
              <a:rPr lang="en-US" altLang="zh-TW" sz="1400" b="1" dirty="0">
                <a:latin typeface="微軟正黑體" panose="020B0604030504040204" pitchFamily="34" charset="-120"/>
                <a:ea typeface="微軟正黑體" panose="020B0604030504040204" pitchFamily="34" charset="-120"/>
              </a:rPr>
              <a:t>&amp;</a:t>
            </a:r>
            <a:r>
              <a:rPr lang="zh-TW" altLang="en-US" sz="1400" b="1" dirty="0">
                <a:latin typeface="微軟正黑體" panose="020B0604030504040204" pitchFamily="34" charset="-120"/>
                <a:ea typeface="微軟正黑體" panose="020B0604030504040204" pitchFamily="34" charset="-120"/>
              </a:rPr>
              <a:t>勝率、平均遊戲時間。</a:t>
            </a: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b="1" dirty="0">
                <a:solidFill>
                  <a:srgbClr val="FF0000"/>
                </a:solidFill>
                <a:latin typeface="微軟正黑體" panose="020B0604030504040204" pitchFamily="34" charset="-120"/>
                <a:ea typeface="微軟正黑體" panose="020B0604030504040204" pitchFamily="34" charset="-120"/>
              </a:rPr>
              <a:t>遊戲表現</a:t>
            </a:r>
            <a:r>
              <a:rPr lang="zh-TW" altLang="en-US" sz="1400" b="1" dirty="0">
                <a:latin typeface="微軟正黑體" panose="020B0604030504040204" pitchFamily="34" charset="-120"/>
                <a:ea typeface="微軟正黑體" panose="020B0604030504040204" pitchFamily="34" charset="-120"/>
              </a:rPr>
              <a:t>：</a:t>
            </a:r>
            <a:br>
              <a:rPr lang="en-US" altLang="zh-TW" sz="1400" b="1" dirty="0">
                <a:latin typeface="微軟正黑體" panose="020B0604030504040204" pitchFamily="34" charset="-120"/>
                <a:ea typeface="微軟正黑體" panose="020B0604030504040204" pitchFamily="34" charset="-120"/>
              </a:rPr>
            </a:br>
            <a:r>
              <a:rPr lang="zh-TW" altLang="en-US" sz="1400" b="1" dirty="0">
                <a:latin typeface="微軟正黑體" panose="020B0604030504040204" pitchFamily="34" charset="-120"/>
                <a:ea typeface="微軟正黑體" panose="020B0604030504040204" pitchFamily="34" charset="-120"/>
              </a:rPr>
              <a:t>採用專門針對遊戲表現的數據，包括</a:t>
            </a:r>
            <a:r>
              <a:rPr lang="zh-TW" altLang="en-US" sz="1400" b="1" dirty="0">
                <a:solidFill>
                  <a:srgbClr val="FF0000"/>
                </a:solidFill>
                <a:latin typeface="微軟正黑體" panose="020B0604030504040204" pitchFamily="34" charset="-120"/>
                <a:ea typeface="微軟正黑體" panose="020B0604030504040204" pitchFamily="34" charset="-120"/>
              </a:rPr>
              <a:t>擊殺比</a:t>
            </a:r>
            <a:r>
              <a:rPr lang="en-US" altLang="zh-TW" sz="1400" b="1" dirty="0">
                <a:solidFill>
                  <a:srgbClr val="FF0000"/>
                </a:solidFill>
                <a:latin typeface="微軟正黑體" panose="020B0604030504040204" pitchFamily="34" charset="-120"/>
                <a:ea typeface="微軟正黑體" panose="020B0604030504040204" pitchFamily="34" charset="-120"/>
              </a:rPr>
              <a:t>KDA</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平均每死一次可以擊殺對手幾次</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a:t>
            </a:r>
            <a:r>
              <a:rPr lang="zh-TW" altLang="en-US" sz="1400" b="1" dirty="0">
                <a:solidFill>
                  <a:srgbClr val="FF0000"/>
                </a:solidFill>
                <a:latin typeface="微軟正黑體" panose="020B0604030504040204" pitchFamily="34" charset="-120"/>
                <a:ea typeface="微軟正黑體" panose="020B0604030504040204" pitchFamily="34" charset="-120"/>
              </a:rPr>
              <a:t>分均輸出</a:t>
            </a:r>
            <a:r>
              <a:rPr lang="en-US" altLang="zh-TW" sz="1400" b="1" dirty="0">
                <a:solidFill>
                  <a:srgbClr val="FF0000"/>
                </a:solidFill>
                <a:latin typeface="微軟正黑體" panose="020B0604030504040204" pitchFamily="34" charset="-120"/>
                <a:ea typeface="微軟正黑體" panose="020B0604030504040204" pitchFamily="34" charset="-120"/>
              </a:rPr>
              <a:t>DPM</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每分鐘能打出多少傷害</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a:t>
            </a:r>
            <a:r>
              <a:rPr lang="zh-TW" altLang="en-US" sz="1400" b="1" dirty="0">
                <a:solidFill>
                  <a:srgbClr val="FF0000"/>
                </a:solidFill>
                <a:latin typeface="微軟正黑體" panose="020B0604030504040204" pitchFamily="34" charset="-120"/>
                <a:ea typeface="微軟正黑體" panose="020B0604030504040204" pitchFamily="34" charset="-120"/>
              </a:rPr>
              <a:t>分均經濟</a:t>
            </a:r>
            <a:r>
              <a:rPr lang="en-US" altLang="zh-TW" sz="1400" b="1" dirty="0">
                <a:solidFill>
                  <a:srgbClr val="FF0000"/>
                </a:solidFill>
                <a:latin typeface="微軟正黑體" panose="020B0604030504040204" pitchFamily="34" charset="-120"/>
                <a:ea typeface="微軟正黑體" panose="020B0604030504040204" pitchFamily="34" charset="-120"/>
              </a:rPr>
              <a:t>GPM</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每分鐘可以拿到多少金錢</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a:t>
            </a:r>
            <a:r>
              <a:rPr lang="zh-TW" altLang="en-US" sz="1400" b="1" dirty="0">
                <a:solidFill>
                  <a:srgbClr val="FF0000"/>
                </a:solidFill>
                <a:latin typeface="微軟正黑體" panose="020B0604030504040204" pitchFamily="34" charset="-120"/>
                <a:ea typeface="微軟正黑體" panose="020B0604030504040204" pitchFamily="34" charset="-120"/>
              </a:rPr>
              <a:t>分均吃兵</a:t>
            </a:r>
            <a:r>
              <a:rPr lang="en-US" altLang="zh-TW" sz="1400" b="1" dirty="0">
                <a:solidFill>
                  <a:srgbClr val="FF0000"/>
                </a:solidFill>
                <a:latin typeface="微軟正黑體" panose="020B0604030504040204" pitchFamily="34" charset="-120"/>
                <a:ea typeface="微軟正黑體" panose="020B0604030504040204" pitchFamily="34" charset="-120"/>
              </a:rPr>
              <a:t>CSPM</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每分鐘吃兵數</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a:t>
            </a:r>
            <a:endParaRPr lang="en-US" altLang="zh-TW" sz="1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8710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p:cNvGrpSpPr/>
          <p:nvPr/>
        </p:nvGrpSpPr>
        <p:grpSpPr>
          <a:xfrm>
            <a:off x="1547664" y="1059582"/>
            <a:ext cx="656698" cy="656698"/>
            <a:chOff x="971600" y="1131590"/>
            <a:chExt cx="656698" cy="656698"/>
          </a:xfrm>
        </p:grpSpPr>
        <p:sp>
          <p:nvSpPr>
            <p:cNvPr id="19" name="Oval 18"/>
            <p:cNvSpPr/>
            <p:nvPr/>
          </p:nvSpPr>
          <p:spPr>
            <a:xfrm>
              <a:off x="971600" y="1131590"/>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1" name="TextBox 50"/>
            <p:cNvSpPr txBox="1"/>
            <p:nvPr/>
          </p:nvSpPr>
          <p:spPr>
            <a:xfrm>
              <a:off x="1064650" y="1306051"/>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grpSp>
      <p:grpSp>
        <p:nvGrpSpPr>
          <p:cNvPr id="6" name="群組 5"/>
          <p:cNvGrpSpPr/>
          <p:nvPr/>
        </p:nvGrpSpPr>
        <p:grpSpPr>
          <a:xfrm>
            <a:off x="1547664" y="1923678"/>
            <a:ext cx="656698" cy="656698"/>
            <a:chOff x="2991380" y="1899077"/>
            <a:chExt cx="656698" cy="656698"/>
          </a:xfrm>
        </p:grpSpPr>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grpSp>
      <p:grpSp>
        <p:nvGrpSpPr>
          <p:cNvPr id="7" name="群組 6"/>
          <p:cNvGrpSpPr/>
          <p:nvPr/>
        </p:nvGrpSpPr>
        <p:grpSpPr>
          <a:xfrm>
            <a:off x="1547664" y="2787774"/>
            <a:ext cx="656698" cy="656698"/>
            <a:chOff x="2991380" y="2832668"/>
            <a:chExt cx="656698" cy="656698"/>
          </a:xfrm>
        </p:grpSpPr>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grpSp>
      <p:grpSp>
        <p:nvGrpSpPr>
          <p:cNvPr id="8" name="群組 7"/>
          <p:cNvGrpSpPr/>
          <p:nvPr/>
        </p:nvGrpSpPr>
        <p:grpSpPr>
          <a:xfrm>
            <a:off x="1547664" y="3651870"/>
            <a:ext cx="656698" cy="656698"/>
            <a:chOff x="2231740" y="3363838"/>
            <a:chExt cx="656698" cy="656698"/>
          </a:xfrm>
        </p:grpSpPr>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grpSp>
      <p:sp>
        <p:nvSpPr>
          <p:cNvPr id="28" name="Title 1"/>
          <p:cNvSpPr>
            <a:spLocks noGrp="1"/>
          </p:cNvSpPr>
          <p:nvPr>
            <p:ph type="title"/>
          </p:nvPr>
        </p:nvSpPr>
        <p:spPr>
          <a:xfrm>
            <a:off x="179512" y="0"/>
            <a:ext cx="2051720" cy="884466"/>
          </a:xfrm>
        </p:spPr>
        <p:txBody>
          <a:bodyPr/>
          <a:lstStyle/>
          <a:p>
            <a:pPr algn="ctr"/>
            <a:r>
              <a:rPr lang="zh-TW" altLang="en-US" sz="3600" b="1" dirty="0">
                <a:solidFill>
                  <a:schemeClr val="accent5"/>
                </a:solidFill>
                <a:latin typeface="微軟正黑體" panose="020B0604030504040204" pitchFamily="34" charset="-120"/>
                <a:ea typeface="微軟正黑體" panose="020B0604030504040204" pitchFamily="34" charset="-120"/>
              </a:rPr>
              <a:t>問題定義：</a:t>
            </a:r>
            <a:endParaRPr lang="ko-KR" altLang="en-US" sz="3600" b="1" dirty="0">
              <a:latin typeface="微軟正黑體" panose="020B0604030504040204" pitchFamily="34" charset="-120"/>
            </a:endParaRPr>
          </a:p>
        </p:txBody>
      </p:sp>
      <p:sp>
        <p:nvSpPr>
          <p:cNvPr id="33" name="TextBox 5"/>
          <p:cNvSpPr txBox="1"/>
          <p:nvPr/>
        </p:nvSpPr>
        <p:spPr>
          <a:xfrm>
            <a:off x="2411760" y="1059582"/>
            <a:ext cx="4320480" cy="738664"/>
          </a:xfrm>
          <a:prstGeom prst="rect">
            <a:avLst/>
          </a:prstGeom>
          <a:noFill/>
        </p:spPr>
        <p:txBody>
          <a:bodyPr wrap="square" rtlCol="0">
            <a:spAutoFit/>
          </a:bodyPr>
          <a:lstStyle/>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遊戲勝率越高</a:t>
            </a:r>
            <a:br>
              <a:rPr lang="en-US" altLang="zh-TW" sz="1400" b="1" dirty="0">
                <a:latin typeface="微軟正黑體" panose="020B0604030504040204" pitchFamily="34" charset="-120"/>
                <a:ea typeface="微軟正黑體" panose="020B0604030504040204" pitchFamily="34" charset="-120"/>
              </a:rPr>
            </a:br>
            <a:r>
              <a:rPr lang="zh-TW" altLang="en-US" sz="1400" b="1" dirty="0">
                <a:latin typeface="微軟正黑體" panose="020B0604030504040204" pitchFamily="34" charset="-120"/>
                <a:ea typeface="微軟正黑體" panose="020B0604030504040204" pitchFamily="34" charset="-120"/>
              </a:rPr>
              <a:t>→遊戲表現分析</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四項指標</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越好</a:t>
            </a:r>
            <a:br>
              <a:rPr lang="en-US" altLang="zh-TW" sz="1400" b="1" dirty="0">
                <a:latin typeface="微軟正黑體" panose="020B0604030504040204" pitchFamily="34" charset="-120"/>
                <a:ea typeface="微軟正黑體" panose="020B0604030504040204" pitchFamily="34" charset="-120"/>
              </a:rPr>
            </a:br>
            <a:r>
              <a:rPr lang="zh-TW" altLang="en-US" sz="1400" b="1" dirty="0">
                <a:latin typeface="微軟正黑體" panose="020B0604030504040204" pitchFamily="34" charset="-120"/>
                <a:ea typeface="微軟正黑體" panose="020B0604030504040204" pitchFamily="34" charset="-120"/>
              </a:rPr>
              <a:t>尤其</a:t>
            </a:r>
            <a:r>
              <a:rPr lang="en-US" altLang="zh-TW" sz="1400" b="1" dirty="0">
                <a:latin typeface="微軟正黑體" panose="020B0604030504040204" pitchFamily="34" charset="-120"/>
                <a:ea typeface="微軟正黑體" panose="020B0604030504040204" pitchFamily="34" charset="-120"/>
              </a:rPr>
              <a:t>KDA</a:t>
            </a:r>
            <a:r>
              <a:rPr lang="zh-TW" altLang="en-US" sz="1400" b="1" dirty="0">
                <a:latin typeface="微軟正黑體" panose="020B0604030504040204" pitchFamily="34" charset="-120"/>
                <a:ea typeface="微軟正黑體" panose="020B0604030504040204" pitchFamily="34" charset="-120"/>
              </a:rPr>
              <a:t>、</a:t>
            </a:r>
            <a:r>
              <a:rPr lang="en-US" altLang="zh-TW" sz="1400" b="1" dirty="0">
                <a:latin typeface="微軟正黑體" panose="020B0604030504040204" pitchFamily="34" charset="-120"/>
                <a:ea typeface="微軟正黑體" panose="020B0604030504040204" pitchFamily="34" charset="-120"/>
              </a:rPr>
              <a:t>DPM</a:t>
            </a:r>
            <a:r>
              <a:rPr lang="zh-TW" altLang="en-US" sz="1400" b="1" dirty="0">
                <a:latin typeface="微軟正黑體" panose="020B0604030504040204" pitchFamily="34" charset="-120"/>
                <a:ea typeface="微軟正黑體" panose="020B0604030504040204" pitchFamily="34" charset="-120"/>
              </a:rPr>
              <a:t>這兩項表示戰鬥能力的數據</a:t>
            </a:r>
            <a:endParaRPr lang="en-US" altLang="zh-TW" sz="1400" b="1" dirty="0">
              <a:latin typeface="微軟正黑體" panose="020B0604030504040204" pitchFamily="34" charset="-120"/>
              <a:ea typeface="微軟正黑體" panose="020B0604030504040204" pitchFamily="34" charset="-120"/>
            </a:endParaRPr>
          </a:p>
        </p:txBody>
      </p:sp>
      <p:sp>
        <p:nvSpPr>
          <p:cNvPr id="34" name="TextBox 5"/>
          <p:cNvSpPr txBox="1"/>
          <p:nvPr/>
        </p:nvSpPr>
        <p:spPr>
          <a:xfrm>
            <a:off x="2411760" y="1995686"/>
            <a:ext cx="4248472" cy="523220"/>
          </a:xfrm>
          <a:prstGeom prst="rect">
            <a:avLst/>
          </a:prstGeom>
          <a:noFill/>
        </p:spPr>
        <p:txBody>
          <a:bodyPr wrap="square" rtlCol="0">
            <a:spAutoFit/>
          </a:bodyPr>
          <a:lstStyle/>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英雄使用率越高</a:t>
            </a:r>
            <a:br>
              <a:rPr lang="en-US" altLang="zh-TW" sz="1400" b="1" dirty="0">
                <a:latin typeface="微軟正黑體" panose="020B0604030504040204" pitchFamily="34" charset="-120"/>
                <a:ea typeface="微軟正黑體" panose="020B0604030504040204" pitchFamily="34" charset="-120"/>
              </a:rPr>
            </a:br>
            <a:r>
              <a:rPr lang="zh-TW" altLang="en-US" sz="1400" b="1" dirty="0">
                <a:latin typeface="微軟正黑體" panose="020B0604030504040204" pitchFamily="34" charset="-120"/>
                <a:ea typeface="微軟正黑體" panose="020B0604030504040204" pitchFamily="34" charset="-120"/>
              </a:rPr>
              <a:t>→英雄勝率越高</a:t>
            </a:r>
            <a:endParaRPr lang="en-US" altLang="zh-TW" sz="1400" b="1" dirty="0">
              <a:latin typeface="微軟正黑體" panose="020B0604030504040204" pitchFamily="34" charset="-120"/>
              <a:ea typeface="微軟正黑體" panose="020B0604030504040204" pitchFamily="34" charset="-120"/>
            </a:endParaRPr>
          </a:p>
        </p:txBody>
      </p:sp>
      <p:sp>
        <p:nvSpPr>
          <p:cNvPr id="36" name="TextBox 5"/>
          <p:cNvSpPr txBox="1"/>
          <p:nvPr/>
        </p:nvSpPr>
        <p:spPr>
          <a:xfrm>
            <a:off x="2411760" y="2859782"/>
            <a:ext cx="5472608" cy="523220"/>
          </a:xfrm>
          <a:prstGeom prst="rect">
            <a:avLst/>
          </a:prstGeom>
          <a:noFill/>
        </p:spPr>
        <p:txBody>
          <a:bodyPr wrap="square" rtlCol="0">
            <a:spAutoFit/>
          </a:bodyPr>
          <a:lstStyle/>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四項指標</a:t>
            </a:r>
            <a:r>
              <a:rPr lang="en-US" altLang="zh-TW" sz="1400" b="1" dirty="0">
                <a:latin typeface="微軟正黑體" panose="020B0604030504040204" pitchFamily="34" charset="-120"/>
                <a:ea typeface="微軟正黑體" panose="020B0604030504040204" pitchFamily="34" charset="-120"/>
              </a:rPr>
              <a:t>(KDA</a:t>
            </a:r>
            <a:r>
              <a:rPr lang="zh-TW" altLang="en-US" sz="1400" b="1" dirty="0">
                <a:latin typeface="微軟正黑體" panose="020B0604030504040204" pitchFamily="34" charset="-120"/>
                <a:ea typeface="微軟正黑體" panose="020B0604030504040204" pitchFamily="34" charset="-120"/>
              </a:rPr>
              <a:t>、</a:t>
            </a:r>
            <a:r>
              <a:rPr lang="en-US" altLang="zh-TW" sz="1400" b="1" dirty="0">
                <a:latin typeface="微軟正黑體" panose="020B0604030504040204" pitchFamily="34" charset="-120"/>
                <a:ea typeface="微軟正黑體" panose="020B0604030504040204" pitchFamily="34" charset="-120"/>
              </a:rPr>
              <a:t>DPM</a:t>
            </a:r>
            <a:r>
              <a:rPr lang="zh-TW" altLang="en-US" sz="1400" b="1" dirty="0">
                <a:latin typeface="微軟正黑體" panose="020B0604030504040204" pitchFamily="34" charset="-120"/>
                <a:ea typeface="微軟正黑體" panose="020B0604030504040204" pitchFamily="34" charset="-120"/>
              </a:rPr>
              <a:t>、</a:t>
            </a:r>
            <a:r>
              <a:rPr lang="en-US" altLang="zh-TW" sz="1400" b="1" dirty="0">
                <a:latin typeface="微軟正黑體" panose="020B0604030504040204" pitchFamily="34" charset="-120"/>
                <a:ea typeface="微軟正黑體" panose="020B0604030504040204" pitchFamily="34" charset="-120"/>
              </a:rPr>
              <a:t>GPM</a:t>
            </a:r>
            <a:r>
              <a:rPr lang="zh-TW" altLang="en-US" sz="1400" b="1" dirty="0">
                <a:latin typeface="微軟正黑體" panose="020B0604030504040204" pitchFamily="34" charset="-120"/>
                <a:ea typeface="微軟正黑體" panose="020B0604030504040204" pitchFamily="34" charset="-120"/>
              </a:rPr>
              <a:t>、</a:t>
            </a:r>
            <a:r>
              <a:rPr lang="en-US" altLang="zh-TW" sz="1400" b="1" dirty="0">
                <a:latin typeface="微軟正黑體" panose="020B0604030504040204" pitchFamily="34" charset="-120"/>
                <a:ea typeface="微軟正黑體" panose="020B0604030504040204" pitchFamily="34" charset="-120"/>
              </a:rPr>
              <a:t>CSPM)</a:t>
            </a:r>
            <a:r>
              <a:rPr lang="zh-TW" altLang="en-US" sz="1400" b="1" dirty="0">
                <a:latin typeface="微軟正黑體" panose="020B0604030504040204" pitchFamily="34" charset="-120"/>
                <a:ea typeface="微軟正黑體" panose="020B0604030504040204" pitchFamily="34" charset="-120"/>
              </a:rPr>
              <a:t>皆高</a:t>
            </a:r>
            <a:br>
              <a:rPr lang="en-US" altLang="zh-TW" sz="1400" b="1" dirty="0">
                <a:latin typeface="微軟正黑體" panose="020B0604030504040204" pitchFamily="34" charset="-120"/>
                <a:ea typeface="微軟正黑體" panose="020B0604030504040204" pitchFamily="34" charset="-120"/>
              </a:rPr>
            </a:br>
            <a:r>
              <a:rPr lang="zh-TW" altLang="en-US" sz="1400" b="1" dirty="0">
                <a:latin typeface="微軟正黑體" panose="020B0604030504040204" pitchFamily="34" charset="-120"/>
                <a:ea typeface="微軟正黑體" panose="020B0604030504040204" pitchFamily="34" charset="-120"/>
              </a:rPr>
              <a:t>→玩家更擅長吃最多經濟玩主力輸出，適合單線</a:t>
            </a:r>
            <a:r>
              <a:rPr lang="en-US" altLang="zh-TW" sz="1400" b="1" dirty="0">
                <a:latin typeface="微軟正黑體" panose="020B0604030504040204" pitchFamily="34" charset="-120"/>
                <a:ea typeface="微軟正黑體" panose="020B0604030504040204" pitchFamily="34" charset="-120"/>
              </a:rPr>
              <a:t>Carry</a:t>
            </a:r>
            <a:r>
              <a:rPr lang="zh-TW" altLang="en-US" sz="1400" b="1" dirty="0">
                <a:latin typeface="微軟正黑體" panose="020B0604030504040204" pitchFamily="34" charset="-120"/>
                <a:ea typeface="微軟正黑體" panose="020B0604030504040204" pitchFamily="34" charset="-120"/>
              </a:rPr>
              <a:t>性質角色</a:t>
            </a:r>
            <a:endParaRPr lang="en-US" altLang="zh-TW" sz="1400" b="1" dirty="0">
              <a:latin typeface="微軟正黑體" panose="020B0604030504040204" pitchFamily="34" charset="-120"/>
              <a:ea typeface="微軟正黑體" panose="020B0604030504040204" pitchFamily="34" charset="-120"/>
            </a:endParaRPr>
          </a:p>
        </p:txBody>
      </p:sp>
      <p:sp>
        <p:nvSpPr>
          <p:cNvPr id="37" name="TextBox 5"/>
          <p:cNvSpPr txBox="1"/>
          <p:nvPr/>
        </p:nvSpPr>
        <p:spPr>
          <a:xfrm>
            <a:off x="2411760" y="3723878"/>
            <a:ext cx="6336704" cy="523220"/>
          </a:xfrm>
          <a:prstGeom prst="rect">
            <a:avLst/>
          </a:prstGeom>
          <a:noFill/>
        </p:spPr>
        <p:txBody>
          <a:bodyPr wrap="square" rtlCol="0">
            <a:spAutoFit/>
          </a:bodyPr>
          <a:lstStyle/>
          <a:p>
            <a:pPr marL="285750" indent="-285750">
              <a:buFont typeface="Arial" panose="020B0604020202020204" pitchFamily="34" charset="0"/>
              <a:buChar char="•"/>
            </a:pPr>
            <a:r>
              <a:rPr lang="en-US" altLang="zh-TW" sz="1400" b="1" dirty="0">
                <a:latin typeface="微軟正黑體" panose="020B0604030504040204" pitchFamily="34" charset="-120"/>
                <a:ea typeface="微軟正黑體" panose="020B0604030504040204" pitchFamily="34" charset="-120"/>
              </a:rPr>
              <a:t>KDA</a:t>
            </a:r>
            <a:r>
              <a:rPr lang="zh-TW" altLang="en-US" sz="1400" b="1" dirty="0">
                <a:latin typeface="微軟正黑體" panose="020B0604030504040204" pitchFamily="34" charset="-120"/>
                <a:ea typeface="微軟正黑體" panose="020B0604030504040204" pitchFamily="34" charset="-120"/>
              </a:rPr>
              <a:t>、</a:t>
            </a:r>
            <a:r>
              <a:rPr lang="en-US" altLang="zh-TW" sz="1400" b="1" dirty="0">
                <a:latin typeface="微軟正黑體" panose="020B0604030504040204" pitchFamily="34" charset="-120"/>
                <a:ea typeface="微軟正黑體" panose="020B0604030504040204" pitchFamily="34" charset="-120"/>
              </a:rPr>
              <a:t>DPM</a:t>
            </a:r>
            <a:r>
              <a:rPr lang="zh-TW" altLang="en-US" sz="1400" b="1" dirty="0">
                <a:latin typeface="微軟正黑體" panose="020B0604030504040204" pitchFamily="34" charset="-120"/>
                <a:ea typeface="微軟正黑體" panose="020B0604030504040204" pitchFamily="34" charset="-120"/>
              </a:rPr>
              <a:t>高，</a:t>
            </a:r>
            <a:r>
              <a:rPr lang="en-US" altLang="zh-TW" sz="1400" b="1" dirty="0">
                <a:latin typeface="微軟正黑體" panose="020B0604030504040204" pitchFamily="34" charset="-120"/>
                <a:ea typeface="微軟正黑體" panose="020B0604030504040204" pitchFamily="34" charset="-120"/>
              </a:rPr>
              <a:t>CSPM</a:t>
            </a:r>
            <a:r>
              <a:rPr lang="zh-TW" altLang="en-US" sz="1400" b="1" dirty="0">
                <a:latin typeface="微軟正黑體" panose="020B0604030504040204" pitchFamily="34" charset="-120"/>
                <a:ea typeface="微軟正黑體" panose="020B0604030504040204" pitchFamily="34" charset="-120"/>
              </a:rPr>
              <a:t>、</a:t>
            </a:r>
            <a:r>
              <a:rPr lang="en-US" altLang="zh-TW" sz="1400" b="1" dirty="0">
                <a:latin typeface="微軟正黑體" panose="020B0604030504040204" pitchFamily="34" charset="-120"/>
                <a:ea typeface="微軟正黑體" panose="020B0604030504040204" pitchFamily="34" charset="-120"/>
              </a:rPr>
              <a:t>GPM</a:t>
            </a:r>
            <a:r>
              <a:rPr lang="zh-TW" altLang="en-US" sz="1400" b="1" dirty="0">
                <a:latin typeface="微軟正黑體" panose="020B0604030504040204" pitchFamily="34" charset="-120"/>
                <a:ea typeface="微軟正黑體" panose="020B0604030504040204" pitchFamily="34" charset="-120"/>
              </a:rPr>
              <a:t>相對低</a:t>
            </a:r>
            <a:br>
              <a:rPr lang="en-US" altLang="zh-TW" sz="1400" b="1" dirty="0">
                <a:latin typeface="微軟正黑體" panose="020B0604030504040204" pitchFamily="34" charset="-120"/>
                <a:ea typeface="微軟正黑體" panose="020B0604030504040204" pitchFamily="34" charset="-120"/>
              </a:rPr>
            </a:br>
            <a:r>
              <a:rPr lang="zh-TW" altLang="en-US" sz="1400" b="1" dirty="0">
                <a:latin typeface="微軟正黑體" panose="020B0604030504040204" pitchFamily="34" charset="-120"/>
                <a:ea typeface="微軟正黑體" panose="020B0604030504040204" pitchFamily="34" charset="-120"/>
              </a:rPr>
              <a:t>→玩家不用吃太多經濟就能有不錯表現，適合擔任副主力或輔助性質的角色</a:t>
            </a:r>
            <a:endParaRPr lang="en-US" altLang="zh-TW" sz="1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3134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35496" y="987574"/>
            <a:ext cx="2952330" cy="3794721"/>
            <a:chOff x="179512" y="915566"/>
            <a:chExt cx="2952330" cy="3794721"/>
          </a:xfrm>
        </p:grpSpPr>
        <p:sp>
          <p:nvSpPr>
            <p:cNvPr id="10" name="Right Triangle 9"/>
            <p:cNvSpPr/>
            <p:nvPr/>
          </p:nvSpPr>
          <p:spPr>
            <a:xfrm rot="10800000">
              <a:off x="1619672" y="2787774"/>
              <a:ext cx="792090" cy="98640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 name="Right Triangle 2"/>
            <p:cNvSpPr/>
            <p:nvPr/>
          </p:nvSpPr>
          <p:spPr>
            <a:xfrm rot="10800000">
              <a:off x="179512" y="915566"/>
              <a:ext cx="792090" cy="9864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ight Triangle 8"/>
            <p:cNvSpPr/>
            <p:nvPr/>
          </p:nvSpPr>
          <p:spPr>
            <a:xfrm rot="10800000">
              <a:off x="899592" y="1851670"/>
              <a:ext cx="792090" cy="986409"/>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ight Triangle 10"/>
            <p:cNvSpPr/>
            <p:nvPr/>
          </p:nvSpPr>
          <p:spPr>
            <a:xfrm rot="10800000">
              <a:off x="2339752" y="3723878"/>
              <a:ext cx="792090" cy="986409"/>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8" name="TextBox 27"/>
            <p:cNvSpPr txBox="1"/>
            <p:nvPr/>
          </p:nvSpPr>
          <p:spPr>
            <a:xfrm>
              <a:off x="467544" y="987574"/>
              <a:ext cx="470598" cy="307777"/>
            </a:xfrm>
            <a:prstGeom prst="rect">
              <a:avLst/>
            </a:prstGeom>
            <a:noFill/>
          </p:spPr>
          <p:txBody>
            <a:bodyPr wrap="square" tIns="0" bIns="0" rtlCol="0" anchor="ctr">
              <a:spAutoFit/>
            </a:bodyPr>
            <a:lstStyle/>
            <a:p>
              <a:r>
                <a:rPr lang="en-US" altLang="ko-KR" sz="2000" b="1" dirty="0">
                  <a:solidFill>
                    <a:schemeClr val="bg1"/>
                  </a:solidFill>
                  <a:latin typeface="Arial" pitchFamily="34" charset="0"/>
                  <a:cs typeface="Arial" pitchFamily="34" charset="0"/>
                </a:rPr>
                <a:t>01</a:t>
              </a:r>
            </a:p>
          </p:txBody>
        </p:sp>
        <p:sp>
          <p:nvSpPr>
            <p:cNvPr id="29" name="TextBox 28"/>
            <p:cNvSpPr txBox="1"/>
            <p:nvPr/>
          </p:nvSpPr>
          <p:spPr>
            <a:xfrm>
              <a:off x="1187624" y="1923678"/>
              <a:ext cx="470598" cy="307777"/>
            </a:xfrm>
            <a:prstGeom prst="rect">
              <a:avLst/>
            </a:prstGeom>
            <a:noFill/>
          </p:spPr>
          <p:txBody>
            <a:bodyPr wrap="square" tIns="0" bIns="0" rtlCol="0" anchor="ctr">
              <a:spAutoFit/>
            </a:bodyPr>
            <a:lstStyle/>
            <a:p>
              <a:r>
                <a:rPr lang="en-US" altLang="ko-KR" sz="2000" b="1" dirty="0">
                  <a:solidFill>
                    <a:schemeClr val="bg1"/>
                  </a:solidFill>
                  <a:latin typeface="Arial" pitchFamily="34" charset="0"/>
                  <a:cs typeface="Arial" pitchFamily="34" charset="0"/>
                </a:rPr>
                <a:t>02</a:t>
              </a:r>
            </a:p>
          </p:txBody>
        </p:sp>
        <p:sp>
          <p:nvSpPr>
            <p:cNvPr id="30" name="TextBox 29"/>
            <p:cNvSpPr txBox="1"/>
            <p:nvPr/>
          </p:nvSpPr>
          <p:spPr>
            <a:xfrm>
              <a:off x="1907704" y="2859782"/>
              <a:ext cx="470598" cy="307777"/>
            </a:xfrm>
            <a:prstGeom prst="rect">
              <a:avLst/>
            </a:prstGeom>
            <a:noFill/>
          </p:spPr>
          <p:txBody>
            <a:bodyPr wrap="square" tIns="0" bIns="0" rtlCol="0" anchor="ctr">
              <a:spAutoFit/>
            </a:bodyPr>
            <a:lstStyle/>
            <a:p>
              <a:r>
                <a:rPr lang="en-US" altLang="ko-KR" sz="2000" b="1" dirty="0">
                  <a:solidFill>
                    <a:schemeClr val="bg1"/>
                  </a:solidFill>
                  <a:latin typeface="Arial" pitchFamily="34" charset="0"/>
                  <a:cs typeface="Arial" pitchFamily="34" charset="0"/>
                </a:rPr>
                <a:t>03</a:t>
              </a:r>
            </a:p>
          </p:txBody>
        </p:sp>
        <p:sp>
          <p:nvSpPr>
            <p:cNvPr id="31" name="TextBox 30"/>
            <p:cNvSpPr txBox="1"/>
            <p:nvPr/>
          </p:nvSpPr>
          <p:spPr>
            <a:xfrm>
              <a:off x="2627784" y="3795886"/>
              <a:ext cx="470598" cy="307777"/>
            </a:xfrm>
            <a:prstGeom prst="rect">
              <a:avLst/>
            </a:prstGeom>
            <a:noFill/>
          </p:spPr>
          <p:txBody>
            <a:bodyPr wrap="square" tIns="0" bIns="0" rtlCol="0" anchor="ctr">
              <a:spAutoFit/>
            </a:bodyPr>
            <a:lstStyle/>
            <a:p>
              <a:r>
                <a:rPr lang="en-US" altLang="ko-KR" sz="2000" b="1" dirty="0">
                  <a:solidFill>
                    <a:schemeClr val="bg1"/>
                  </a:solidFill>
                  <a:latin typeface="Arial" pitchFamily="34" charset="0"/>
                  <a:cs typeface="Arial" pitchFamily="34" charset="0"/>
                </a:rPr>
                <a:t>04</a:t>
              </a:r>
            </a:p>
          </p:txBody>
        </p:sp>
      </p:grpSp>
      <p:sp>
        <p:nvSpPr>
          <p:cNvPr id="34" name="Title 1"/>
          <p:cNvSpPr>
            <a:spLocks noGrp="1"/>
          </p:cNvSpPr>
          <p:nvPr>
            <p:ph type="title"/>
          </p:nvPr>
        </p:nvSpPr>
        <p:spPr>
          <a:xfrm>
            <a:off x="179512" y="0"/>
            <a:ext cx="2051720" cy="884466"/>
          </a:xfrm>
        </p:spPr>
        <p:txBody>
          <a:bodyPr/>
          <a:lstStyle/>
          <a:p>
            <a:pPr algn="ctr"/>
            <a:r>
              <a:rPr lang="zh-TW" altLang="en-US" sz="3600" b="1" dirty="0">
                <a:solidFill>
                  <a:schemeClr val="accent5"/>
                </a:solidFill>
                <a:latin typeface="微軟正黑體" panose="020B0604030504040204" pitchFamily="34" charset="-120"/>
                <a:ea typeface="微軟正黑體" panose="020B0604030504040204" pitchFamily="34" charset="-120"/>
              </a:rPr>
              <a:t>分析流程：</a:t>
            </a:r>
            <a:endParaRPr lang="ko-KR" altLang="en-US" sz="3600" b="1" dirty="0">
              <a:latin typeface="微軟正黑體" panose="020B0604030504040204" pitchFamily="34" charset="-120"/>
            </a:endParaRPr>
          </a:p>
        </p:txBody>
      </p:sp>
      <p:sp>
        <p:nvSpPr>
          <p:cNvPr id="35" name="TextBox 5"/>
          <p:cNvSpPr txBox="1"/>
          <p:nvPr/>
        </p:nvSpPr>
        <p:spPr>
          <a:xfrm>
            <a:off x="971600" y="1059582"/>
            <a:ext cx="4680520" cy="523220"/>
          </a:xfrm>
          <a:prstGeom prst="rect">
            <a:avLst/>
          </a:prstGeom>
          <a:noFill/>
        </p:spPr>
        <p:txBody>
          <a:bodyPr wrap="square" rtlCol="0">
            <a:spAutoFit/>
          </a:bodyPr>
          <a:lstStyle/>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以線上問券收集遊戲玩家之</a:t>
            </a:r>
            <a:r>
              <a:rPr lang="en-US" altLang="zh-TW" sz="1400" b="1" dirty="0">
                <a:latin typeface="微軟正黑體" panose="020B0604030504040204" pitchFamily="34" charset="-120"/>
                <a:ea typeface="微軟正黑體" panose="020B0604030504040204" pitchFamily="34" charset="-120"/>
              </a:rPr>
              <a:t>ID</a:t>
            </a:r>
            <a:r>
              <a:rPr lang="zh-TW" altLang="en-US" sz="1400" b="1" dirty="0">
                <a:latin typeface="微軟正黑體" panose="020B0604030504040204" pitchFamily="34" charset="-120"/>
                <a:ea typeface="微軟正黑體" panose="020B0604030504040204" pitchFamily="34" charset="-120"/>
              </a:rPr>
              <a:t>。</a:t>
            </a: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以網路爬蟲從特定</a:t>
            </a:r>
            <a:r>
              <a:rPr lang="en-US" altLang="zh-TW" sz="1400" b="1" dirty="0">
                <a:latin typeface="微軟正黑體" panose="020B0604030504040204" pitchFamily="34" charset="-120"/>
                <a:ea typeface="微軟正黑體" panose="020B0604030504040204" pitchFamily="34" charset="-120"/>
              </a:rPr>
              <a:t>LOL</a:t>
            </a:r>
            <a:r>
              <a:rPr lang="zh-TW" altLang="en-US" sz="1400" b="1" dirty="0">
                <a:latin typeface="微軟正黑體" panose="020B0604030504040204" pitchFamily="34" charset="-120"/>
                <a:ea typeface="微軟正黑體" panose="020B0604030504040204" pitchFamily="34" charset="-120"/>
              </a:rPr>
              <a:t>數據網頁爬取玩家的樣本數據。</a:t>
            </a:r>
            <a:endParaRPr lang="en-US" altLang="zh-TW" sz="1400" b="1" dirty="0">
              <a:latin typeface="微軟正黑體" panose="020B0604030504040204" pitchFamily="34" charset="-120"/>
              <a:ea typeface="微軟正黑體" panose="020B0604030504040204" pitchFamily="34" charset="-120"/>
            </a:endParaRPr>
          </a:p>
        </p:txBody>
      </p:sp>
      <p:sp>
        <p:nvSpPr>
          <p:cNvPr id="36" name="TextBox 5"/>
          <p:cNvSpPr txBox="1"/>
          <p:nvPr/>
        </p:nvSpPr>
        <p:spPr>
          <a:xfrm>
            <a:off x="1691680" y="1995686"/>
            <a:ext cx="5544616" cy="738664"/>
          </a:xfrm>
          <a:prstGeom prst="rect">
            <a:avLst/>
          </a:prstGeom>
          <a:noFill/>
        </p:spPr>
        <p:txBody>
          <a:bodyPr wrap="square" rtlCol="0">
            <a:spAutoFit/>
          </a:bodyPr>
          <a:lstStyle/>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依據收集到的玩家數據，整理出欲衡量的指標。</a:t>
            </a: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遊戲勝率、英雄使用率、英雄勝率、遊戲時間。</a:t>
            </a: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擊殺比</a:t>
            </a:r>
            <a:r>
              <a:rPr lang="en-US" altLang="zh-TW" sz="1400" b="1" dirty="0">
                <a:latin typeface="微軟正黑體" panose="020B0604030504040204" pitchFamily="34" charset="-120"/>
                <a:ea typeface="微軟正黑體" panose="020B0604030504040204" pitchFamily="34" charset="-120"/>
              </a:rPr>
              <a:t>KDA</a:t>
            </a:r>
            <a:r>
              <a:rPr lang="zh-TW" altLang="en-US" sz="1400" b="1" dirty="0">
                <a:latin typeface="微軟正黑體" panose="020B0604030504040204" pitchFamily="34" charset="-120"/>
                <a:ea typeface="微軟正黑體" panose="020B0604030504040204" pitchFamily="34" charset="-120"/>
              </a:rPr>
              <a:t>、分均輸出</a:t>
            </a:r>
            <a:r>
              <a:rPr lang="en-US" altLang="zh-TW" sz="1400" b="1" dirty="0">
                <a:latin typeface="微軟正黑體" panose="020B0604030504040204" pitchFamily="34" charset="-120"/>
                <a:ea typeface="微軟正黑體" panose="020B0604030504040204" pitchFamily="34" charset="-120"/>
              </a:rPr>
              <a:t>DPM</a:t>
            </a:r>
            <a:r>
              <a:rPr lang="zh-TW" altLang="en-US" sz="1400" b="1" dirty="0">
                <a:latin typeface="微軟正黑體" panose="020B0604030504040204" pitchFamily="34" charset="-120"/>
                <a:ea typeface="微軟正黑體" panose="020B0604030504040204" pitchFamily="34" charset="-120"/>
              </a:rPr>
              <a:t>、分均經濟</a:t>
            </a:r>
            <a:r>
              <a:rPr lang="en-US" altLang="zh-TW" sz="1400" b="1" dirty="0">
                <a:latin typeface="微軟正黑體" panose="020B0604030504040204" pitchFamily="34" charset="-120"/>
                <a:ea typeface="微軟正黑體" panose="020B0604030504040204" pitchFamily="34" charset="-120"/>
              </a:rPr>
              <a:t>GPM</a:t>
            </a:r>
            <a:r>
              <a:rPr lang="zh-TW" altLang="en-US" sz="1400" b="1" dirty="0">
                <a:latin typeface="微軟正黑體" panose="020B0604030504040204" pitchFamily="34" charset="-120"/>
                <a:ea typeface="微軟正黑體" panose="020B0604030504040204" pitchFamily="34" charset="-120"/>
              </a:rPr>
              <a:t>、分均吃兵</a:t>
            </a:r>
            <a:r>
              <a:rPr lang="en-US" altLang="zh-TW" sz="1400" b="1" dirty="0">
                <a:latin typeface="微軟正黑體" panose="020B0604030504040204" pitchFamily="34" charset="-120"/>
                <a:ea typeface="微軟正黑體" panose="020B0604030504040204" pitchFamily="34" charset="-120"/>
              </a:rPr>
              <a:t>CSPM</a:t>
            </a:r>
            <a:r>
              <a:rPr lang="zh-TW" altLang="en-US" sz="1400" b="1" dirty="0">
                <a:latin typeface="微軟正黑體" panose="020B0604030504040204" pitchFamily="34" charset="-120"/>
                <a:ea typeface="微軟正黑體" panose="020B0604030504040204" pitchFamily="34" charset="-120"/>
              </a:rPr>
              <a:t>。</a:t>
            </a:r>
            <a:endParaRPr lang="en-US" altLang="zh-TW" sz="1400" b="1" dirty="0">
              <a:latin typeface="微軟正黑體" panose="020B0604030504040204" pitchFamily="34" charset="-120"/>
              <a:ea typeface="微軟正黑體" panose="020B0604030504040204" pitchFamily="34" charset="-120"/>
            </a:endParaRPr>
          </a:p>
        </p:txBody>
      </p:sp>
      <p:sp>
        <p:nvSpPr>
          <p:cNvPr id="37" name="TextBox 5"/>
          <p:cNvSpPr txBox="1"/>
          <p:nvPr/>
        </p:nvSpPr>
        <p:spPr>
          <a:xfrm>
            <a:off x="2339752" y="2931790"/>
            <a:ext cx="5544616" cy="738664"/>
          </a:xfrm>
          <a:prstGeom prst="rect">
            <a:avLst/>
          </a:prstGeom>
          <a:noFill/>
        </p:spPr>
        <p:txBody>
          <a:bodyPr wrap="square" rtlCol="0">
            <a:spAutoFit/>
          </a:bodyPr>
          <a:lstStyle/>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針對衡量指標做出相對應的結果呈現。</a:t>
            </a: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一般分析指標：條列式呈現</a:t>
            </a: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遊戲表現指標：向度圖呈現</a:t>
            </a:r>
            <a:endParaRPr lang="en-US" altLang="zh-TW" sz="1400" b="1" dirty="0">
              <a:latin typeface="微軟正黑體" panose="020B0604030504040204" pitchFamily="34" charset="-120"/>
              <a:ea typeface="微軟正黑體" panose="020B0604030504040204" pitchFamily="34" charset="-120"/>
            </a:endParaRPr>
          </a:p>
        </p:txBody>
      </p:sp>
      <p:sp>
        <p:nvSpPr>
          <p:cNvPr id="38" name="TextBox 5"/>
          <p:cNvSpPr txBox="1"/>
          <p:nvPr/>
        </p:nvSpPr>
        <p:spPr>
          <a:xfrm>
            <a:off x="3131840" y="4011910"/>
            <a:ext cx="5544616" cy="523220"/>
          </a:xfrm>
          <a:prstGeom prst="rect">
            <a:avLst/>
          </a:prstGeom>
          <a:noFill/>
        </p:spPr>
        <p:txBody>
          <a:bodyPr wrap="square" rtlCol="0">
            <a:spAutoFit/>
          </a:bodyPr>
          <a:lstStyle/>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設計</a:t>
            </a:r>
            <a:r>
              <a:rPr lang="en-US" altLang="zh-TW" sz="1400" b="1" dirty="0">
                <a:latin typeface="微軟正黑體" panose="020B0604030504040204" pitchFamily="34" charset="-120"/>
                <a:ea typeface="微軟正黑體" panose="020B0604030504040204" pitchFamily="34" charset="-120"/>
              </a:rPr>
              <a:t>Line</a:t>
            </a:r>
            <a:r>
              <a:rPr lang="zh-TW" altLang="en-US" sz="1400" b="1" dirty="0">
                <a:latin typeface="微軟正黑體" panose="020B0604030504040204" pitchFamily="34" charset="-120"/>
                <a:ea typeface="微軟正黑體" panose="020B0604030504040204" pitchFamily="34" charset="-120"/>
              </a:rPr>
              <a:t> </a:t>
            </a:r>
            <a:r>
              <a:rPr lang="en-US" altLang="zh-TW" sz="1400" b="1" dirty="0">
                <a:latin typeface="微軟正黑體" panose="020B0604030504040204" pitchFamily="34" charset="-120"/>
                <a:ea typeface="微軟正黑體" panose="020B0604030504040204" pitchFamily="34" charset="-120"/>
              </a:rPr>
              <a:t>Bot</a:t>
            </a:r>
            <a:r>
              <a:rPr lang="zh-TW" altLang="en-US" sz="1400" b="1" dirty="0">
                <a:latin typeface="微軟正黑體" panose="020B0604030504040204" pitchFamily="34" charset="-120"/>
                <a:ea typeface="微軟正黑體" panose="020B0604030504040204" pitchFamily="34" charset="-120"/>
              </a:rPr>
              <a:t>功能，輸入遊戲</a:t>
            </a:r>
            <a:r>
              <a:rPr lang="en-US" altLang="zh-TW" sz="1400" b="1" dirty="0">
                <a:latin typeface="微軟正黑體" panose="020B0604030504040204" pitchFamily="34" charset="-120"/>
                <a:ea typeface="微軟正黑體" panose="020B0604030504040204" pitchFamily="34" charset="-120"/>
              </a:rPr>
              <a:t>ID</a:t>
            </a:r>
            <a:r>
              <a:rPr lang="zh-TW" altLang="en-US" sz="1400" b="1" dirty="0">
                <a:latin typeface="微軟正黑體" panose="020B0604030504040204" pitchFamily="34" charset="-120"/>
                <a:ea typeface="微軟正黑體" panose="020B0604030504040204" pitchFamily="34" charset="-120"/>
              </a:rPr>
              <a:t>即可查詢。</a:t>
            </a:r>
            <a:endParaRPr lang="en-US" altLang="zh-TW" sz="1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400" b="1" dirty="0">
                <a:latin typeface="微軟正黑體" panose="020B0604030504040204" pitchFamily="34" charset="-120"/>
                <a:ea typeface="微軟正黑體" panose="020B0604030504040204" pitchFamily="34" charset="-120"/>
              </a:rPr>
              <a:t>以遊戲對戰模式分類，分別進行指標分析呈現</a:t>
            </a:r>
            <a:endParaRPr lang="en-US" altLang="zh-TW" sz="1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609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a:spLocks noGrp="1"/>
          </p:cNvSpPr>
          <p:nvPr>
            <p:ph type="title"/>
          </p:nvPr>
        </p:nvSpPr>
        <p:spPr>
          <a:xfrm>
            <a:off x="179512" y="0"/>
            <a:ext cx="2051720" cy="884466"/>
          </a:xfrm>
        </p:spPr>
        <p:txBody>
          <a:bodyPr/>
          <a:lstStyle/>
          <a:p>
            <a:pPr algn="ctr"/>
            <a:r>
              <a:rPr lang="zh-TW" altLang="en-US" sz="3600" b="1" dirty="0">
                <a:solidFill>
                  <a:schemeClr val="accent5"/>
                </a:solidFill>
                <a:latin typeface="微軟正黑體" panose="020B0604030504040204" pitchFamily="34" charset="-120"/>
                <a:ea typeface="微軟正黑體" panose="020B0604030504040204" pitchFamily="34" charset="-120"/>
              </a:rPr>
              <a:t>結果呈現：</a:t>
            </a:r>
            <a:endParaRPr lang="ko-KR" altLang="en-US" sz="3600" b="1" dirty="0">
              <a:latin typeface="微軟正黑體" panose="020B0604030504040204" pitchFamily="34" charset="-120"/>
            </a:endParaRPr>
          </a:p>
        </p:txBody>
      </p:sp>
      <p:pic>
        <p:nvPicPr>
          <p:cNvPr id="34" name="圖片 33"/>
          <p:cNvPicPr>
            <a:picLocks noChangeAspect="1"/>
          </p:cNvPicPr>
          <p:nvPr/>
        </p:nvPicPr>
        <p:blipFill rotWithShape="1">
          <a:blip r:embed="rId2"/>
          <a:srcRect l="16391" t="1009" r="2256" b="1810"/>
          <a:stretch/>
        </p:blipFill>
        <p:spPr>
          <a:xfrm>
            <a:off x="4961966" y="584146"/>
            <a:ext cx="1906415" cy="3312368"/>
          </a:xfrm>
          <a:prstGeom prst="rect">
            <a:avLst/>
          </a:prstGeom>
        </p:spPr>
      </p:pic>
      <p:grpSp>
        <p:nvGrpSpPr>
          <p:cNvPr id="2" name="群組 1">
            <a:extLst>
              <a:ext uri="{FF2B5EF4-FFF2-40B4-BE49-F238E27FC236}">
                <a16:creationId xmlns:a16="http://schemas.microsoft.com/office/drawing/2014/main" id="{CBAE15EE-06F7-4BA3-B2FA-04E22C4DF9D2}"/>
              </a:ext>
            </a:extLst>
          </p:cNvPr>
          <p:cNvGrpSpPr/>
          <p:nvPr/>
        </p:nvGrpSpPr>
        <p:grpSpPr>
          <a:xfrm>
            <a:off x="5148064" y="4020785"/>
            <a:ext cx="1584176" cy="504056"/>
            <a:chOff x="2483768" y="4011910"/>
            <a:chExt cx="1584176" cy="504056"/>
          </a:xfrm>
        </p:grpSpPr>
        <p:sp>
          <p:nvSpPr>
            <p:cNvPr id="44" name="Chevron 10"/>
            <p:cNvSpPr/>
            <p:nvPr/>
          </p:nvSpPr>
          <p:spPr>
            <a:xfrm>
              <a:off x="2483768" y="4011910"/>
              <a:ext cx="1584176" cy="504056"/>
            </a:xfrm>
            <a:prstGeom prst="chevron">
              <a:avLst>
                <a:gd name="adj" fmla="val 44855"/>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6" name="文字方塊 45"/>
            <p:cNvSpPr txBox="1"/>
            <p:nvPr/>
          </p:nvSpPr>
          <p:spPr>
            <a:xfrm>
              <a:off x="2627784" y="4083918"/>
              <a:ext cx="1296144" cy="307777"/>
            </a:xfrm>
            <a:prstGeom prst="rect">
              <a:avLst/>
            </a:prstGeom>
            <a:noFill/>
          </p:spPr>
          <p:txBody>
            <a:bodyPr wrap="square" rtlCol="0">
              <a:spAutoFit/>
            </a:bodyPr>
            <a:lstStyle/>
            <a:p>
              <a:r>
                <a:rPr lang="zh-TW" altLang="en-US" sz="1400" b="1" dirty="0">
                  <a:solidFill>
                    <a:schemeClr val="bg1"/>
                  </a:solidFill>
                  <a:latin typeface="微軟正黑體" panose="020B0604030504040204" pitchFamily="34" charset="-120"/>
                  <a:ea typeface="微軟正黑體" panose="020B0604030504040204" pitchFamily="34" charset="-120"/>
                </a:rPr>
                <a:t>分析類別選單</a:t>
              </a:r>
            </a:p>
          </p:txBody>
        </p:sp>
      </p:grpSp>
      <p:sp>
        <p:nvSpPr>
          <p:cNvPr id="47" name="Chevron 10"/>
          <p:cNvSpPr/>
          <p:nvPr/>
        </p:nvSpPr>
        <p:spPr>
          <a:xfrm>
            <a:off x="1259632" y="4012013"/>
            <a:ext cx="1584176" cy="504056"/>
          </a:xfrm>
          <a:prstGeom prst="chevron">
            <a:avLst>
              <a:gd name="adj" fmla="val 44855"/>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8" name="文字方塊 47"/>
          <p:cNvSpPr txBox="1"/>
          <p:nvPr/>
        </p:nvSpPr>
        <p:spPr>
          <a:xfrm>
            <a:off x="1403648" y="4084021"/>
            <a:ext cx="1296144" cy="307777"/>
          </a:xfrm>
          <a:prstGeom prst="rect">
            <a:avLst/>
          </a:prstGeom>
          <a:noFill/>
        </p:spPr>
        <p:txBody>
          <a:bodyPr wrap="square" rtlCol="0">
            <a:spAutoFit/>
          </a:bodyPr>
          <a:lstStyle/>
          <a:p>
            <a:r>
              <a:rPr lang="zh-TW" altLang="en-US" sz="1400" b="1" dirty="0">
                <a:solidFill>
                  <a:schemeClr val="bg1"/>
                </a:solidFill>
                <a:latin typeface="微軟正黑體" panose="020B0604030504040204" pitchFamily="34" charset="-120"/>
                <a:ea typeface="微軟正黑體" panose="020B0604030504040204" pitchFamily="34" charset="-120"/>
              </a:rPr>
              <a:t>初始輸入呈現</a:t>
            </a:r>
          </a:p>
        </p:txBody>
      </p:sp>
      <p:pic>
        <p:nvPicPr>
          <p:cNvPr id="3" name="圖片 2">
            <a:extLst>
              <a:ext uri="{FF2B5EF4-FFF2-40B4-BE49-F238E27FC236}">
                <a16:creationId xmlns:a16="http://schemas.microsoft.com/office/drawing/2014/main" id="{46F24A95-3C0A-4709-8296-FBD334C0AC14}"/>
              </a:ext>
            </a:extLst>
          </p:cNvPr>
          <p:cNvPicPr>
            <a:picLocks noChangeAspect="1"/>
          </p:cNvPicPr>
          <p:nvPr/>
        </p:nvPicPr>
        <p:blipFill>
          <a:blip r:embed="rId3"/>
          <a:stretch>
            <a:fillRect/>
          </a:stretch>
        </p:blipFill>
        <p:spPr>
          <a:xfrm>
            <a:off x="971600" y="837248"/>
            <a:ext cx="2318049" cy="3122399"/>
          </a:xfrm>
          <a:prstGeom prst="rect">
            <a:avLst/>
          </a:prstGeom>
        </p:spPr>
      </p:pic>
    </p:spTree>
    <p:extLst>
      <p:ext uri="{BB962C8B-B14F-4D97-AF65-F5344CB8AC3E}">
        <p14:creationId xmlns:p14="http://schemas.microsoft.com/office/powerpoint/2010/main" val="357187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a:spLocks noGrp="1"/>
          </p:cNvSpPr>
          <p:nvPr>
            <p:ph type="title"/>
          </p:nvPr>
        </p:nvSpPr>
        <p:spPr>
          <a:xfrm>
            <a:off x="179512" y="0"/>
            <a:ext cx="2051720" cy="884466"/>
          </a:xfrm>
        </p:spPr>
        <p:txBody>
          <a:bodyPr/>
          <a:lstStyle/>
          <a:p>
            <a:pPr algn="ctr"/>
            <a:r>
              <a:rPr lang="zh-TW" altLang="en-US" sz="3600" b="1" dirty="0">
                <a:solidFill>
                  <a:schemeClr val="accent5"/>
                </a:solidFill>
                <a:latin typeface="微軟正黑體" panose="020B0604030504040204" pitchFamily="34" charset="-120"/>
                <a:ea typeface="微軟正黑體" panose="020B0604030504040204" pitchFamily="34" charset="-120"/>
              </a:rPr>
              <a:t>結果呈現：</a:t>
            </a:r>
            <a:endParaRPr lang="ko-KR" altLang="en-US" sz="3600" b="1" dirty="0">
              <a:latin typeface="微軟正黑體" panose="020B0604030504040204" pitchFamily="34" charset="-120"/>
            </a:endParaRPr>
          </a:p>
        </p:txBody>
      </p:sp>
      <p:sp>
        <p:nvSpPr>
          <p:cNvPr id="41" name="文字方塊 40"/>
          <p:cNvSpPr txBox="1"/>
          <p:nvPr/>
        </p:nvSpPr>
        <p:spPr>
          <a:xfrm>
            <a:off x="7308304" y="4083918"/>
            <a:ext cx="1440160" cy="307777"/>
          </a:xfrm>
          <a:prstGeom prst="rect">
            <a:avLst/>
          </a:prstGeom>
          <a:noFill/>
        </p:spPr>
        <p:txBody>
          <a:bodyPr wrap="square" rtlCol="0">
            <a:spAutoFit/>
          </a:bodyPr>
          <a:lstStyle/>
          <a:p>
            <a:r>
              <a:rPr lang="zh-TW" altLang="en-US" sz="1400" b="1" dirty="0">
                <a:solidFill>
                  <a:schemeClr val="bg1"/>
                </a:solidFill>
                <a:latin typeface="微軟正黑體" panose="020B0604030504040204" pitchFamily="34" charset="-120"/>
                <a:ea typeface="微軟正黑體" panose="020B0604030504040204" pitchFamily="34" charset="-120"/>
              </a:rPr>
              <a:t>遊戲指標四向圖</a:t>
            </a:r>
          </a:p>
        </p:txBody>
      </p:sp>
      <p:grpSp>
        <p:nvGrpSpPr>
          <p:cNvPr id="2" name="群組 1">
            <a:extLst>
              <a:ext uri="{FF2B5EF4-FFF2-40B4-BE49-F238E27FC236}">
                <a16:creationId xmlns:a16="http://schemas.microsoft.com/office/drawing/2014/main" id="{B5695061-E12C-4595-95F4-1F6C5BA97A6A}"/>
              </a:ext>
            </a:extLst>
          </p:cNvPr>
          <p:cNvGrpSpPr/>
          <p:nvPr/>
        </p:nvGrpSpPr>
        <p:grpSpPr>
          <a:xfrm>
            <a:off x="503548" y="3985778"/>
            <a:ext cx="1800200" cy="504056"/>
            <a:chOff x="4572000" y="4011910"/>
            <a:chExt cx="1800200" cy="504056"/>
          </a:xfrm>
        </p:grpSpPr>
        <p:sp>
          <p:nvSpPr>
            <p:cNvPr id="42" name="Chevron 11"/>
            <p:cNvSpPr/>
            <p:nvPr/>
          </p:nvSpPr>
          <p:spPr>
            <a:xfrm>
              <a:off x="4572000" y="4011910"/>
              <a:ext cx="1800200" cy="504056"/>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3" name="文字方塊 42"/>
            <p:cNvSpPr txBox="1"/>
            <p:nvPr/>
          </p:nvSpPr>
          <p:spPr>
            <a:xfrm>
              <a:off x="4716016" y="4083918"/>
              <a:ext cx="1440160" cy="307777"/>
            </a:xfrm>
            <a:prstGeom prst="rect">
              <a:avLst/>
            </a:prstGeom>
            <a:noFill/>
          </p:spPr>
          <p:txBody>
            <a:bodyPr wrap="square" rtlCol="0">
              <a:spAutoFit/>
            </a:bodyPr>
            <a:lstStyle/>
            <a:p>
              <a:r>
                <a:rPr lang="zh-TW" altLang="en-US" sz="1400" b="1" dirty="0">
                  <a:solidFill>
                    <a:schemeClr val="bg1"/>
                  </a:solidFill>
                  <a:latin typeface="微軟正黑體" panose="020B0604030504040204" pitchFamily="34" charset="-120"/>
                  <a:ea typeface="微軟正黑體" panose="020B0604030504040204" pitchFamily="34" charset="-120"/>
                </a:rPr>
                <a:t>一般分析條列式</a:t>
              </a:r>
            </a:p>
          </p:txBody>
        </p:sp>
      </p:grpSp>
      <p:grpSp>
        <p:nvGrpSpPr>
          <p:cNvPr id="16" name="群組 15">
            <a:extLst>
              <a:ext uri="{FF2B5EF4-FFF2-40B4-BE49-F238E27FC236}">
                <a16:creationId xmlns:a16="http://schemas.microsoft.com/office/drawing/2014/main" id="{7B3CFCFB-8031-415A-AA54-D962E3C35784}"/>
              </a:ext>
            </a:extLst>
          </p:cNvPr>
          <p:cNvGrpSpPr/>
          <p:nvPr/>
        </p:nvGrpSpPr>
        <p:grpSpPr>
          <a:xfrm>
            <a:off x="6552220" y="3985778"/>
            <a:ext cx="1800200" cy="504056"/>
            <a:chOff x="4572000" y="4011910"/>
            <a:chExt cx="1800200" cy="504056"/>
          </a:xfrm>
        </p:grpSpPr>
        <p:sp>
          <p:nvSpPr>
            <p:cNvPr id="17" name="Chevron 11">
              <a:extLst>
                <a:ext uri="{FF2B5EF4-FFF2-40B4-BE49-F238E27FC236}">
                  <a16:creationId xmlns:a16="http://schemas.microsoft.com/office/drawing/2014/main" id="{10C669D4-31DE-4E5A-8D00-FB1B45F06700}"/>
                </a:ext>
              </a:extLst>
            </p:cNvPr>
            <p:cNvSpPr/>
            <p:nvPr/>
          </p:nvSpPr>
          <p:spPr>
            <a:xfrm>
              <a:off x="4572000" y="4011910"/>
              <a:ext cx="1800200" cy="504056"/>
            </a:xfrm>
            <a:prstGeom prst="chevron">
              <a:avLst>
                <a:gd name="adj" fmla="val 44855"/>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8" name="文字方塊 17">
              <a:extLst>
                <a:ext uri="{FF2B5EF4-FFF2-40B4-BE49-F238E27FC236}">
                  <a16:creationId xmlns:a16="http://schemas.microsoft.com/office/drawing/2014/main" id="{3D47005F-5FDB-4455-87D3-7E83E6766D21}"/>
                </a:ext>
              </a:extLst>
            </p:cNvPr>
            <p:cNvSpPr txBox="1"/>
            <p:nvPr/>
          </p:nvSpPr>
          <p:spPr>
            <a:xfrm>
              <a:off x="4716016" y="4083918"/>
              <a:ext cx="1440160" cy="307777"/>
            </a:xfrm>
            <a:prstGeom prst="rect">
              <a:avLst/>
            </a:prstGeom>
            <a:noFill/>
          </p:spPr>
          <p:txBody>
            <a:bodyPr wrap="square" rtlCol="0">
              <a:spAutoFit/>
            </a:bodyPr>
            <a:lstStyle/>
            <a:p>
              <a:r>
                <a:rPr lang="zh-TW" altLang="en-US" sz="1400" b="1" dirty="0">
                  <a:solidFill>
                    <a:schemeClr val="bg1"/>
                  </a:solidFill>
                  <a:latin typeface="微軟正黑體" panose="020B0604030504040204" pitchFamily="34" charset="-120"/>
                  <a:ea typeface="微軟正黑體" panose="020B0604030504040204" pitchFamily="34" charset="-120"/>
                </a:rPr>
                <a:t>遊戲指標四向圖</a:t>
              </a:r>
            </a:p>
          </p:txBody>
        </p:sp>
      </p:grpSp>
      <p:pic>
        <p:nvPicPr>
          <p:cNvPr id="3" name="圖片 2">
            <a:extLst>
              <a:ext uri="{FF2B5EF4-FFF2-40B4-BE49-F238E27FC236}">
                <a16:creationId xmlns:a16="http://schemas.microsoft.com/office/drawing/2014/main" id="{E7D29F6E-CE5D-4AC0-B41E-D33E3EEFBFF4}"/>
              </a:ext>
            </a:extLst>
          </p:cNvPr>
          <p:cNvPicPr>
            <a:picLocks noChangeAspect="1"/>
          </p:cNvPicPr>
          <p:nvPr/>
        </p:nvPicPr>
        <p:blipFill>
          <a:blip r:embed="rId2"/>
          <a:stretch>
            <a:fillRect/>
          </a:stretch>
        </p:blipFill>
        <p:spPr>
          <a:xfrm>
            <a:off x="107505" y="843558"/>
            <a:ext cx="2592287" cy="2939105"/>
          </a:xfrm>
          <a:prstGeom prst="rect">
            <a:avLst/>
          </a:prstGeom>
        </p:spPr>
      </p:pic>
      <p:pic>
        <p:nvPicPr>
          <p:cNvPr id="6" name="圖片 5">
            <a:extLst>
              <a:ext uri="{FF2B5EF4-FFF2-40B4-BE49-F238E27FC236}">
                <a16:creationId xmlns:a16="http://schemas.microsoft.com/office/drawing/2014/main" id="{9A11AB58-B2BE-4576-93D4-D8289EDF2B34}"/>
              </a:ext>
            </a:extLst>
          </p:cNvPr>
          <p:cNvPicPr>
            <a:picLocks noChangeAspect="1"/>
          </p:cNvPicPr>
          <p:nvPr/>
        </p:nvPicPr>
        <p:blipFill rotWithShape="1">
          <a:blip r:embed="rId3"/>
          <a:srcRect l="15897" t="3794" r="12566" b="6122"/>
          <a:stretch/>
        </p:blipFill>
        <p:spPr>
          <a:xfrm>
            <a:off x="6228184" y="1088974"/>
            <a:ext cx="2592287" cy="2448271"/>
          </a:xfrm>
          <a:prstGeom prst="rect">
            <a:avLst/>
          </a:prstGeom>
        </p:spPr>
      </p:pic>
      <p:sp>
        <p:nvSpPr>
          <p:cNvPr id="45" name="TextBox 5">
            <a:extLst>
              <a:ext uri="{FF2B5EF4-FFF2-40B4-BE49-F238E27FC236}">
                <a16:creationId xmlns:a16="http://schemas.microsoft.com/office/drawing/2014/main" id="{B46E0278-56BC-4D99-85C7-3261583CA6F7}"/>
              </a:ext>
            </a:extLst>
          </p:cNvPr>
          <p:cNvSpPr txBox="1"/>
          <p:nvPr/>
        </p:nvSpPr>
        <p:spPr>
          <a:xfrm>
            <a:off x="2872072" y="895999"/>
            <a:ext cx="2592287"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sz="1200" b="1" dirty="0">
                <a:latin typeface="微軟正黑體" panose="020B0604030504040204" pitchFamily="34" charset="-120"/>
                <a:ea typeface="微軟正黑體" panose="020B0604030504040204" pitchFamily="34" charset="-120"/>
              </a:rPr>
              <a:t>遊戲勝率越高</a:t>
            </a:r>
            <a:br>
              <a:rPr lang="en-US" altLang="zh-TW" sz="1200" b="1" dirty="0">
                <a:latin typeface="微軟正黑體" panose="020B0604030504040204" pitchFamily="34" charset="-120"/>
                <a:ea typeface="微軟正黑體" panose="020B0604030504040204" pitchFamily="34" charset="-120"/>
              </a:rPr>
            </a:br>
            <a:r>
              <a:rPr lang="zh-TW" altLang="en-US" sz="1200" b="1" dirty="0">
                <a:latin typeface="微軟正黑體" panose="020B0604030504040204" pitchFamily="34" charset="-120"/>
                <a:ea typeface="微軟正黑體" panose="020B0604030504040204" pitchFamily="34" charset="-120"/>
              </a:rPr>
              <a:t>→遊戲表現分析</a:t>
            </a:r>
            <a:r>
              <a:rPr lang="en-US" altLang="zh-TW" sz="1200" b="1" dirty="0">
                <a:latin typeface="微軟正黑體" panose="020B0604030504040204" pitchFamily="34" charset="-120"/>
                <a:ea typeface="微軟正黑體" panose="020B0604030504040204" pitchFamily="34" charset="-120"/>
              </a:rPr>
              <a:t>(</a:t>
            </a:r>
            <a:r>
              <a:rPr lang="zh-TW" altLang="en-US" sz="1200" b="1" dirty="0">
                <a:latin typeface="微軟正黑體" panose="020B0604030504040204" pitchFamily="34" charset="-120"/>
                <a:ea typeface="微軟正黑體" panose="020B0604030504040204" pitchFamily="34" charset="-120"/>
              </a:rPr>
              <a:t>四項指標</a:t>
            </a:r>
            <a:r>
              <a:rPr lang="en-US" altLang="zh-TW" sz="1200" b="1" dirty="0">
                <a:latin typeface="微軟正黑體" panose="020B0604030504040204" pitchFamily="34" charset="-120"/>
                <a:ea typeface="微軟正黑體" panose="020B0604030504040204" pitchFamily="34" charset="-120"/>
              </a:rPr>
              <a:t>)</a:t>
            </a:r>
            <a:r>
              <a:rPr lang="zh-TW" altLang="en-US" sz="1200" b="1" dirty="0">
                <a:latin typeface="微軟正黑體" panose="020B0604030504040204" pitchFamily="34" charset="-120"/>
                <a:ea typeface="微軟正黑體" panose="020B0604030504040204" pitchFamily="34" charset="-120"/>
              </a:rPr>
              <a:t>越好</a:t>
            </a:r>
            <a:br>
              <a:rPr lang="en-US" altLang="zh-TW" sz="1200" b="1" dirty="0">
                <a:latin typeface="微軟正黑體" panose="020B0604030504040204" pitchFamily="34" charset="-120"/>
                <a:ea typeface="微軟正黑體" panose="020B0604030504040204" pitchFamily="34" charset="-120"/>
              </a:rPr>
            </a:br>
            <a:r>
              <a:rPr lang="zh-TW" altLang="en-US" sz="1200" b="1" dirty="0">
                <a:solidFill>
                  <a:srgbClr val="FF0000"/>
                </a:solidFill>
                <a:latin typeface="微軟正黑體" panose="020B0604030504040204" pitchFamily="34" charset="-120"/>
                <a:ea typeface="微軟正黑體" panose="020B0604030504040204" pitchFamily="34" charset="-120"/>
              </a:rPr>
              <a:t>→部分符合</a:t>
            </a:r>
            <a:endParaRPr lang="en-US" altLang="zh-TW" sz="1200" b="1" dirty="0">
              <a:solidFill>
                <a:srgbClr val="FF0000"/>
              </a:solidFill>
              <a:latin typeface="微軟正黑體" panose="020B0604030504040204" pitchFamily="34" charset="-120"/>
              <a:ea typeface="微軟正黑體" panose="020B0604030504040204" pitchFamily="34" charset="-120"/>
            </a:endParaRPr>
          </a:p>
        </p:txBody>
      </p:sp>
      <p:sp>
        <p:nvSpPr>
          <p:cNvPr id="49" name="TextBox 5">
            <a:extLst>
              <a:ext uri="{FF2B5EF4-FFF2-40B4-BE49-F238E27FC236}">
                <a16:creationId xmlns:a16="http://schemas.microsoft.com/office/drawing/2014/main" id="{A1418820-8CA1-41D3-BC90-F72061EDCDF5}"/>
              </a:ext>
            </a:extLst>
          </p:cNvPr>
          <p:cNvSpPr txBox="1"/>
          <p:nvPr/>
        </p:nvSpPr>
        <p:spPr>
          <a:xfrm>
            <a:off x="2872072" y="1646087"/>
            <a:ext cx="2195195" cy="830997"/>
          </a:xfrm>
          <a:prstGeom prst="rect">
            <a:avLst/>
          </a:prstGeom>
          <a:noFill/>
        </p:spPr>
        <p:txBody>
          <a:bodyPr wrap="square" rtlCol="0">
            <a:spAutoFit/>
          </a:bodyPr>
          <a:lstStyle/>
          <a:p>
            <a:pPr marL="285750" indent="-285750">
              <a:buFont typeface="Arial" panose="020B0604020202020204" pitchFamily="34" charset="0"/>
              <a:buChar char="•"/>
            </a:pPr>
            <a:r>
              <a:rPr lang="zh-TW" altLang="en-US" sz="1200" b="1" dirty="0">
                <a:latin typeface="微軟正黑體" panose="020B0604030504040204" pitchFamily="34" charset="-120"/>
                <a:ea typeface="微軟正黑體" panose="020B0604030504040204" pitchFamily="34" charset="-120"/>
              </a:rPr>
              <a:t>英雄使用率越高</a:t>
            </a:r>
            <a:br>
              <a:rPr lang="en-US" altLang="zh-TW" sz="1200" b="1" dirty="0">
                <a:latin typeface="微軟正黑體" panose="020B0604030504040204" pitchFamily="34" charset="-120"/>
                <a:ea typeface="微軟正黑體" panose="020B0604030504040204" pitchFamily="34" charset="-120"/>
              </a:rPr>
            </a:br>
            <a:r>
              <a:rPr lang="zh-TW" altLang="en-US" sz="1200" b="1" dirty="0">
                <a:latin typeface="微軟正黑體" panose="020B0604030504040204" pitchFamily="34" charset="-120"/>
                <a:ea typeface="微軟正黑體" panose="020B0604030504040204" pitchFamily="34" charset="-120"/>
              </a:rPr>
              <a:t>→英雄勝率越高</a:t>
            </a:r>
            <a:br>
              <a:rPr lang="en-US" altLang="zh-TW" sz="1200" b="1" dirty="0">
                <a:latin typeface="微軟正黑體" panose="020B0604030504040204" pitchFamily="34" charset="-120"/>
                <a:ea typeface="微軟正黑體" panose="020B0604030504040204" pitchFamily="34" charset="-120"/>
              </a:rPr>
            </a:br>
            <a:r>
              <a:rPr lang="zh-TW" altLang="en-US" sz="1200" b="1" dirty="0">
                <a:solidFill>
                  <a:srgbClr val="FF0000"/>
                </a:solidFill>
                <a:latin typeface="微軟正黑體" panose="020B0604030504040204" pitchFamily="34" charset="-120"/>
                <a:ea typeface="微軟正黑體" panose="020B0604030504040204" pitchFamily="34" charset="-120"/>
              </a:rPr>
              <a:t>→部分符合</a:t>
            </a:r>
            <a:br>
              <a:rPr lang="en-US" altLang="zh-TW" sz="1200" b="1" dirty="0">
                <a:solidFill>
                  <a:srgbClr val="FF0000"/>
                </a:solidFill>
                <a:latin typeface="微軟正黑體" panose="020B0604030504040204" pitchFamily="34" charset="-120"/>
                <a:ea typeface="微軟正黑體" panose="020B0604030504040204" pitchFamily="34" charset="-120"/>
              </a:rPr>
            </a:br>
            <a:r>
              <a:rPr lang="en-US" altLang="zh-TW" sz="1200" b="1" dirty="0">
                <a:solidFill>
                  <a:srgbClr val="FF0000"/>
                </a:solidFill>
                <a:latin typeface="微軟正黑體" panose="020B0604030504040204" pitchFamily="34" charset="-120"/>
                <a:ea typeface="微軟正黑體" panose="020B0604030504040204" pitchFamily="34" charset="-120"/>
              </a:rPr>
              <a:t>(</a:t>
            </a:r>
            <a:r>
              <a:rPr lang="zh-TW" altLang="en-US" sz="1200" b="1" dirty="0">
                <a:solidFill>
                  <a:srgbClr val="FF0000"/>
                </a:solidFill>
                <a:latin typeface="微軟正黑體" panose="020B0604030504040204" pitchFamily="34" charset="-120"/>
                <a:ea typeface="微軟正黑體" panose="020B0604030504040204" pitchFamily="34" charset="-120"/>
              </a:rPr>
              <a:t>可能受極端質影響</a:t>
            </a:r>
            <a:r>
              <a:rPr lang="en-US" altLang="zh-TW" sz="1200" b="1" dirty="0">
                <a:solidFill>
                  <a:srgbClr val="FF0000"/>
                </a:solidFill>
                <a:latin typeface="微軟正黑體" panose="020B0604030504040204" pitchFamily="34" charset="-120"/>
                <a:ea typeface="微軟正黑體" panose="020B0604030504040204" pitchFamily="34" charset="-120"/>
              </a:rPr>
              <a:t>)</a:t>
            </a:r>
          </a:p>
        </p:txBody>
      </p:sp>
      <p:sp>
        <p:nvSpPr>
          <p:cNvPr id="50" name="TextBox 5">
            <a:extLst>
              <a:ext uri="{FF2B5EF4-FFF2-40B4-BE49-F238E27FC236}">
                <a16:creationId xmlns:a16="http://schemas.microsoft.com/office/drawing/2014/main" id="{5DA64173-CC9C-4AED-8BFD-5FBF57F3B108}"/>
              </a:ext>
            </a:extLst>
          </p:cNvPr>
          <p:cNvSpPr txBox="1"/>
          <p:nvPr/>
        </p:nvSpPr>
        <p:spPr>
          <a:xfrm>
            <a:off x="2872072" y="2599588"/>
            <a:ext cx="2895399" cy="1015663"/>
          </a:xfrm>
          <a:prstGeom prst="rect">
            <a:avLst/>
          </a:prstGeom>
          <a:noFill/>
        </p:spPr>
        <p:txBody>
          <a:bodyPr wrap="square" rtlCol="0">
            <a:spAutoFit/>
          </a:bodyPr>
          <a:lstStyle/>
          <a:p>
            <a:pPr marL="285750" indent="-285750">
              <a:buFont typeface="Arial" panose="020B0604020202020204" pitchFamily="34" charset="0"/>
              <a:buChar char="•"/>
            </a:pPr>
            <a:r>
              <a:rPr lang="en-US" altLang="zh-TW" sz="1200" b="1" dirty="0">
                <a:latin typeface="微軟正黑體" panose="020B0604030504040204" pitchFamily="34" charset="-120"/>
                <a:ea typeface="微軟正黑體" panose="020B0604030504040204" pitchFamily="34" charset="-120"/>
              </a:rPr>
              <a:t>GPM</a:t>
            </a:r>
            <a:r>
              <a:rPr lang="zh-TW" altLang="en-US" sz="1200" b="1" dirty="0">
                <a:latin typeface="微軟正黑體" panose="020B0604030504040204" pitchFamily="34" charset="-120"/>
                <a:ea typeface="微軟正黑體" panose="020B0604030504040204" pitchFamily="34" charset="-120"/>
              </a:rPr>
              <a:t>、</a:t>
            </a:r>
            <a:r>
              <a:rPr lang="en-US" altLang="zh-TW" sz="1200" b="1" dirty="0">
                <a:latin typeface="微軟正黑體" panose="020B0604030504040204" pitchFamily="34" charset="-120"/>
                <a:ea typeface="微軟正黑體" panose="020B0604030504040204" pitchFamily="34" charset="-120"/>
              </a:rPr>
              <a:t>CSPM</a:t>
            </a:r>
            <a:r>
              <a:rPr lang="zh-TW" altLang="en-US" sz="1200" b="1" dirty="0">
                <a:latin typeface="微軟正黑體" panose="020B0604030504040204" pitchFamily="34" charset="-120"/>
                <a:ea typeface="微軟正黑體" panose="020B0604030504040204" pitchFamily="34" charset="-120"/>
              </a:rPr>
              <a:t>高，獲得很多經濟，</a:t>
            </a:r>
            <a:endParaRPr lang="en-US" altLang="zh-TW" sz="12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200" b="1" dirty="0">
                <a:latin typeface="微軟正黑體" panose="020B0604030504040204" pitchFamily="34" charset="-120"/>
                <a:ea typeface="微軟正黑體" panose="020B0604030504040204" pitchFamily="34" charset="-120"/>
              </a:rPr>
              <a:t>但</a:t>
            </a:r>
            <a:r>
              <a:rPr lang="en-US" altLang="zh-TW" sz="1200" b="1" dirty="0">
                <a:latin typeface="微軟正黑體" panose="020B0604030504040204" pitchFamily="34" charset="-120"/>
                <a:ea typeface="微軟正黑體" panose="020B0604030504040204" pitchFamily="34" charset="-120"/>
              </a:rPr>
              <a:t>KDA</a:t>
            </a:r>
            <a:r>
              <a:rPr lang="zh-TW" altLang="en-US" sz="1200" b="1" dirty="0">
                <a:latin typeface="微軟正黑體" panose="020B0604030504040204" pitchFamily="34" charset="-120"/>
                <a:ea typeface="微軟正黑體" panose="020B0604030504040204" pitchFamily="34" charset="-120"/>
              </a:rPr>
              <a:t>、</a:t>
            </a:r>
            <a:r>
              <a:rPr lang="en-US" altLang="zh-TW" sz="1200" b="1" dirty="0">
                <a:latin typeface="微軟正黑體" panose="020B0604030504040204" pitchFamily="34" charset="-120"/>
                <a:ea typeface="微軟正黑體" panose="020B0604030504040204" pitchFamily="34" charset="-120"/>
              </a:rPr>
              <a:t>DPM</a:t>
            </a:r>
            <a:r>
              <a:rPr lang="zh-TW" altLang="en-US" sz="1200" b="1" dirty="0">
                <a:latin typeface="微軟正黑體" panose="020B0604030504040204" pitchFamily="34" charset="-120"/>
                <a:ea typeface="微軟正黑體" panose="020B0604030504040204" pitchFamily="34" charset="-120"/>
              </a:rPr>
              <a:t>較低</a:t>
            </a:r>
            <a:br>
              <a:rPr lang="en-US" altLang="zh-TW" sz="1200" b="1" dirty="0">
                <a:latin typeface="微軟正黑體" panose="020B0604030504040204" pitchFamily="34" charset="-120"/>
                <a:ea typeface="微軟正黑體" panose="020B0604030504040204" pitchFamily="34" charset="-120"/>
              </a:rPr>
            </a:br>
            <a:r>
              <a:rPr lang="zh-TW" altLang="en-US" sz="1200" b="1" dirty="0">
                <a:solidFill>
                  <a:srgbClr val="FF0000"/>
                </a:solidFill>
                <a:latin typeface="微軟正黑體" panose="020B0604030504040204" pitchFamily="34" charset="-120"/>
                <a:ea typeface="微軟正黑體" panose="020B0604030504040204" pitchFamily="34" charset="-120"/>
              </a:rPr>
              <a:t>→遊戲表現不如預期</a:t>
            </a:r>
            <a:br>
              <a:rPr lang="en-US" altLang="zh-TW" sz="1200" b="1" dirty="0">
                <a:solidFill>
                  <a:srgbClr val="FF0000"/>
                </a:solidFill>
                <a:latin typeface="微軟正黑體" panose="020B0604030504040204" pitchFamily="34" charset="-120"/>
                <a:ea typeface="微軟正黑體" panose="020B0604030504040204" pitchFamily="34" charset="-120"/>
              </a:rPr>
            </a:br>
            <a:r>
              <a:rPr lang="zh-TW" altLang="en-US" sz="1200" b="1" dirty="0">
                <a:solidFill>
                  <a:srgbClr val="FF0000"/>
                </a:solidFill>
                <a:latin typeface="微軟正黑體" panose="020B0604030504040204" pitchFamily="34" charset="-120"/>
                <a:ea typeface="微軟正黑體" panose="020B0604030504040204" pitchFamily="34" charset="-120"/>
              </a:rPr>
              <a:t>→建議改變角色定位</a:t>
            </a:r>
            <a:endParaRPr lang="en-US" altLang="zh-TW" sz="1200" b="1" dirty="0">
              <a:solidFill>
                <a:srgbClr val="FF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1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8653943"/>
      </p:ext>
    </p:extLst>
  </p:cSld>
  <p:clrMapOvr>
    <a:masterClrMapping/>
  </p:clrMapOvr>
</p:sld>
</file>

<file path=ppt/theme/theme1.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TotalTime>
  <Words>697</Words>
  <Application>Microsoft Office PowerPoint</Application>
  <PresentationFormat>如螢幕大小 (16:9)</PresentationFormat>
  <Paragraphs>74</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9</vt:i4>
      </vt:variant>
    </vt:vector>
  </HeadingPairs>
  <TitlesOfParts>
    <vt:vector size="15" baseType="lpstr">
      <vt:lpstr>Arial Unicode MS</vt:lpstr>
      <vt:lpstr>맑은 고딕</vt:lpstr>
      <vt:lpstr>微軟正黑體</vt:lpstr>
      <vt:lpstr>Arial</vt:lpstr>
      <vt:lpstr>Contents Slide Master</vt:lpstr>
      <vt:lpstr>Section Break Slide Master</vt:lpstr>
      <vt:lpstr>PowerPoint 簡報</vt:lpstr>
      <vt:lpstr>目錄：</vt:lpstr>
      <vt:lpstr>PowerPoint 簡報</vt:lpstr>
      <vt:lpstr>研究動機：</vt:lpstr>
      <vt:lpstr>指標釋義：</vt:lpstr>
      <vt:lpstr>問題定義：</vt:lpstr>
      <vt:lpstr>分析流程：</vt:lpstr>
      <vt:lpstr>結果呈現：</vt:lpstr>
      <vt:lpstr>結果呈現：</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Artoria</cp:lastModifiedBy>
  <cp:revision>106</cp:revision>
  <dcterms:created xsi:type="dcterms:W3CDTF">2016-12-01T00:32:25Z</dcterms:created>
  <dcterms:modified xsi:type="dcterms:W3CDTF">2022-01-12T07:52:58Z</dcterms:modified>
</cp:coreProperties>
</file>