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6"/>
    <p:sldMasterId id="214748370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y="5143500" cx="9144000"/>
  <p:notesSz cx="6858000" cy="9144000"/>
  <p:embeddedFontLst>
    <p:embeddedFont>
      <p:font typeface="Barlow ExtraLight"/>
      <p:regular r:id="rId20"/>
      <p:bold r:id="rId21"/>
      <p:italic r:id="rId22"/>
      <p:boldItalic r:id="rId23"/>
    </p:embeddedFont>
    <p:embeddedFont>
      <p:font typeface="Hepta Slab Medium"/>
      <p:regular r:id="rId24"/>
      <p:bold r:id="rId25"/>
    </p:embeddedFont>
    <p:embeddedFont>
      <p:font typeface="Hepta Slab Light"/>
      <p:regular r:id="rId26"/>
      <p:bold r:id="rId27"/>
    </p:embeddedFont>
    <p:embeddedFont>
      <p:font typeface="Hepta Slab"/>
      <p:regular r:id="rId28"/>
      <p:bold r:id="rId29"/>
    </p:embeddedFont>
    <p:embeddedFont>
      <p:font typeface="Barlow Medium"/>
      <p:regular r:id="rId30"/>
      <p:bold r:id="rId31"/>
      <p:italic r:id="rId32"/>
      <p:boldItalic r:id="rId33"/>
    </p:embeddedFont>
    <p:embeddedFont>
      <p:font typeface="Barlow Light"/>
      <p:regular r:id="rId34"/>
      <p:bold r:id="rId35"/>
      <p:italic r:id="rId36"/>
      <p:boldItalic r:id="rId37"/>
    </p:embeddedFont>
    <p:embeddedFont>
      <p:font typeface="Barlow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7" name="Minseo Ki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B6397D-E498-44D3-9B3C-13A406C6E308}">
  <a:tblStyle styleId="{32B6397D-E498-44D3-9B3C-13A406C6E3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italic.fntdata"/><Relationship Id="rId20" Type="http://schemas.openxmlformats.org/officeDocument/2006/relationships/font" Target="fonts/BarlowExtraLight-regular.fntdata"/><Relationship Id="rId41" Type="http://schemas.openxmlformats.org/officeDocument/2006/relationships/font" Target="fonts/Barlow-boldItalic.fntdata"/><Relationship Id="rId22" Type="http://schemas.openxmlformats.org/officeDocument/2006/relationships/font" Target="fonts/BarlowExtraLight-italic.fntdata"/><Relationship Id="rId21" Type="http://schemas.openxmlformats.org/officeDocument/2006/relationships/font" Target="fonts/BarlowExtraLight-bold.fntdata"/><Relationship Id="rId24" Type="http://schemas.openxmlformats.org/officeDocument/2006/relationships/font" Target="fonts/HeptaSlabMedium-regular.fntdata"/><Relationship Id="rId23" Type="http://schemas.openxmlformats.org/officeDocument/2006/relationships/font" Target="fonts/BarlowExtra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HeptaSlabLight-regular.fntdata"/><Relationship Id="rId25" Type="http://schemas.openxmlformats.org/officeDocument/2006/relationships/font" Target="fonts/HeptaSlabMedium-bold.fntdata"/><Relationship Id="rId28" Type="http://schemas.openxmlformats.org/officeDocument/2006/relationships/font" Target="fonts/HeptaSlab-regular.fntdata"/><Relationship Id="rId27" Type="http://schemas.openxmlformats.org/officeDocument/2006/relationships/font" Target="fonts/HeptaSlabLight-bold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HeptaSlab-bold.fntdata"/><Relationship Id="rId7" Type="http://schemas.openxmlformats.org/officeDocument/2006/relationships/slideMaster" Target="slideMasters/slideMaster2.xml"/><Relationship Id="rId8" Type="http://schemas.openxmlformats.org/officeDocument/2006/relationships/notesMaster" Target="notesMasters/notesMaster1.xml"/><Relationship Id="rId31" Type="http://schemas.openxmlformats.org/officeDocument/2006/relationships/font" Target="fonts/BarlowMedium-bold.fntdata"/><Relationship Id="rId30" Type="http://schemas.openxmlformats.org/officeDocument/2006/relationships/font" Target="fonts/BarlowMedium-regular.fntdata"/><Relationship Id="rId11" Type="http://schemas.openxmlformats.org/officeDocument/2006/relationships/slide" Target="slides/slide3.xml"/><Relationship Id="rId33" Type="http://schemas.openxmlformats.org/officeDocument/2006/relationships/font" Target="fonts/BarlowMedium-boldItalic.fntdata"/><Relationship Id="rId10" Type="http://schemas.openxmlformats.org/officeDocument/2006/relationships/slide" Target="slides/slide2.xml"/><Relationship Id="rId32" Type="http://schemas.openxmlformats.org/officeDocument/2006/relationships/font" Target="fonts/BarlowMedium-italic.fntdata"/><Relationship Id="rId13" Type="http://schemas.openxmlformats.org/officeDocument/2006/relationships/slide" Target="slides/slide5.xml"/><Relationship Id="rId35" Type="http://schemas.openxmlformats.org/officeDocument/2006/relationships/font" Target="fonts/BarlowLight-bold.fntdata"/><Relationship Id="rId12" Type="http://schemas.openxmlformats.org/officeDocument/2006/relationships/slide" Target="slides/slide4.xml"/><Relationship Id="rId34" Type="http://schemas.openxmlformats.org/officeDocument/2006/relationships/font" Target="fonts/BarlowLight-regular.fntdata"/><Relationship Id="rId15" Type="http://schemas.openxmlformats.org/officeDocument/2006/relationships/slide" Target="slides/slide7.xml"/><Relationship Id="rId37" Type="http://schemas.openxmlformats.org/officeDocument/2006/relationships/font" Target="fonts/BarlowLight-boldItalic.fntdata"/><Relationship Id="rId14" Type="http://schemas.openxmlformats.org/officeDocument/2006/relationships/slide" Target="slides/slide6.xml"/><Relationship Id="rId36" Type="http://schemas.openxmlformats.org/officeDocument/2006/relationships/font" Target="fonts/BarlowLight-italic.fntdata"/><Relationship Id="rId17" Type="http://schemas.openxmlformats.org/officeDocument/2006/relationships/slide" Target="slides/slide9.xml"/><Relationship Id="rId39" Type="http://schemas.openxmlformats.org/officeDocument/2006/relationships/font" Target="fonts/Barlow-bold.fntdata"/><Relationship Id="rId16" Type="http://schemas.openxmlformats.org/officeDocument/2006/relationships/slide" Target="slides/slide8.xml"/><Relationship Id="rId38" Type="http://schemas.openxmlformats.org/officeDocument/2006/relationships/font" Target="fonts/Barlow-regular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4-01T22:25:57.795">
    <p:pos x="1055" y="2579"/>
    <p:text>make sure u understand each and every component of this model for q&amp;a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5-04-01T22:23:55.330">
    <p:pos x="6000" y="0"/>
    <p:text>is this just to visualize rv data u guys found online?</p:text>
  </p:cm>
  <p:cm authorId="0" idx="3" dt="2025-04-01T22:23:55.330">
    <p:pos x="6000" y="0"/>
    <p:text>then its not really considered eda</p:text>
  </p:cm>
  <p:cm authorId="0" idx="4" dt="2025-04-01T22:23:24.178">
    <p:pos x="6000" y="100"/>
    <p:text>be more clear with some texts</p:text>
  </p:cm>
  <p:cm authorId="0" idx="5" dt="2025-04-01T22:23:08.000">
    <p:pos x="2354" y="492"/>
    <p:text>what exactly are these?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5-04-01T22:27:47.569">
    <p:pos x="364" y="217"/>
    <p:text>i wish u guys had done this part too especially when u guys have two people in the team</p:text>
  </p:cm>
  <p:cm authorId="0" idx="7" dt="2025-04-01T22:26:17.986">
    <p:pos x="364" y="317"/>
    <p:text>how?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4730f5f4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4730f5f4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47848a5422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47848a5422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47848a542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47848a542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4730f5f4f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4730f5f4f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4730f5f4f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4730f5f4f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4730f5f4f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4730f5f4f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47848a542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47848a542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4730f5f4f3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4730f5f4f3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47848a542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47848a542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47848a5422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47848a5422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47848a5422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47848a5422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Relationship Id="rId4" Type="http://schemas.openxmlformats.org/officeDocument/2006/relationships/image" Target="../media/image10.png"/><Relationship Id="rId5" Type="http://schemas.openxmlformats.org/officeDocument/2006/relationships/image" Target="../media/image12.jpg"/><Relationship Id="rId6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Mid-Semester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59"/>
          <p:cNvSpPr txBox="1"/>
          <p:nvPr>
            <p:ph idx="1" type="body"/>
          </p:nvPr>
        </p:nvSpPr>
        <p:spPr>
          <a:xfrm>
            <a:off x="4046100" y="4236450"/>
            <a:ext cx="1051800" cy="1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 SC</a:t>
            </a:r>
            <a:endParaRPr/>
          </a:p>
        </p:txBody>
      </p:sp>
      <p:sp>
        <p:nvSpPr>
          <p:cNvPr id="373" name="Google Shape;373;p59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Ryan Li, Alvin Tan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8"/>
          <p:cNvSpPr txBox="1"/>
          <p:nvPr>
            <p:ph idx="2" type="subTitle"/>
          </p:nvPr>
        </p:nvSpPr>
        <p:spPr>
          <a:xfrm>
            <a:off x="466798" y="445100"/>
            <a:ext cx="56064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Pearson Correlation Test Between Return and RV</a:t>
            </a:r>
            <a:endParaRPr/>
          </a:p>
        </p:txBody>
      </p:sp>
      <p:graphicFrame>
        <p:nvGraphicFramePr>
          <p:cNvPr id="465" name="Google Shape;465;p68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{32B6397D-E498-44D3-9B3C-13A406C6E308}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Pearson Correlation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SPX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-0.338604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GDAXI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-0.035292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FCHI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0.211963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FTSE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0.397545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OMXSPI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-0.429171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N225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-0.255845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KS11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-0.166977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9"/>
          <p:cNvSpPr txBox="1"/>
          <p:nvPr>
            <p:ph idx="1" type="body"/>
          </p:nvPr>
        </p:nvSpPr>
        <p:spPr>
          <a:xfrm>
            <a:off x="578075" y="345850"/>
            <a:ext cx="7912500" cy="279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Data: look for recent stock price data and options data with implied volatility 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Model training: fit model to dataset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Strategy Implementation: Backtest strategy on options data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Analyze Results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1500"/>
          </a:p>
        </p:txBody>
      </p:sp>
      <p:sp>
        <p:nvSpPr>
          <p:cNvPr id="471" name="Google Shape;471;p69"/>
          <p:cNvSpPr txBox="1"/>
          <p:nvPr>
            <p:ph idx="2" type="subTitle"/>
          </p:nvPr>
        </p:nvSpPr>
        <p:spPr>
          <a:xfrm>
            <a:off x="466800" y="445100"/>
            <a:ext cx="303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Future Directions</a:t>
            </a:r>
            <a:endParaRPr/>
          </a:p>
        </p:txBody>
      </p:sp>
      <p:sp>
        <p:nvSpPr>
          <p:cNvPr id="472" name="Google Shape;472;p6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0"/>
          <p:cNvSpPr txBox="1"/>
          <p:nvPr>
            <p:ph idx="1" type="subTitle"/>
          </p:nvPr>
        </p:nvSpPr>
        <p:spPr>
          <a:xfrm>
            <a:off x="475075" y="392700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AGENDA</a:t>
            </a:r>
            <a:endParaRPr sz="2000"/>
          </a:p>
        </p:txBody>
      </p:sp>
      <p:sp>
        <p:nvSpPr>
          <p:cNvPr id="379" name="Google Shape;379;p60"/>
          <p:cNvSpPr txBox="1"/>
          <p:nvPr>
            <p:ph idx="2" type="body"/>
          </p:nvPr>
        </p:nvSpPr>
        <p:spPr>
          <a:xfrm>
            <a:off x="787297" y="14377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0" name="Google Shape;380;p60"/>
          <p:cNvSpPr txBox="1"/>
          <p:nvPr>
            <p:ph idx="3" type="subTitle"/>
          </p:nvPr>
        </p:nvSpPr>
        <p:spPr>
          <a:xfrm>
            <a:off x="1699221" y="14374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381" name="Google Shape;381;p60"/>
          <p:cNvSpPr txBox="1"/>
          <p:nvPr>
            <p:ph idx="6" type="subTitle"/>
          </p:nvPr>
        </p:nvSpPr>
        <p:spPr>
          <a:xfrm>
            <a:off x="1699221" y="26795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60"/>
          <p:cNvSpPr txBox="1"/>
          <p:nvPr>
            <p:ph idx="8" type="body"/>
          </p:nvPr>
        </p:nvSpPr>
        <p:spPr>
          <a:xfrm>
            <a:off x="787297" y="2224918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3" name="Google Shape;383;p60"/>
          <p:cNvSpPr txBox="1"/>
          <p:nvPr>
            <p:ph idx="9" type="subTitle"/>
          </p:nvPr>
        </p:nvSpPr>
        <p:spPr>
          <a:xfrm>
            <a:off x="1699221" y="222546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84" name="Google Shape;384;p60"/>
          <p:cNvSpPr txBox="1"/>
          <p:nvPr>
            <p:ph idx="14" type="body"/>
          </p:nvPr>
        </p:nvSpPr>
        <p:spPr>
          <a:xfrm>
            <a:off x="787306" y="30289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5" name="Google Shape;385;p60"/>
          <p:cNvSpPr txBox="1"/>
          <p:nvPr>
            <p:ph idx="15" type="subTitle"/>
          </p:nvPr>
        </p:nvSpPr>
        <p:spPr>
          <a:xfrm>
            <a:off x="1699230" y="3028954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86" name="Google Shape;386;p60"/>
          <p:cNvSpPr txBox="1"/>
          <p:nvPr>
            <p:ph idx="17" type="body"/>
          </p:nvPr>
        </p:nvSpPr>
        <p:spPr>
          <a:xfrm>
            <a:off x="787306" y="383241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7" name="Google Shape;387;p60"/>
          <p:cNvSpPr txBox="1"/>
          <p:nvPr>
            <p:ph idx="18" type="subTitle"/>
          </p:nvPr>
        </p:nvSpPr>
        <p:spPr>
          <a:xfrm>
            <a:off x="1699230" y="3832416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FUTURE</a:t>
            </a:r>
            <a:br>
              <a:rPr lang="en"/>
            </a:br>
            <a:r>
              <a:rPr lang="en"/>
              <a:t>DIRECTIONS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1"/>
          <p:cNvSpPr txBox="1"/>
          <p:nvPr/>
        </p:nvSpPr>
        <p:spPr>
          <a:xfrm>
            <a:off x="421975" y="1543500"/>
            <a:ext cx="52587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Develop a options trading strategy that profits from implied volatility mispricings. </a:t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Process:</a:t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Char char="-"/>
            </a:pPr>
            <a:r>
              <a:rPr lang="en" sz="1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Realized volatility forecasting model</a:t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Char char="-"/>
            </a:pPr>
            <a:r>
              <a:rPr lang="en" sz="1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IV vs. RV comparison </a:t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Char char="-"/>
            </a:pPr>
            <a:r>
              <a:rPr lang="en" sz="1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Use strategies like butterfly or long straddle to bet on volatility</a:t>
            </a:r>
            <a:endParaRPr sz="1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94" name="Google Shape;394;p61"/>
          <p:cNvSpPr txBox="1"/>
          <p:nvPr/>
        </p:nvSpPr>
        <p:spPr>
          <a:xfrm>
            <a:off x="421970" y="5321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PURPOSE</a:t>
            </a:r>
            <a:endParaRPr sz="2000"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95" name="Google Shape;395;p6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6" name="Google Shape;39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225" y="1201550"/>
            <a:ext cx="2978500" cy="29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2"/>
          <p:cNvSpPr txBox="1"/>
          <p:nvPr/>
        </p:nvSpPr>
        <p:spPr>
          <a:xfrm>
            <a:off x="1307222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02" name="Google Shape;402;p62"/>
          <p:cNvSpPr txBox="1"/>
          <p:nvPr/>
        </p:nvSpPr>
        <p:spPr>
          <a:xfrm>
            <a:off x="2934435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03" name="Google Shape;403;p62"/>
          <p:cNvSpPr txBox="1"/>
          <p:nvPr/>
        </p:nvSpPr>
        <p:spPr>
          <a:xfrm>
            <a:off x="6208688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cxnSp>
        <p:nvCxnSpPr>
          <p:cNvPr id="404" name="Google Shape;404;p62"/>
          <p:cNvCxnSpPr/>
          <p:nvPr/>
        </p:nvCxnSpPr>
        <p:spPr>
          <a:xfrm rot="10800000">
            <a:off x="783775" y="4360100"/>
            <a:ext cx="757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6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Methodology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6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62"/>
          <p:cNvSpPr txBox="1"/>
          <p:nvPr/>
        </p:nvSpPr>
        <p:spPr>
          <a:xfrm>
            <a:off x="480425" y="939650"/>
            <a:ext cx="80100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GARCH Model</a:t>
            </a:r>
            <a:endParaRPr b="1" sz="1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Char char="-"/>
            </a:pPr>
            <a:r>
              <a:rPr lang="en" sz="1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Generalized Autoregressive Conditional Heteroskedasticity Model</a:t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Light"/>
              <a:buChar char="-"/>
            </a:pPr>
            <a:r>
              <a:rPr lang="en" sz="1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GARCH (1,1):</a:t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Light"/>
              <a:buChar char="-"/>
            </a:pPr>
            <a:r>
              <a:rPr lang="en" sz="1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Predicts conditional variance for a given day using:</a:t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Light"/>
              <a:buChar char="-"/>
            </a:pPr>
            <a:r>
              <a:rPr lang="en" sz="1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Long-term average volatility</a:t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Light"/>
              <a:buChar char="-"/>
            </a:pPr>
            <a:r>
              <a:rPr lang="en" sz="1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Previous squared shock</a:t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Light"/>
              <a:buChar char="-"/>
            </a:pPr>
            <a:r>
              <a:rPr lang="en" sz="1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Previous conditional variance</a:t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Light"/>
              <a:buChar char="-"/>
            </a:pPr>
            <a:r>
              <a:rPr lang="en" sz="1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Drawbacks:</a:t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Light"/>
              <a:buChar char="-"/>
            </a:pPr>
            <a:r>
              <a:rPr lang="en" sz="1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Daily returns are noisy measures of volatility</a:t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Light"/>
              <a:buChar char="-"/>
            </a:pPr>
            <a:r>
              <a:rPr lang="en" sz="1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Multi-step forecasting depend on unobservable shocks</a:t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08" name="Google Shape;408;p62" title="WeChat1e0010e863b62a025267fb22d58da56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575" y="1738475"/>
            <a:ext cx="2794075" cy="5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62" title="WeChat5c674d20ee847ec913e8b690d360ad06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2588" y="2243475"/>
            <a:ext cx="1392049" cy="3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3"/>
          <p:cNvSpPr txBox="1"/>
          <p:nvPr/>
        </p:nvSpPr>
        <p:spPr>
          <a:xfrm>
            <a:off x="1307222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15" name="Google Shape;415;p63"/>
          <p:cNvSpPr txBox="1"/>
          <p:nvPr/>
        </p:nvSpPr>
        <p:spPr>
          <a:xfrm>
            <a:off x="2934435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16" name="Google Shape;416;p63"/>
          <p:cNvSpPr txBox="1"/>
          <p:nvPr/>
        </p:nvSpPr>
        <p:spPr>
          <a:xfrm>
            <a:off x="4581065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17" name="Google Shape;417;p63"/>
          <p:cNvSpPr txBox="1"/>
          <p:nvPr/>
        </p:nvSpPr>
        <p:spPr>
          <a:xfrm>
            <a:off x="6208688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cxnSp>
        <p:nvCxnSpPr>
          <p:cNvPr id="418" name="Google Shape;418;p63"/>
          <p:cNvCxnSpPr/>
          <p:nvPr/>
        </p:nvCxnSpPr>
        <p:spPr>
          <a:xfrm rot="10800000">
            <a:off x="783775" y="4360100"/>
            <a:ext cx="757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63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Methodology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63"/>
          <p:cNvSpPr txBox="1"/>
          <p:nvPr/>
        </p:nvSpPr>
        <p:spPr>
          <a:xfrm>
            <a:off x="493075" y="924875"/>
            <a:ext cx="8010300" cy="2678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</a:t>
            </a:r>
            <a:r>
              <a:rPr b="1" lang="en" sz="1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EAVY Model</a:t>
            </a:r>
            <a:endParaRPr b="1" sz="1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Light"/>
              <a:buChar char="-"/>
            </a:pPr>
            <a:r>
              <a:rPr lang="en" sz="1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High-frEquency-bAsed VolatilitY Model</a:t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Light"/>
              <a:buChar char="-"/>
            </a:pPr>
            <a:r>
              <a:rPr lang="en" sz="1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Replaces epsilon (daily shock) by realized measure (using realized variance as RM for implementation)</a:t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Light"/>
              <a:buChar char="-"/>
            </a:pPr>
            <a:r>
              <a:rPr lang="en" sz="1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Forecasting RM enables more reliable long-term forecasting</a:t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Light"/>
              <a:buChar char="-"/>
            </a:pPr>
            <a:r>
              <a:rPr lang="en" sz="1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Less random noise:</a:t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Light"/>
              <a:buChar char="-"/>
            </a:pPr>
            <a:r>
              <a:rPr lang="en" sz="1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Aggregating small pieces of information</a:t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Light"/>
              <a:buChar char="-"/>
            </a:pPr>
            <a:r>
              <a:rPr lang="en" sz="1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Smoothing</a:t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22" name="Google Shape;422;p63"/>
          <p:cNvPicPr preferRelativeResize="0"/>
          <p:nvPr/>
        </p:nvPicPr>
        <p:blipFill rotWithShape="1">
          <a:blip r:embed="rId4">
            <a:alphaModFix/>
          </a:blip>
          <a:srcRect b="0" l="10297" r="0" t="0"/>
          <a:stretch/>
        </p:blipFill>
        <p:spPr>
          <a:xfrm>
            <a:off x="2934425" y="3371275"/>
            <a:ext cx="3782450" cy="722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5025" y="4094225"/>
            <a:ext cx="6161775" cy="681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4"/>
          <p:cNvSpPr txBox="1"/>
          <p:nvPr>
            <p:ph idx="1" type="body"/>
          </p:nvPr>
        </p:nvSpPr>
        <p:spPr>
          <a:xfrm>
            <a:off x="578075" y="445100"/>
            <a:ext cx="6448200" cy="1378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 Light"/>
              <a:buChar char="-"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5-min RV data for 8 ETFs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 Light"/>
              <a:buChar char="-"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2000+ rows (~35 days)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1500"/>
          </a:p>
        </p:txBody>
      </p:sp>
      <p:sp>
        <p:nvSpPr>
          <p:cNvPr id="429" name="Google Shape;429;p64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3"/>
                </a:solidFill>
              </a:rPr>
              <a:t>Dataset</a:t>
            </a:r>
            <a:endParaRPr/>
          </a:p>
        </p:txBody>
      </p:sp>
      <p:sp>
        <p:nvSpPr>
          <p:cNvPr id="430" name="Google Shape;430;p6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1" name="Google Shape;431;p64" title="WeChatd415abdce2802df932900626b641042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613" y="1723925"/>
            <a:ext cx="5042924" cy="3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5"/>
          <p:cNvSpPr txBox="1"/>
          <p:nvPr>
            <p:ph idx="1" type="body"/>
          </p:nvPr>
        </p:nvSpPr>
        <p:spPr>
          <a:xfrm>
            <a:off x="578075" y="345850"/>
            <a:ext cx="3577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1500"/>
          </a:p>
        </p:txBody>
      </p:sp>
      <p:sp>
        <p:nvSpPr>
          <p:cNvPr id="437" name="Google Shape;437;p65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Dataset</a:t>
            </a:r>
            <a:endParaRPr/>
          </a:p>
        </p:txBody>
      </p:sp>
      <p:sp>
        <p:nvSpPr>
          <p:cNvPr id="438" name="Google Shape;438;p6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9" name="Google Shape;439;p65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775" y="921150"/>
            <a:ext cx="3189374" cy="383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65" title="WeChatc11a203c86a55e5623b754daa43a3458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8350" y="782075"/>
            <a:ext cx="2668474" cy="30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65" title="WeChatd083cc8cc1fc29b9e083a1f17bd5fd5f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9725" y="782075"/>
            <a:ext cx="2583455" cy="30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65"/>
          <p:cNvSpPr txBox="1"/>
          <p:nvPr>
            <p:ph idx="1" type="body"/>
          </p:nvPr>
        </p:nvSpPr>
        <p:spPr>
          <a:xfrm>
            <a:off x="578075" y="4755475"/>
            <a:ext cx="27063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Realized Variance of Global ETFs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</p:txBody>
      </p:sp>
      <p:sp>
        <p:nvSpPr>
          <p:cNvPr id="443" name="Google Shape;443;p65"/>
          <p:cNvSpPr txBox="1"/>
          <p:nvPr>
            <p:ph idx="1" type="body"/>
          </p:nvPr>
        </p:nvSpPr>
        <p:spPr>
          <a:xfrm>
            <a:off x="5195800" y="3924900"/>
            <a:ext cx="27063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Sliding Window (60)  Mean and Volatility of RV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Normality Tests</a:t>
            </a:r>
            <a:endParaRPr/>
          </a:p>
        </p:txBody>
      </p:sp>
      <p:pic>
        <p:nvPicPr>
          <p:cNvPr id="449" name="Google Shape;44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" y="1706875"/>
            <a:ext cx="3718399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050" y="1625725"/>
            <a:ext cx="3782602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6"/>
          <p:cNvSpPr txBox="1"/>
          <p:nvPr>
            <p:ph idx="1" type="body"/>
          </p:nvPr>
        </p:nvSpPr>
        <p:spPr>
          <a:xfrm>
            <a:off x="578075" y="983000"/>
            <a:ext cx="53352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400">
                <a:latin typeface="Barlow Light"/>
                <a:ea typeface="Barlow Light"/>
                <a:cs typeface="Barlow Light"/>
                <a:sym typeface="Barlow Light"/>
              </a:rPr>
              <a:t>The realized variance </a:t>
            </a:r>
            <a:r>
              <a:rPr lang="en" sz="1400">
                <a:latin typeface="Barlow Light"/>
                <a:ea typeface="Barlow Light"/>
                <a:cs typeface="Barlow Light"/>
                <a:sym typeface="Barlow Light"/>
              </a:rPr>
              <a:t>series</a:t>
            </a:r>
            <a:r>
              <a:rPr lang="en" sz="1400">
                <a:latin typeface="Barlow Light"/>
                <a:ea typeface="Barlow Light"/>
                <a:cs typeface="Barlow Light"/>
                <a:sym typeface="Barlow Light"/>
              </a:rPr>
              <a:t> data does not fit a normal distribution.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7"/>
          <p:cNvSpPr txBox="1"/>
          <p:nvPr>
            <p:ph idx="1" type="body"/>
          </p:nvPr>
        </p:nvSpPr>
        <p:spPr>
          <a:xfrm>
            <a:off x="569725" y="1214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 significant autocorrelation</a:t>
            </a:r>
            <a:endParaRPr sz="1400"/>
          </a:p>
        </p:txBody>
      </p:sp>
      <p:sp>
        <p:nvSpPr>
          <p:cNvPr id="457" name="Google Shape;457;p67"/>
          <p:cNvSpPr txBox="1"/>
          <p:nvPr>
            <p:ph idx="2" type="subTitle"/>
          </p:nvPr>
        </p:nvSpPr>
        <p:spPr>
          <a:xfrm>
            <a:off x="542999" y="445100"/>
            <a:ext cx="38613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Autocorrelation tests on Log Returns</a:t>
            </a:r>
            <a:endParaRPr/>
          </a:p>
        </p:txBody>
      </p:sp>
      <p:pic>
        <p:nvPicPr>
          <p:cNvPr id="458" name="Google Shape;45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00" y="1470650"/>
            <a:ext cx="4116574" cy="315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182" y="1562100"/>
            <a:ext cx="3688843" cy="282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