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6" r:id="rId3"/>
    <p:sldId id="271" r:id="rId4"/>
    <p:sldId id="267" r:id="rId5"/>
    <p:sldId id="265" r:id="rId6"/>
    <p:sldId id="257" r:id="rId7"/>
    <p:sldId id="269" r:id="rId8"/>
    <p:sldId id="261" r:id="rId9"/>
    <p:sldId id="258" r:id="rId10"/>
    <p:sldId id="260" r:id="rId11"/>
    <p:sldId id="259" r:id="rId12"/>
    <p:sldId id="262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domain" TargetMode="External"/><Relationship Id="rId2" Type="http://schemas.openxmlformats.org/officeDocument/2006/relationships/hyperlink" Target="http://www.bls.gov/oco/ocos30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ork_of_the_United_States_Governme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CSCI 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smtClean="0"/>
              <a:t>Lecture</a:t>
            </a:r>
            <a:r>
              <a:rPr lang="en-US" smtClean="0"/>
              <a:t> </a:t>
            </a:r>
            <a:r>
              <a:rPr lang="en-US" dirty="0" smtClean="0"/>
              <a:t>1: Introduction and System Administration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CEO</a:t>
            </a:r>
          </a:p>
          <a:p>
            <a:pPr marL="0" indent="0" algn="ctr">
              <a:buNone/>
            </a:pPr>
            <a:r>
              <a:rPr lang="en-US" sz="3200" dirty="0" smtClean="0"/>
              <a:t>CIO / CTO</a:t>
            </a:r>
          </a:p>
          <a:p>
            <a:pPr marL="0" indent="0" algn="ctr">
              <a:buNone/>
            </a:pPr>
            <a:r>
              <a:rPr lang="en-US" sz="2800" dirty="0" smtClean="0"/>
              <a:t>IT Manager</a:t>
            </a:r>
          </a:p>
          <a:p>
            <a:pPr marL="0" indent="0" algn="ctr">
              <a:buNone/>
            </a:pPr>
            <a:r>
              <a:rPr lang="en-US" sz="2400" dirty="0" smtClean="0"/>
              <a:t>Architects</a:t>
            </a:r>
          </a:p>
          <a:p>
            <a:pPr marL="0" indent="0" algn="ctr">
              <a:buNone/>
            </a:pPr>
            <a:r>
              <a:rPr lang="en-US" sz="2400" dirty="0" smtClean="0"/>
              <a:t>Engineers</a:t>
            </a:r>
          </a:p>
          <a:p>
            <a:pPr marL="0" indent="0" algn="ctr">
              <a:buNone/>
            </a:pPr>
            <a:r>
              <a:rPr lang="en-US" sz="2400" dirty="0" smtClean="0"/>
              <a:t>Administrators</a:t>
            </a:r>
          </a:p>
          <a:p>
            <a:pPr marL="0" indent="0" algn="ctr">
              <a:buNone/>
            </a:pPr>
            <a:r>
              <a:rPr lang="en-US" sz="2000" dirty="0" smtClean="0"/>
              <a:t>Operators</a:t>
            </a:r>
          </a:p>
          <a:p>
            <a:pPr marL="0" indent="0" algn="ctr">
              <a:buNone/>
            </a:pPr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204394" y="1403685"/>
            <a:ext cx="5519879" cy="49191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Professionalism</a:t>
            </a:r>
          </a:p>
          <a:p>
            <a:r>
              <a:rPr lang="en-US" sz="2800" dirty="0" smtClean="0"/>
              <a:t>Personal Integrity</a:t>
            </a:r>
          </a:p>
          <a:p>
            <a:r>
              <a:rPr lang="en-US" sz="2800" dirty="0" smtClean="0"/>
              <a:t>Privacy</a:t>
            </a:r>
          </a:p>
          <a:p>
            <a:r>
              <a:rPr lang="en-US" sz="2800" dirty="0" smtClean="0"/>
              <a:t>Laws and Policies</a:t>
            </a:r>
          </a:p>
          <a:p>
            <a:r>
              <a:rPr lang="en-US" sz="2800" dirty="0" smtClean="0"/>
              <a:t>Communications</a:t>
            </a:r>
          </a:p>
          <a:p>
            <a:r>
              <a:rPr lang="en-US" sz="2800" dirty="0" smtClean="0"/>
              <a:t>System Integrity</a:t>
            </a:r>
          </a:p>
          <a:p>
            <a:r>
              <a:rPr lang="en-US" sz="2800" dirty="0" smtClean="0"/>
              <a:t>Education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8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Degrees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a handful of Universities in the U.S. offer a degree program in System Administration</a:t>
            </a:r>
          </a:p>
          <a:p>
            <a:pPr lvl="1"/>
            <a:r>
              <a:rPr lang="en-US" dirty="0"/>
              <a:t>Typical Bachelors degrees include Computer Science, Computer Engineering and Management Information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Technology changes too fast for typical course/curriculum creation</a:t>
            </a:r>
          </a:p>
          <a:p>
            <a:r>
              <a:rPr lang="en-US" dirty="0"/>
              <a:t>Most </a:t>
            </a:r>
            <a:r>
              <a:rPr lang="en-US" dirty="0" err="1"/>
              <a:t>SysAdmins</a:t>
            </a:r>
            <a:r>
              <a:rPr lang="en-US" dirty="0"/>
              <a:t> are self taught when they enter the field</a:t>
            </a:r>
          </a:p>
          <a:p>
            <a:pPr lvl="1"/>
            <a:r>
              <a:rPr lang="en-US" dirty="0" smtClean="0"/>
              <a:t>Whitepapers</a:t>
            </a:r>
          </a:p>
          <a:p>
            <a:pPr lvl="1"/>
            <a:r>
              <a:rPr lang="en-US" dirty="0" err="1" smtClean="0"/>
              <a:t>Selfstudy</a:t>
            </a:r>
            <a:endParaRPr lang="en-US" dirty="0" smtClean="0"/>
          </a:p>
          <a:p>
            <a:pPr lvl="1"/>
            <a:r>
              <a:rPr lang="en-US" dirty="0" smtClean="0"/>
              <a:t>Trial By Fire</a:t>
            </a:r>
          </a:p>
        </p:txBody>
      </p:sp>
    </p:spTree>
    <p:extLst>
      <p:ext uri="{BB962C8B-B14F-4D97-AF65-F5344CB8AC3E}">
        <p14:creationId xmlns:p14="http://schemas.microsoft.com/office/powerpoint/2010/main" val="17830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Certifications</a:t>
            </a:r>
          </a:p>
          <a:p>
            <a:pPr lvl="1"/>
            <a:r>
              <a:rPr lang="en-US" dirty="0" smtClean="0"/>
              <a:t>Offer a way to prove a certain knowledge set</a:t>
            </a:r>
          </a:p>
          <a:p>
            <a:pPr lvl="1"/>
            <a:r>
              <a:rPr lang="en-US" dirty="0" smtClean="0"/>
              <a:t>Be wary of “Paper Certified” professionals</a:t>
            </a:r>
          </a:p>
          <a:p>
            <a:pPr lvl="1"/>
            <a:r>
              <a:rPr lang="en-US" dirty="0" smtClean="0"/>
              <a:t>Typically needed to fit minimum qualifications for many jobs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Cisco: CCNA, CCDA, CCNP, </a:t>
            </a:r>
            <a:r>
              <a:rPr lang="en-US" dirty="0" err="1" smtClean="0"/>
              <a:t>etc</a:t>
            </a:r>
            <a:r>
              <a:rPr lang="en-US" dirty="0" smtClean="0"/>
              <a:t> (As well as specialized)</a:t>
            </a:r>
          </a:p>
          <a:p>
            <a:pPr lvl="1"/>
            <a:r>
              <a:rPr lang="en-US" dirty="0" err="1" smtClean="0"/>
              <a:t>CompTIA</a:t>
            </a:r>
            <a:r>
              <a:rPr lang="en-US" dirty="0" smtClean="0"/>
              <a:t>: A+, Security+, </a:t>
            </a:r>
          </a:p>
          <a:p>
            <a:pPr lvl="1"/>
            <a:r>
              <a:rPr lang="en-US" dirty="0" smtClean="0"/>
              <a:t>Microsoft: MCSA, MCSE, MCITP</a:t>
            </a:r>
          </a:p>
          <a:p>
            <a:pPr lvl="1"/>
            <a:r>
              <a:rPr lang="en-US" dirty="0" smtClean="0"/>
              <a:t>Storage: SNIA, NetApp, etc…</a:t>
            </a:r>
          </a:p>
          <a:p>
            <a:pPr lvl="1"/>
            <a:r>
              <a:rPr lang="en-US" dirty="0" smtClean="0"/>
              <a:t>VMware: VCP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Seminars</a:t>
            </a:r>
          </a:p>
          <a:p>
            <a:r>
              <a:rPr lang="en-US" dirty="0" smtClean="0"/>
              <a:t>Opportunities for professional networking</a:t>
            </a:r>
          </a:p>
          <a:p>
            <a:r>
              <a:rPr lang="en-US" dirty="0" smtClean="0"/>
              <a:t>May help you realize you are a Big Fish in a Small Pond back home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Consumer Electronics Show (CES)</a:t>
            </a:r>
          </a:p>
          <a:p>
            <a:pPr lvl="1"/>
            <a:r>
              <a:rPr lang="en-US" dirty="0" smtClean="0"/>
              <a:t>CeBIT</a:t>
            </a:r>
          </a:p>
          <a:p>
            <a:pPr lvl="1"/>
            <a:r>
              <a:rPr lang="en-US" dirty="0" smtClean="0"/>
              <a:t>Storage Networking World (SNW)</a:t>
            </a:r>
          </a:p>
          <a:p>
            <a:pPr lvl="1"/>
            <a:r>
              <a:rPr lang="en-US" dirty="0" err="1" smtClean="0"/>
              <a:t>VMworld</a:t>
            </a:r>
            <a:endParaRPr lang="en-US" dirty="0" smtClean="0"/>
          </a:p>
          <a:p>
            <a:pPr lvl="1"/>
            <a:r>
              <a:rPr lang="en-US" dirty="0" err="1" smtClean="0"/>
              <a:t>BlackHat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SysAdmin</a:t>
            </a:r>
            <a:r>
              <a:rPr lang="en-US" dirty="0" smtClean="0"/>
              <a:t>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97634" cy="3880773"/>
          </a:xfrm>
        </p:spPr>
        <p:txBody>
          <a:bodyPr/>
          <a:lstStyle/>
          <a:p>
            <a:r>
              <a:rPr lang="en-US" sz="3200" dirty="0" smtClean="0"/>
              <a:t>SYSADMINDAY.COM</a:t>
            </a:r>
          </a:p>
          <a:p>
            <a:r>
              <a:rPr lang="en-US" sz="3200" dirty="0" smtClean="0"/>
              <a:t>15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Annual on July 25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2014 (last Friday in July)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90" y="3361283"/>
            <a:ext cx="5167562" cy="34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Kenneth </a:t>
            </a:r>
            <a:r>
              <a:rPr lang="en-US" sz="2400" dirty="0" err="1" smtClean="0"/>
              <a:t>Sisco</a:t>
            </a:r>
            <a:endParaRPr lang="en-US" sz="2400" dirty="0" smtClean="0"/>
          </a:p>
          <a:p>
            <a:pPr lvl="1"/>
            <a:r>
              <a:rPr lang="en-US" sz="2400" dirty="0" smtClean="0"/>
              <a:t>10 Years in the IT industry</a:t>
            </a:r>
          </a:p>
          <a:p>
            <a:pPr lvl="1"/>
            <a:r>
              <a:rPr lang="en-US" sz="2400" dirty="0" smtClean="0"/>
              <a:t>Private Small Business, Higher Ed., Education, Consulting, Network Engineering</a:t>
            </a:r>
          </a:p>
          <a:p>
            <a:pPr lvl="1"/>
            <a:r>
              <a:rPr lang="en-US" sz="2400" dirty="0" smtClean="0"/>
              <a:t>Specialize in Networking, Voice Over IP, Network and System Design, Administration, Project Management</a:t>
            </a:r>
          </a:p>
          <a:p>
            <a:pPr lvl="1"/>
            <a:r>
              <a:rPr lang="en-US" sz="2400" dirty="0" smtClean="0"/>
              <a:t>Performed Network Design and Engineering for multi-national corporations and Air Force</a:t>
            </a:r>
          </a:p>
          <a:p>
            <a:pPr lvl="1"/>
            <a:r>
              <a:rPr lang="en-US" sz="2400" dirty="0" smtClean="0"/>
              <a:t>A+, Security+, CCNA, CCNA-V, CCDA, MCP, Assorted  Specialized Certifications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1930400"/>
            <a:ext cx="3541740" cy="1992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90" y="3529116"/>
            <a:ext cx="1115978" cy="393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21" y="1518653"/>
            <a:ext cx="3648886" cy="2815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3" y="4186989"/>
            <a:ext cx="2912723" cy="1537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48" y="4356688"/>
            <a:ext cx="4852737" cy="23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2014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</a:t>
            </a:r>
            <a:r>
              <a:rPr lang="en-US" dirty="0"/>
              <a:t>1</a:t>
            </a:r>
            <a:r>
              <a:rPr lang="en-US" dirty="0" smtClean="0"/>
              <a:t>0%</a:t>
            </a:r>
          </a:p>
          <a:p>
            <a:r>
              <a:rPr lang="en-US" dirty="0" smtClean="0"/>
              <a:t>Labs 10%</a:t>
            </a:r>
          </a:p>
          <a:p>
            <a:r>
              <a:rPr lang="en-US" dirty="0" smtClean="0"/>
              <a:t>Homework 30%</a:t>
            </a:r>
          </a:p>
          <a:p>
            <a:r>
              <a:rPr lang="en-US" dirty="0" smtClean="0"/>
              <a:t>Exams (2) </a:t>
            </a:r>
            <a:r>
              <a:rPr lang="en-US" dirty="0"/>
              <a:t>3</a:t>
            </a:r>
            <a:r>
              <a:rPr lang="en-US" dirty="0" smtClean="0"/>
              <a:t>0%</a:t>
            </a:r>
          </a:p>
          <a:p>
            <a:r>
              <a:rPr lang="en-US" dirty="0" smtClean="0"/>
              <a:t>Final Project 20%</a:t>
            </a:r>
          </a:p>
          <a:p>
            <a:pPr lvl="0"/>
            <a:r>
              <a:rPr lang="en-US" dirty="0" smtClean="0"/>
              <a:t>No </a:t>
            </a:r>
            <a:r>
              <a:rPr lang="en-US" dirty="0"/>
              <a:t>late home works will be accepted.  If homework is not turned in on time you will receive a zero (0%) for that 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2014 Schedule/Attendance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Tuesdays and Thursdays 6:30pm to 7:45pm</a:t>
            </a:r>
          </a:p>
          <a:p>
            <a:r>
              <a:rPr lang="en-US" dirty="0" smtClean="0"/>
              <a:t>Attendance is mandatory</a:t>
            </a:r>
          </a:p>
          <a:p>
            <a:r>
              <a:rPr lang="en-US" dirty="0" smtClean="0"/>
              <a:t>Unexcused absences will count against your final grade</a:t>
            </a:r>
          </a:p>
          <a:p>
            <a:pPr lvl="0"/>
            <a:r>
              <a:rPr lang="en-US" dirty="0" smtClean="0"/>
              <a:t>For </a:t>
            </a:r>
            <a:r>
              <a:rPr lang="en-US" dirty="0"/>
              <a:t>each of your first two un-excused absences you will receive -5% from you final grade.  Upon your third absence you will receive an F for the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System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The act of creating, maintaining and operating a multiuser computer environment</a:t>
            </a:r>
          </a:p>
          <a:p>
            <a:pPr marL="0" indent="0">
              <a:buNone/>
            </a:pPr>
            <a:r>
              <a:rPr lang="en-US" sz="2800" dirty="0" smtClean="0"/>
              <a:t>Typical Responsibilities:</a:t>
            </a:r>
          </a:p>
          <a:p>
            <a:r>
              <a:rPr lang="en-US" dirty="0" smtClean="0"/>
              <a:t>Installing, maintaining </a:t>
            </a:r>
            <a:r>
              <a:rPr lang="en-US" dirty="0"/>
              <a:t>and troubleshooting workstations, servers, OSs, software applications and other computing </a:t>
            </a:r>
            <a:r>
              <a:rPr lang="en-US" dirty="0" smtClean="0"/>
              <a:t>systems including networks</a:t>
            </a:r>
          </a:p>
          <a:p>
            <a:r>
              <a:rPr lang="en-US" dirty="0" smtClean="0"/>
              <a:t>User account management</a:t>
            </a:r>
          </a:p>
          <a:p>
            <a:r>
              <a:rPr lang="en-US" dirty="0" smtClean="0"/>
              <a:t>Storage administration</a:t>
            </a:r>
          </a:p>
          <a:p>
            <a:r>
              <a:rPr lang="en-US" dirty="0" smtClean="0"/>
              <a:t>Physical and Network security</a:t>
            </a:r>
          </a:p>
          <a:p>
            <a:r>
              <a:rPr lang="en-US" dirty="0" smtClean="0"/>
              <a:t>Disaster Recovery and Contingency Planning</a:t>
            </a:r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it COLD, CONNECTED and POWERED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Analytical skills.</a:t>
            </a:r>
            <a:r>
              <a:rPr lang="en-US" dirty="0"/>
              <a:t> Administrators need analytical skills to evaluate network and system performance and determine how changes in the environment will affect it.</a:t>
            </a:r>
          </a:p>
          <a:p>
            <a:r>
              <a:rPr lang="en-US" b="1" i="1" dirty="0"/>
              <a:t>Communication skills.</a:t>
            </a:r>
            <a:r>
              <a:rPr lang="en-US" dirty="0"/>
              <a:t> Administrators work with many other types of workers and have to be able to describe problems and their solutions to them.</a:t>
            </a:r>
          </a:p>
          <a:p>
            <a:r>
              <a:rPr lang="en-US" b="1" i="1" dirty="0"/>
              <a:t>Computer skills.</a:t>
            </a:r>
            <a:r>
              <a:rPr lang="en-US" dirty="0"/>
              <a:t> Administrators oversee the connections of many different types of computer equipment and must ensure that they all work together properly.</a:t>
            </a:r>
          </a:p>
          <a:p>
            <a:r>
              <a:rPr lang="en-US" b="1" i="1" dirty="0"/>
              <a:t>Multi-tasking skills.</a:t>
            </a:r>
            <a:r>
              <a:rPr lang="en-US" dirty="0"/>
              <a:t> Administrators may have to work on many problems and tasks at the same time.</a:t>
            </a:r>
          </a:p>
          <a:p>
            <a:r>
              <a:rPr lang="en-US" b="1" i="1" dirty="0"/>
              <a:t>Problem-solving skills.</a:t>
            </a:r>
            <a:r>
              <a:rPr lang="en-US" dirty="0"/>
              <a:t> Administrators must be able to quickly resolve </a:t>
            </a:r>
            <a:r>
              <a:rPr lang="en-US" dirty="0" smtClean="0"/>
              <a:t>problems </a:t>
            </a:r>
            <a:r>
              <a:rPr lang="en-US" dirty="0"/>
              <a:t>with computer networks when they occur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800" i="1" dirty="0"/>
              <a:t>from the </a:t>
            </a:r>
            <a:r>
              <a:rPr lang="en-US" sz="800" i="1" dirty="0">
                <a:hlinkClick r:id="rId2"/>
              </a:rPr>
              <a:t>Occupational Outlook Handbook</a:t>
            </a:r>
            <a:r>
              <a:rPr lang="en-US" sz="800" i="1" dirty="0"/>
              <a:t>, 2010-11 Edition, which is in the </a:t>
            </a:r>
            <a:r>
              <a:rPr lang="en-US" sz="800" i="1" dirty="0">
                <a:hlinkClick r:id="rId3" tooltip="Public domain"/>
              </a:rPr>
              <a:t>public domain</a:t>
            </a:r>
            <a:r>
              <a:rPr lang="en-US" sz="800" i="1" dirty="0"/>
              <a:t> as a </a:t>
            </a:r>
            <a:r>
              <a:rPr lang="en-US" sz="800" i="1" dirty="0">
                <a:hlinkClick r:id="rId4" tooltip="Work of the United States Government"/>
              </a:rPr>
              <a:t>work of the United States Government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942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SysAdmin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Developer </a:t>
            </a:r>
            <a:r>
              <a:rPr lang="en-US" dirty="0" err="1" smtClean="0"/>
              <a:t>vs</a:t>
            </a:r>
            <a:r>
              <a:rPr lang="en-US" dirty="0" smtClean="0"/>
              <a:t> Operators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SysAdmins</a:t>
            </a:r>
            <a:r>
              <a:rPr lang="en-US" dirty="0" smtClean="0"/>
              <a:t> are not coders.  We are not responsible for creating new programs</a:t>
            </a:r>
          </a:p>
          <a:p>
            <a:r>
              <a:rPr lang="en-US" dirty="0" err="1" smtClean="0"/>
              <a:t>SysAdmins</a:t>
            </a:r>
            <a:r>
              <a:rPr lang="en-US" dirty="0" smtClean="0"/>
              <a:t> DO need to be aware how programs work in order to install them and troubleshoot any issues that may arise</a:t>
            </a:r>
          </a:p>
          <a:p>
            <a:r>
              <a:rPr lang="en-US" dirty="0" smtClean="0"/>
              <a:t>Developers typically do not understand the underlying infrastructure that their programs are running on</a:t>
            </a:r>
          </a:p>
          <a:p>
            <a:pPr lvl="1"/>
            <a:r>
              <a:rPr lang="en-US" dirty="0" smtClean="0"/>
              <a:t>It is up to the </a:t>
            </a:r>
            <a:r>
              <a:rPr lang="en-US" dirty="0" err="1" smtClean="0"/>
              <a:t>SysAdmins</a:t>
            </a:r>
            <a:r>
              <a:rPr lang="en-US" dirty="0" smtClean="0"/>
              <a:t> to EDUCATE Developers about the server environment</a:t>
            </a:r>
          </a:p>
          <a:p>
            <a:pPr lvl="1"/>
            <a:r>
              <a:rPr lang="en-US" dirty="0" smtClean="0"/>
              <a:t>It is up to the </a:t>
            </a:r>
            <a:r>
              <a:rPr lang="en-US" dirty="0" err="1" smtClean="0"/>
              <a:t>SysAdmins</a:t>
            </a:r>
            <a:r>
              <a:rPr lang="en-US" dirty="0" smtClean="0"/>
              <a:t> to WORK WITH Developers to right size the infrastructure for each project</a:t>
            </a:r>
          </a:p>
          <a:p>
            <a:r>
              <a:rPr lang="en-US" dirty="0" smtClean="0"/>
              <a:t>Operators are typically specialized employees focused on monitoring and maintenance of a particular system and not the environment as a whole</a:t>
            </a:r>
          </a:p>
          <a:p>
            <a:r>
              <a:rPr lang="en-US" dirty="0" smtClean="0"/>
              <a:t>Security teams must balance usability </a:t>
            </a:r>
            <a:r>
              <a:rPr lang="en-US" dirty="0" err="1" smtClean="0"/>
              <a:t>vs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the efforts of the organization and staff</a:t>
            </a:r>
          </a:p>
          <a:p>
            <a:r>
              <a:rPr lang="en-US" sz="2800" dirty="0" smtClean="0"/>
              <a:t>Provide a competitive advantage to the company</a:t>
            </a:r>
          </a:p>
          <a:p>
            <a:r>
              <a:rPr lang="en-US" sz="2800" dirty="0" smtClean="0"/>
              <a:t>Be aware of who uses what systems how and when</a:t>
            </a:r>
          </a:p>
          <a:p>
            <a:r>
              <a:rPr lang="en-US" sz="2800" dirty="0" smtClean="0"/>
              <a:t>Help to create business policies</a:t>
            </a:r>
          </a:p>
          <a:p>
            <a:r>
              <a:rPr lang="en-US" sz="2800" dirty="0" smtClean="0"/>
              <a:t>Provide business </a:t>
            </a:r>
            <a:r>
              <a:rPr lang="en-US" sz="2800" dirty="0"/>
              <a:t>c</a:t>
            </a:r>
            <a:r>
              <a:rPr lang="en-US" sz="2800" dirty="0" smtClean="0"/>
              <a:t>ontinuity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8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727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CSCI 2930 Practical System Administration</vt:lpstr>
      <vt:lpstr>Introduction</vt:lpstr>
      <vt:lpstr>Introduction (Cont’d)</vt:lpstr>
      <vt:lpstr>Spring 2014 Grading</vt:lpstr>
      <vt:lpstr>Spring 2014 Schedule/Attendance</vt:lpstr>
      <vt:lpstr>Definition: System Administration</vt:lpstr>
      <vt:lpstr>Primary Skills</vt:lpstr>
      <vt:lpstr>SysAdmin vs Developer vs Operators vs Security</vt:lpstr>
      <vt:lpstr>Organizational Role</vt:lpstr>
      <vt:lpstr>Departmental Structure</vt:lpstr>
      <vt:lpstr>Code of Ethics</vt:lpstr>
      <vt:lpstr>Training</vt:lpstr>
      <vt:lpstr>Training</vt:lpstr>
      <vt:lpstr>Conferences</vt:lpstr>
      <vt:lpstr>SysAdmin Day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29</cp:revision>
  <dcterms:created xsi:type="dcterms:W3CDTF">2013-05-21T19:16:57Z</dcterms:created>
  <dcterms:modified xsi:type="dcterms:W3CDTF">2014-01-22T02:47:42Z</dcterms:modified>
</cp:coreProperties>
</file>