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18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64C2-0312-4184-8DE4-0178372658F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7A5C-B184-403C-8247-309A0CF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2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1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8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 smtClean="0"/>
              <a:t>2930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/>
              <a:t>Lecture 2: 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Responsibility to the Computing Community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cooperate with the larger computing community to maintain the integrity of network and computing resources.</a:t>
            </a:r>
          </a:p>
          <a:p>
            <a:endParaRPr lang="en-US" dirty="0"/>
          </a:p>
          <a:p>
            <a:r>
              <a:rPr lang="en-US" dirty="0" smtClean="0"/>
              <a:t>Within Organization</a:t>
            </a:r>
          </a:p>
          <a:p>
            <a:r>
              <a:rPr lang="en-US" dirty="0" smtClean="0"/>
              <a:t>Outside Organization</a:t>
            </a:r>
          </a:p>
          <a:p>
            <a:r>
              <a:rPr lang="en-US" dirty="0" smtClean="0"/>
              <a:t>Collaborate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9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informed professional, I will encourage the writing and adoption of relevant policies and laws consistent with these ethical principles.</a:t>
            </a:r>
          </a:p>
          <a:p>
            <a:endParaRPr lang="en-US" dirty="0"/>
          </a:p>
          <a:p>
            <a:r>
              <a:rPr lang="en-US" dirty="0" smtClean="0"/>
              <a:t>Be Informed</a:t>
            </a:r>
          </a:p>
          <a:p>
            <a:r>
              <a:rPr lang="en-US" dirty="0" smtClean="0"/>
              <a:t>Be Discussing</a:t>
            </a:r>
          </a:p>
          <a:p>
            <a:r>
              <a:rPr lang="en-US" dirty="0" smtClean="0"/>
              <a:t>Be 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0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strive to build and maintain a safe, healthy, and productive workplace.</a:t>
            </a:r>
          </a:p>
          <a:p>
            <a:r>
              <a:rPr lang="en-US" dirty="0" smtClean="0"/>
              <a:t>I will do my best to make decisions consistent with the safety, privacy, and well-being of my community and the public, and to disclose promptly factors that might pose unexamined risks or dangers.</a:t>
            </a:r>
          </a:p>
          <a:p>
            <a:r>
              <a:rPr lang="en-US" dirty="0" smtClean="0"/>
              <a:t>I will accept and offer honest criticism of technical work as appropriate and will credit properly the contribution of others.</a:t>
            </a:r>
          </a:p>
          <a:p>
            <a:r>
              <a:rPr lang="en-US" dirty="0" smtClean="0"/>
              <a:t>I will lead by example, maintaining a high ethical standard and degree of professionalism in the performance of all my duties.</a:t>
            </a:r>
          </a:p>
          <a:p>
            <a:r>
              <a:rPr lang="en-US" dirty="0" smtClean="0"/>
              <a:t>I will support colleagues and co-workers in following this code of ethics.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6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know people much better than they know you.</a:t>
            </a:r>
          </a:p>
          <a:p>
            <a:r>
              <a:rPr lang="en-US" dirty="0" smtClean="0"/>
              <a:t>You know the environment better than most others in your organization.</a:t>
            </a:r>
          </a:p>
          <a:p>
            <a:r>
              <a:rPr lang="en-US" dirty="0" smtClean="0"/>
              <a:t>You know every vulnerability within your environment.</a:t>
            </a:r>
          </a:p>
          <a:p>
            <a:endParaRPr lang="en-US" dirty="0"/>
          </a:p>
          <a:p>
            <a:r>
              <a:rPr lang="en-US" dirty="0" smtClean="0"/>
              <a:t>You are responsible and trusted with all of this information, and you are expected to be </a:t>
            </a:r>
            <a:r>
              <a:rPr lang="en-US" smtClean="0"/>
              <a:t>honorable with all of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5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Professionalism</a:t>
            </a:r>
          </a:p>
          <a:p>
            <a:r>
              <a:rPr lang="en-US" sz="2400" dirty="0" smtClean="0"/>
              <a:t>Personal Integrity</a:t>
            </a:r>
          </a:p>
          <a:p>
            <a:r>
              <a:rPr lang="en-US" sz="2400" dirty="0" smtClean="0"/>
              <a:t>Privacy</a:t>
            </a:r>
          </a:p>
          <a:p>
            <a:r>
              <a:rPr lang="en-US" sz="2400" dirty="0" smtClean="0"/>
              <a:t>Laws and Policies</a:t>
            </a:r>
          </a:p>
          <a:p>
            <a:r>
              <a:rPr lang="en-US" sz="2400" dirty="0" smtClean="0"/>
              <a:t>Communication</a:t>
            </a:r>
          </a:p>
          <a:p>
            <a:r>
              <a:rPr lang="en-US" sz="2400" dirty="0" smtClean="0"/>
              <a:t>System Integrity</a:t>
            </a:r>
          </a:p>
          <a:p>
            <a:r>
              <a:rPr lang="en-US" sz="2400" dirty="0" smtClean="0"/>
              <a:t>Education</a:t>
            </a:r>
          </a:p>
          <a:p>
            <a:r>
              <a:rPr lang="en-US" sz="2400" dirty="0" smtClean="0"/>
              <a:t>Responsibility to the Computing Community</a:t>
            </a:r>
          </a:p>
          <a:p>
            <a:r>
              <a:rPr lang="en-US" sz="2400" dirty="0" smtClean="0"/>
              <a:t>Social Responsibility</a:t>
            </a:r>
          </a:p>
          <a:p>
            <a:r>
              <a:rPr lang="en-US" sz="2400" dirty="0" smtClean="0"/>
              <a:t>Ethical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02031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maintain professional conduct in the workplace and will not allow personal feelings or beliefs to cause me to treat people unfairly or unprofessionally.</a:t>
            </a:r>
          </a:p>
          <a:p>
            <a:endParaRPr lang="en-US" dirty="0"/>
          </a:p>
          <a:p>
            <a:r>
              <a:rPr lang="en-US" dirty="0" smtClean="0"/>
              <a:t>Expected to maintain a high level of professionalism due to the amount of people we have to work with.</a:t>
            </a:r>
          </a:p>
          <a:p>
            <a:r>
              <a:rPr lang="en-US" dirty="0" smtClean="0"/>
              <a:t>Very diverse users</a:t>
            </a:r>
          </a:p>
          <a:p>
            <a:r>
              <a:rPr lang="en-US" dirty="0" smtClean="0"/>
              <a:t>Users with varying technical knowledge/experience</a:t>
            </a:r>
          </a:p>
          <a:p>
            <a:r>
              <a:rPr lang="en-US" dirty="0" smtClean="0"/>
              <a:t>Office Politics</a:t>
            </a:r>
          </a:p>
        </p:txBody>
      </p:sp>
    </p:spTree>
    <p:extLst>
      <p:ext uri="{BB962C8B-B14F-4D97-AF65-F5344CB8AC3E}">
        <p14:creationId xmlns:p14="http://schemas.microsoft.com/office/powerpoint/2010/main" val="416856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be honest in my professional dealings and forthcoming about my competence and the impact of my mistakes. I will seek assistance from others when required.</a:t>
            </a:r>
          </a:p>
          <a:p>
            <a:r>
              <a:rPr lang="en-US" dirty="0" smtClean="0"/>
              <a:t>I will avoid conflicts of interest and biases whenever possible. When my advice is sought, if I have a conflict of interest or bias, I will declare it if appropriate, and recuse myself if necessary.</a:t>
            </a:r>
          </a:p>
          <a:p>
            <a:endParaRPr lang="en-US" dirty="0"/>
          </a:p>
          <a:p>
            <a:r>
              <a:rPr lang="en-US" dirty="0" smtClean="0"/>
              <a:t>Must also hold yourself to a high standard of integrity outside of the workplace.</a:t>
            </a:r>
          </a:p>
          <a:p>
            <a:r>
              <a:rPr lang="en-US" dirty="0" smtClean="0"/>
              <a:t>Constantly asked to sacrifice personal integrity in order to help people accomplish goals faster.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access private information on computer systems only when it is necessary in the course of my technical duties. I will maintain and protect the confidentiality of any information to which I may have access, regardless of the method by which I came into knowledge of it.</a:t>
            </a:r>
          </a:p>
          <a:p>
            <a:endParaRPr lang="en-US" dirty="0"/>
          </a:p>
          <a:p>
            <a:r>
              <a:rPr lang="en-US" dirty="0" smtClean="0"/>
              <a:t>You usually have access to the entire organization’s confidential information.</a:t>
            </a:r>
          </a:p>
          <a:p>
            <a:r>
              <a:rPr lang="en-US" dirty="0" smtClean="0"/>
              <a:t>Legislation requires you to be hush-hush.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3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and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educate myself and others on relevant laws, regulations, and policies regarding the performance of my duties.</a:t>
            </a:r>
          </a:p>
          <a:p>
            <a:endParaRPr lang="en-US" dirty="0"/>
          </a:p>
          <a:p>
            <a:r>
              <a:rPr lang="en-US" dirty="0" smtClean="0"/>
              <a:t>HIPAA</a:t>
            </a:r>
          </a:p>
          <a:p>
            <a:r>
              <a:rPr lang="en-US" dirty="0" smtClean="0"/>
              <a:t>FERPA</a:t>
            </a:r>
          </a:p>
          <a:p>
            <a:r>
              <a:rPr lang="en-US" dirty="0" smtClean="0"/>
              <a:t>Sarbanes Oxley</a:t>
            </a:r>
          </a:p>
          <a:p>
            <a:r>
              <a:rPr lang="en-US" dirty="0" smtClean="0"/>
              <a:t>Children’s Internet Protection Act</a:t>
            </a:r>
          </a:p>
          <a:p>
            <a:r>
              <a:rPr lang="en-US" dirty="0" smtClean="0"/>
              <a:t>Acceptable Use Policies, Security Policies, etc.</a:t>
            </a:r>
          </a:p>
        </p:txBody>
      </p:sp>
    </p:spTree>
    <p:extLst>
      <p:ext uri="{BB962C8B-B14F-4D97-AF65-F5344CB8AC3E}">
        <p14:creationId xmlns:p14="http://schemas.microsoft.com/office/powerpoint/2010/main" val="152765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communicate with management, users, and colleagues about computer matters of mutual interest. I will strive to listen to and understand the needs of all parties.</a:t>
            </a:r>
          </a:p>
          <a:p>
            <a:endParaRPr lang="en-US" dirty="0"/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Innovation</a:t>
            </a:r>
          </a:p>
          <a:p>
            <a:r>
              <a:rPr lang="en-US" dirty="0" smtClean="0"/>
              <a:t>Efficiency vs.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4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strive to ensure the necessary integrity, reliability, and availability of the systems for which I am responsible.</a:t>
            </a:r>
          </a:p>
          <a:p>
            <a:r>
              <a:rPr lang="en-US" dirty="0" smtClean="0"/>
              <a:t>I will design and maintain each system in a manner to support the purpose of the system to the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7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continue to update and enhance my technical knowledge and other work-related skills.</a:t>
            </a:r>
          </a:p>
          <a:p>
            <a:r>
              <a:rPr lang="en-US" dirty="0" smtClean="0"/>
              <a:t>I will share my knowledge and experience with others.</a:t>
            </a:r>
          </a:p>
          <a:p>
            <a:endParaRPr lang="en-US" dirty="0"/>
          </a:p>
          <a:p>
            <a:r>
              <a:rPr lang="en-US" dirty="0" smtClean="0"/>
              <a:t>Users, Co-Workers, Other Professionals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94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1170</TotalTime>
  <Words>639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 CSCI 2930 Practical System Administration</vt:lpstr>
      <vt:lpstr>Code of Ethics</vt:lpstr>
      <vt:lpstr>Professionalism</vt:lpstr>
      <vt:lpstr>Personal Integrity</vt:lpstr>
      <vt:lpstr>Privacy</vt:lpstr>
      <vt:lpstr>Laws and Policies</vt:lpstr>
      <vt:lpstr>Communication</vt:lpstr>
      <vt:lpstr>System Integrity</vt:lpstr>
      <vt:lpstr>Education</vt:lpstr>
      <vt:lpstr>Responsibility to the Computing Community</vt:lpstr>
      <vt:lpstr>Social Responsibility</vt:lpstr>
      <vt:lpstr>Ethical Responsibility</vt:lpstr>
      <vt:lpstr>NOTE: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2800/2930 Practical System Administration</dc:title>
  <dc:creator>Hamilton, Christopher</dc:creator>
  <cp:lastModifiedBy>cain</cp:lastModifiedBy>
  <cp:revision>96</cp:revision>
  <dcterms:created xsi:type="dcterms:W3CDTF">2013-05-21T19:16:57Z</dcterms:created>
  <dcterms:modified xsi:type="dcterms:W3CDTF">2014-01-22T03:09:58Z</dcterms:modified>
</cp:coreProperties>
</file>