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9"/>
  </p:notesMasterIdLst>
  <p:sldIdLst>
    <p:sldId id="256" r:id="rId2"/>
    <p:sldId id="307" r:id="rId3"/>
    <p:sldId id="304" r:id="rId4"/>
    <p:sldId id="312" r:id="rId5"/>
    <p:sldId id="313" r:id="rId6"/>
    <p:sldId id="311" r:id="rId7"/>
    <p:sldId id="314" r:id="rId8"/>
    <p:sldId id="308" r:id="rId9"/>
    <p:sldId id="309" r:id="rId10"/>
    <p:sldId id="320" r:id="rId11"/>
    <p:sldId id="319" r:id="rId12"/>
    <p:sldId id="310" r:id="rId13"/>
    <p:sldId id="317" r:id="rId14"/>
    <p:sldId id="318" r:id="rId15"/>
    <p:sldId id="315" r:id="rId16"/>
    <p:sldId id="321" r:id="rId17"/>
    <p:sldId id="31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764C2-0312-4184-8DE4-0178372658FF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97A5C-B184-403C-8247-309A0CF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3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 factor 0.86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0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8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129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46271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2711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6584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554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22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5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6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2/13/2014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1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2/13/2014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9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2/13/2014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2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2/13/2014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88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2/13/2014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0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2/13/2014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2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8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CSCI </a:t>
            </a:r>
            <a:r>
              <a:rPr lang="en-US" dirty="0" smtClean="0"/>
              <a:t>2930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Practical System Administration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algn="l"/>
            <a:r>
              <a:rPr lang="en-US" dirty="0" smtClean="0"/>
              <a:t>Lecture 6: </a:t>
            </a:r>
            <a:r>
              <a:rPr lang="en-US" dirty="0" smtClean="0"/>
              <a:t>Infrastructure and Data Center Design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8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CRAC units sold based on Tons of cooling capacity</a:t>
            </a:r>
          </a:p>
          <a:p>
            <a:r>
              <a:rPr lang="en-US" sz="2800" dirty="0" smtClean="0"/>
              <a:t>1 </a:t>
            </a:r>
            <a:r>
              <a:rPr lang="en-US" sz="2800" dirty="0" err="1" smtClean="0"/>
              <a:t>KWatt</a:t>
            </a:r>
            <a:r>
              <a:rPr lang="en-US" sz="2800" dirty="0" smtClean="0"/>
              <a:t> = 3413 BTU</a:t>
            </a:r>
          </a:p>
          <a:p>
            <a:r>
              <a:rPr lang="en-US" sz="2800" dirty="0" smtClean="0"/>
              <a:t>1 Ton = 12000 BTU = 3516 Watts</a:t>
            </a:r>
          </a:p>
          <a:p>
            <a:r>
              <a:rPr lang="en-US" sz="2800" dirty="0" smtClean="0"/>
              <a:t>Too large a unit will cause</a:t>
            </a:r>
          </a:p>
          <a:p>
            <a:pPr lvl="1"/>
            <a:r>
              <a:rPr lang="en-US" sz="2600" dirty="0" smtClean="0"/>
              <a:t>Short cycling of the compressor(s)</a:t>
            </a:r>
          </a:p>
          <a:p>
            <a:pPr lvl="1"/>
            <a:r>
              <a:rPr lang="en-US" sz="2600" dirty="0" smtClean="0"/>
              <a:t>Inability </a:t>
            </a:r>
            <a:r>
              <a:rPr lang="en-US" sz="2600" dirty="0" smtClean="0"/>
              <a:t>to dehumidify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568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Air cooled</a:t>
            </a:r>
          </a:p>
          <a:p>
            <a:r>
              <a:rPr lang="en-US" sz="2800" dirty="0" smtClean="0"/>
              <a:t>Chilled water</a:t>
            </a:r>
          </a:p>
          <a:p>
            <a:r>
              <a:rPr lang="en-US" sz="2800" dirty="0" smtClean="0"/>
              <a:t>In Row</a:t>
            </a:r>
          </a:p>
          <a:p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298" y="159545"/>
            <a:ext cx="4771454" cy="3771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502" y="3186179"/>
            <a:ext cx="66675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4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480203" cy="3880773"/>
          </a:xfrm>
        </p:spPr>
        <p:txBody>
          <a:bodyPr>
            <a:normAutofit/>
          </a:bodyPr>
          <a:lstStyle/>
          <a:p>
            <a:r>
              <a:rPr lang="en-US" dirty="0"/>
              <a:t>Hot aisle Cold </a:t>
            </a:r>
            <a:r>
              <a:rPr lang="en-US" dirty="0" smtClean="0"/>
              <a:t>aisle</a:t>
            </a:r>
          </a:p>
          <a:p>
            <a:pPr lvl="1"/>
            <a:r>
              <a:rPr lang="en-US" sz="1800" dirty="0" smtClean="0"/>
              <a:t>Servers take cold air in from the front</a:t>
            </a:r>
          </a:p>
          <a:p>
            <a:pPr lvl="1"/>
            <a:r>
              <a:rPr lang="en-US" sz="1800" dirty="0" smtClean="0"/>
              <a:t>Blow hot air out the back</a:t>
            </a:r>
          </a:p>
          <a:p>
            <a:pPr lvl="1"/>
            <a:r>
              <a:rPr lang="en-US" sz="1800" dirty="0" smtClean="0"/>
              <a:t>Arrange racks to provide proper flow</a:t>
            </a:r>
          </a:p>
          <a:p>
            <a:r>
              <a:rPr lang="en-US" dirty="0" smtClean="0"/>
              <a:t>In Row More efficient if proper containment used 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51" y="1700631"/>
            <a:ext cx="66675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Center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817087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Raised </a:t>
            </a:r>
            <a:r>
              <a:rPr lang="en-US" dirty="0"/>
              <a:t>floor</a:t>
            </a:r>
          </a:p>
          <a:p>
            <a:pPr lvl="1"/>
            <a:r>
              <a:rPr lang="en-US" sz="1800" dirty="0" smtClean="0"/>
              <a:t>Made up of solid and perforated tiles</a:t>
            </a:r>
          </a:p>
          <a:p>
            <a:pPr lvl="1"/>
            <a:r>
              <a:rPr lang="en-US" sz="1800" dirty="0" smtClean="0"/>
              <a:t>Provides cold air distribution</a:t>
            </a:r>
          </a:p>
          <a:p>
            <a:pPr lvl="1"/>
            <a:r>
              <a:rPr lang="en-US" sz="1800" dirty="0" smtClean="0"/>
              <a:t>Keeps equipment away from water leaks</a:t>
            </a:r>
          </a:p>
          <a:p>
            <a:pPr lvl="1"/>
            <a:r>
              <a:rPr lang="en-US" sz="1800" dirty="0" smtClean="0"/>
              <a:t>Tiles have different Static loads and dynamic loads</a:t>
            </a:r>
            <a:endParaRPr lang="en-US" sz="1800" dirty="0"/>
          </a:p>
          <a:p>
            <a:pPr lvl="1"/>
            <a:r>
              <a:rPr lang="en-US" sz="1800" dirty="0" smtClean="0"/>
              <a:t>Perforated tiles much lower max load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071" y="554037"/>
            <a:ext cx="6156307" cy="348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Grommets</a:t>
            </a:r>
          </a:p>
          <a:p>
            <a:pPr lvl="1"/>
            <a:r>
              <a:rPr lang="en-US" sz="2200" dirty="0" smtClean="0"/>
              <a:t>Seals air under raised floor</a:t>
            </a:r>
          </a:p>
          <a:p>
            <a:pPr lvl="1"/>
            <a:r>
              <a:rPr lang="en-US" sz="2200" dirty="0" smtClean="0"/>
              <a:t>Provides more efficient cooling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889" y="323349"/>
            <a:ext cx="5715000" cy="4286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777" y="3524250"/>
            <a:ext cx="666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1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Center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Cable Management:</a:t>
            </a:r>
          </a:p>
          <a:p>
            <a:pPr lvl="1"/>
            <a:r>
              <a:rPr lang="en-US" dirty="0" smtClean="0"/>
              <a:t>Proper cable management = Better airflow</a:t>
            </a:r>
          </a:p>
          <a:p>
            <a:pPr lvl="1"/>
            <a:r>
              <a:rPr lang="en-US" dirty="0" smtClean="0"/>
              <a:t>Large cable bundles can cause alien crosstalk</a:t>
            </a:r>
          </a:p>
          <a:p>
            <a:pPr lvl="1"/>
            <a:r>
              <a:rPr lang="en-US" dirty="0"/>
              <a:t>Cable management </a:t>
            </a:r>
            <a:r>
              <a:rPr lang="en-US" dirty="0" smtClean="0"/>
              <a:t>trays</a:t>
            </a:r>
            <a:endParaRPr lang="en-US" dirty="0"/>
          </a:p>
          <a:p>
            <a:pPr lvl="1"/>
            <a:r>
              <a:rPr lang="en-US" dirty="0"/>
              <a:t>Power cable </a:t>
            </a:r>
            <a:r>
              <a:rPr lang="en-US" dirty="0" smtClean="0"/>
              <a:t>interference </a:t>
            </a:r>
            <a:r>
              <a:rPr lang="en-US" dirty="0"/>
              <a:t>with copper </a:t>
            </a:r>
            <a:r>
              <a:rPr lang="en-US" dirty="0" smtClean="0"/>
              <a:t>cables</a:t>
            </a:r>
            <a:endParaRPr lang="en-US" dirty="0"/>
          </a:p>
          <a:p>
            <a:pPr lvl="2"/>
            <a:r>
              <a:rPr lang="en-US" dirty="0" smtClean="0"/>
              <a:t>Always cross at right angles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502" y="540545"/>
            <a:ext cx="2857500" cy="1504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252" y="2499810"/>
            <a:ext cx="3048000" cy="2257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174" y="3628523"/>
            <a:ext cx="190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1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Center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Grounding/Bus bars</a:t>
            </a:r>
          </a:p>
          <a:p>
            <a:pPr lvl="1"/>
            <a:r>
              <a:rPr lang="en-US" sz="2400" dirty="0" smtClean="0"/>
              <a:t>Provide common ground for all equipment</a:t>
            </a:r>
          </a:p>
          <a:p>
            <a:pPr lvl="1"/>
            <a:r>
              <a:rPr lang="en-US" sz="2400" dirty="0" smtClean="0"/>
              <a:t>Helps to eliminate shorts and static build up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288" y="4041105"/>
            <a:ext cx="2798345" cy="223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1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Center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Water drains – Make sure water runs towards them…</a:t>
            </a:r>
            <a:endParaRPr lang="en-US" dirty="0"/>
          </a:p>
          <a:p>
            <a:r>
              <a:rPr lang="en-US" dirty="0"/>
              <a:t>Fire suppression</a:t>
            </a:r>
          </a:p>
          <a:p>
            <a:pPr lvl="1"/>
            <a:r>
              <a:rPr lang="en-US" dirty="0"/>
              <a:t>Wet </a:t>
            </a:r>
            <a:r>
              <a:rPr lang="en-US" dirty="0" smtClean="0"/>
              <a:t>pipe (worst for data center)</a:t>
            </a:r>
          </a:p>
          <a:p>
            <a:pPr lvl="2"/>
            <a:r>
              <a:rPr lang="en-US" dirty="0" smtClean="0"/>
              <a:t>Water is in the pipe under pressure</a:t>
            </a:r>
            <a:endParaRPr lang="en-US" dirty="0"/>
          </a:p>
          <a:p>
            <a:pPr lvl="1"/>
            <a:r>
              <a:rPr lang="en-US" dirty="0"/>
              <a:t>Dry </a:t>
            </a:r>
            <a:r>
              <a:rPr lang="en-US" dirty="0" smtClean="0"/>
              <a:t>pipe</a:t>
            </a:r>
          </a:p>
          <a:p>
            <a:pPr lvl="2"/>
            <a:r>
              <a:rPr lang="en-US" dirty="0" smtClean="0"/>
              <a:t>Water is not present until the system is activated</a:t>
            </a:r>
          </a:p>
          <a:p>
            <a:pPr lvl="2"/>
            <a:r>
              <a:rPr lang="en-US" dirty="0" smtClean="0"/>
              <a:t>Some delay but used in unheated areas</a:t>
            </a:r>
            <a:endParaRPr lang="en-US" dirty="0"/>
          </a:p>
          <a:p>
            <a:pPr lvl="1"/>
            <a:r>
              <a:rPr lang="en-US" dirty="0" smtClean="0"/>
              <a:t>Pre-action (good when accidental activation is undesirable)</a:t>
            </a:r>
          </a:p>
          <a:p>
            <a:pPr lvl="2"/>
            <a:r>
              <a:rPr lang="en-US" dirty="0" smtClean="0"/>
              <a:t>Similar to Dry pipe but requires a “preceding” fire detection event such as heat or smoke</a:t>
            </a:r>
            <a:endParaRPr lang="en-US" dirty="0"/>
          </a:p>
          <a:p>
            <a:pPr lvl="1"/>
            <a:r>
              <a:rPr lang="en-US" dirty="0" smtClean="0"/>
              <a:t>Gas (best for data center)</a:t>
            </a:r>
          </a:p>
          <a:p>
            <a:pPr lvl="2"/>
            <a:r>
              <a:rPr lang="en-US" dirty="0" smtClean="0"/>
              <a:t>Inert gas extinguishes the fire</a:t>
            </a:r>
          </a:p>
          <a:p>
            <a:pPr lvl="2"/>
            <a:r>
              <a:rPr lang="en-US" dirty="0" smtClean="0"/>
              <a:t>Suffocation can result…be aware of oxygen mask 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Space and Cooling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226034" cy="388077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Top three concerns for systems</a:t>
            </a:r>
          </a:p>
          <a:p>
            <a:endParaRPr lang="en-US" sz="2000" dirty="0" smtClean="0"/>
          </a:p>
          <a:p>
            <a:r>
              <a:rPr lang="en-US" sz="2000" dirty="0" smtClean="0"/>
              <a:t>Poor design will affect:</a:t>
            </a:r>
          </a:p>
          <a:p>
            <a:pPr lvl="1"/>
            <a:r>
              <a:rPr lang="en-US" sz="2000" dirty="0" smtClean="0"/>
              <a:t>System health</a:t>
            </a:r>
          </a:p>
          <a:p>
            <a:pPr lvl="1"/>
            <a:r>
              <a:rPr lang="en-US" sz="2000" dirty="0" smtClean="0"/>
              <a:t>Scalability</a:t>
            </a:r>
          </a:p>
          <a:p>
            <a:pPr lvl="1"/>
            <a:r>
              <a:rPr lang="en-US" sz="2000" dirty="0" smtClean="0"/>
              <a:t>Waste resources</a:t>
            </a:r>
          </a:p>
          <a:p>
            <a:pPr lvl="1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889" y="1483894"/>
            <a:ext cx="6613509" cy="468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Power supplies typically work over a range of volts</a:t>
            </a:r>
          </a:p>
          <a:p>
            <a:r>
              <a:rPr lang="en-US" sz="2400" dirty="0" smtClean="0"/>
              <a:t>120v – Desktops</a:t>
            </a:r>
          </a:p>
          <a:p>
            <a:r>
              <a:rPr lang="en-US" sz="2400" dirty="0" smtClean="0"/>
              <a:t>208v – Server/Network equipment and smaller HVAC</a:t>
            </a:r>
          </a:p>
          <a:p>
            <a:r>
              <a:rPr lang="en-US" sz="2400" dirty="0" smtClean="0"/>
              <a:t>480v – HVAC Equipment / Data center feeds</a:t>
            </a:r>
          </a:p>
        </p:txBody>
      </p:sp>
    </p:spTree>
    <p:extLst>
      <p:ext uri="{BB962C8B-B14F-4D97-AF65-F5344CB8AC3E}">
        <p14:creationId xmlns:p14="http://schemas.microsoft.com/office/powerpoint/2010/main" val="355241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NEMA </a:t>
            </a:r>
            <a:r>
              <a:rPr lang="en-US" sz="1600" dirty="0" smtClean="0"/>
              <a:t>Connectors</a:t>
            </a:r>
          </a:p>
          <a:p>
            <a:pPr lvl="1"/>
            <a:r>
              <a:rPr lang="en-US" sz="1400" dirty="0" smtClean="0"/>
              <a:t>National Electrical Manufacturers Assoc.</a:t>
            </a:r>
            <a:endParaRPr lang="en-US" sz="1400" dirty="0" smtClean="0"/>
          </a:p>
          <a:p>
            <a:pPr lvl="1"/>
            <a:r>
              <a:rPr lang="en-US" sz="1400" dirty="0" smtClean="0"/>
              <a:t>NEMA 5 rated for 125v</a:t>
            </a:r>
          </a:p>
          <a:p>
            <a:pPr lvl="1"/>
            <a:r>
              <a:rPr lang="en-US" sz="1400" dirty="0" smtClean="0"/>
              <a:t>NEMA 6 rated for 250v used for 208 and 240</a:t>
            </a:r>
          </a:p>
          <a:p>
            <a:pPr lvl="2"/>
            <a:r>
              <a:rPr lang="en-US" sz="1200" dirty="0" smtClean="0"/>
              <a:t>6-15, 6-20</a:t>
            </a:r>
          </a:p>
          <a:p>
            <a:pPr lvl="1"/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647" y="3874502"/>
            <a:ext cx="2812382" cy="2812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342" y="1930400"/>
            <a:ext cx="4793264" cy="359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3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NEMA Twist Lock Connectors</a:t>
            </a:r>
          </a:p>
          <a:p>
            <a:pPr lvl="1"/>
            <a:r>
              <a:rPr lang="en-US" sz="2000" dirty="0" smtClean="0"/>
              <a:t>NEMA L5 rated for 125v</a:t>
            </a:r>
          </a:p>
          <a:p>
            <a:pPr lvl="2"/>
            <a:r>
              <a:rPr lang="en-US" sz="2000" dirty="0" smtClean="0"/>
              <a:t>Single Pole</a:t>
            </a:r>
          </a:p>
          <a:p>
            <a:pPr lvl="1"/>
            <a:r>
              <a:rPr lang="en-US" sz="2000" dirty="0" smtClean="0"/>
              <a:t>NEMA L6 rated for 250v used for 208 and 240</a:t>
            </a:r>
          </a:p>
          <a:p>
            <a:pPr lvl="2"/>
            <a:r>
              <a:rPr lang="en-US" sz="2000" dirty="0" smtClean="0"/>
              <a:t>Two Pole</a:t>
            </a:r>
          </a:p>
          <a:p>
            <a:pPr lvl="2"/>
            <a:r>
              <a:rPr lang="en-US" sz="2000" dirty="0" smtClean="0"/>
              <a:t>L6-20, L6-30</a:t>
            </a:r>
          </a:p>
          <a:p>
            <a:pPr lvl="1"/>
            <a:r>
              <a:rPr lang="en-US" sz="2000" dirty="0" smtClean="0"/>
              <a:t>NEMA L21 120v/208v 3-phase</a:t>
            </a:r>
          </a:p>
          <a:p>
            <a:pPr lvl="1"/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605" y="1869239"/>
            <a:ext cx="2812382" cy="281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8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Single phase</a:t>
            </a:r>
          </a:p>
          <a:p>
            <a:pPr lvl="1"/>
            <a:r>
              <a:rPr lang="en-US" sz="2000" dirty="0" smtClean="0"/>
              <a:t>VA </a:t>
            </a:r>
            <a:r>
              <a:rPr lang="en-US" sz="2000" dirty="0"/>
              <a:t>= Volt * </a:t>
            </a:r>
            <a:r>
              <a:rPr lang="en-US" sz="2000" dirty="0" smtClean="0"/>
              <a:t>Amps</a:t>
            </a:r>
            <a:endParaRPr lang="en-US" sz="2000" dirty="0"/>
          </a:p>
          <a:p>
            <a:pPr lvl="1"/>
            <a:r>
              <a:rPr lang="en-US" sz="2000" dirty="0"/>
              <a:t>Watts = </a:t>
            </a:r>
            <a:r>
              <a:rPr lang="en-US" sz="2000" dirty="0" smtClean="0"/>
              <a:t>VA </a:t>
            </a:r>
            <a:r>
              <a:rPr lang="en-US" sz="2000" dirty="0"/>
              <a:t>* 0.86</a:t>
            </a:r>
          </a:p>
          <a:p>
            <a:r>
              <a:rPr lang="en-US" sz="2000" dirty="0" smtClean="0"/>
              <a:t>Three phase</a:t>
            </a:r>
          </a:p>
          <a:p>
            <a:pPr lvl="1"/>
            <a:r>
              <a:rPr lang="en-US" sz="2000" dirty="0" smtClean="0"/>
              <a:t>Watts = </a:t>
            </a:r>
            <a:r>
              <a:rPr lang="en-US" sz="2000" dirty="0" err="1" smtClean="0"/>
              <a:t>Sqrt</a:t>
            </a:r>
            <a:r>
              <a:rPr lang="en-US" sz="2000" dirty="0" smtClean="0"/>
              <a:t>(3) * 0.86 * V * A</a:t>
            </a:r>
          </a:p>
          <a:p>
            <a:r>
              <a:rPr lang="en-US" sz="2400" dirty="0" smtClean="0"/>
              <a:t>Usage example:</a:t>
            </a:r>
          </a:p>
          <a:p>
            <a:pPr lvl="1"/>
            <a:r>
              <a:rPr lang="en-US" sz="2400" dirty="0" smtClean="0"/>
              <a:t>120v PSU running at 200Watts uses 1.93 amps</a:t>
            </a:r>
          </a:p>
          <a:p>
            <a:pPr lvl="1"/>
            <a:r>
              <a:rPr lang="en-US" sz="2400" dirty="0" smtClean="0"/>
              <a:t>208v PSU running at 200Watts uses 1.2 amps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632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Single phase</a:t>
            </a:r>
          </a:p>
          <a:p>
            <a:pPr lvl="1"/>
            <a:r>
              <a:rPr lang="en-US" sz="1400" dirty="0" smtClean="0"/>
              <a:t>VA </a:t>
            </a:r>
            <a:r>
              <a:rPr lang="en-US" sz="1400" dirty="0"/>
              <a:t>= Volt * </a:t>
            </a:r>
            <a:r>
              <a:rPr lang="en-US" sz="1400" dirty="0" smtClean="0"/>
              <a:t>Amps</a:t>
            </a:r>
            <a:endParaRPr lang="en-US" sz="1400" dirty="0"/>
          </a:p>
          <a:p>
            <a:pPr lvl="1"/>
            <a:r>
              <a:rPr lang="en-US" sz="1400" dirty="0"/>
              <a:t>Watts = </a:t>
            </a:r>
            <a:r>
              <a:rPr lang="en-US" sz="1400" dirty="0" smtClean="0"/>
              <a:t>V * A </a:t>
            </a:r>
            <a:r>
              <a:rPr lang="en-US" sz="1400" dirty="0"/>
              <a:t>* 0.86</a:t>
            </a:r>
          </a:p>
          <a:p>
            <a:r>
              <a:rPr lang="en-US" sz="1400" dirty="0" smtClean="0"/>
              <a:t>Three phase</a:t>
            </a:r>
          </a:p>
          <a:p>
            <a:pPr lvl="1"/>
            <a:r>
              <a:rPr lang="en-US" sz="1400" dirty="0" smtClean="0"/>
              <a:t>Watts = </a:t>
            </a:r>
            <a:r>
              <a:rPr lang="en-US" sz="1400" dirty="0" err="1" smtClean="0"/>
              <a:t>Sqrt</a:t>
            </a:r>
            <a:r>
              <a:rPr lang="en-US" sz="1400" dirty="0" smtClean="0"/>
              <a:t>(3) * 0.86 * V * A</a:t>
            </a:r>
          </a:p>
          <a:p>
            <a:r>
              <a:rPr lang="en-US" sz="2400" dirty="0" smtClean="0"/>
              <a:t>Capacity Example – Customer needs 5000 Watts of power in one socket</a:t>
            </a:r>
          </a:p>
          <a:p>
            <a:pPr lvl="1"/>
            <a:r>
              <a:rPr lang="en-US" sz="2400" dirty="0"/>
              <a:t>L6-30 two pole provides 5366 Watts </a:t>
            </a:r>
            <a:r>
              <a:rPr lang="en-US" sz="2400" dirty="0" smtClean="0"/>
              <a:t>across two breakers</a:t>
            </a:r>
          </a:p>
          <a:p>
            <a:pPr lvl="1"/>
            <a:r>
              <a:rPr lang="en-US" sz="2400" dirty="0" smtClean="0"/>
              <a:t>L21-30 three phase at 208v provides ~9300Watts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243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057719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Racks</a:t>
            </a:r>
          </a:p>
          <a:p>
            <a:pPr lvl="1"/>
            <a:r>
              <a:rPr lang="en-US" sz="2800" dirty="0" smtClean="0"/>
              <a:t>Measured in Units (U)</a:t>
            </a:r>
          </a:p>
          <a:p>
            <a:pPr lvl="2"/>
            <a:r>
              <a:rPr lang="en-US" sz="2600" dirty="0" smtClean="0"/>
              <a:t>42U standard rack</a:t>
            </a:r>
          </a:p>
          <a:p>
            <a:pPr lvl="1"/>
            <a:r>
              <a:rPr lang="en-US" sz="2800" dirty="0" smtClean="0"/>
              <a:t>2 post</a:t>
            </a:r>
          </a:p>
          <a:p>
            <a:pPr lvl="1"/>
            <a:r>
              <a:rPr lang="en-US" sz="2800" dirty="0" smtClean="0"/>
              <a:t>4 post</a:t>
            </a:r>
          </a:p>
          <a:p>
            <a:pPr lvl="1"/>
            <a:r>
              <a:rPr lang="en-US" sz="2800" dirty="0" smtClean="0"/>
              <a:t>Standard server</a:t>
            </a:r>
          </a:p>
          <a:p>
            <a:pPr lvl="1"/>
            <a:r>
              <a:rPr lang="en-US" sz="2800" dirty="0" smtClean="0"/>
              <a:t>Tools</a:t>
            </a:r>
          </a:p>
          <a:p>
            <a:pPr lvl="1"/>
            <a:r>
              <a:rPr lang="en-US" sz="2800" dirty="0" smtClean="0"/>
              <a:t>Static load </a:t>
            </a:r>
            <a:r>
              <a:rPr lang="en-US" sz="2800" dirty="0" err="1" smtClean="0"/>
              <a:t>vs</a:t>
            </a:r>
            <a:r>
              <a:rPr lang="en-US" sz="2800" dirty="0" smtClean="0"/>
              <a:t> rolling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989" y="320841"/>
            <a:ext cx="5352716" cy="40145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155" y="790409"/>
            <a:ext cx="2857500" cy="285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397" y="3828718"/>
            <a:ext cx="2716629" cy="271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2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Server equipment has a large range of operating environment variables</a:t>
            </a:r>
          </a:p>
          <a:p>
            <a:r>
              <a:rPr lang="en-US" sz="2800" dirty="0" smtClean="0"/>
              <a:t>Typical is to run temp between 68 and 72 </a:t>
            </a:r>
            <a:r>
              <a:rPr lang="en-US" sz="2800" dirty="0" err="1" smtClean="0"/>
              <a:t>deg</a:t>
            </a:r>
            <a:r>
              <a:rPr lang="en-US" sz="2800" dirty="0" smtClean="0"/>
              <a:t> F</a:t>
            </a:r>
          </a:p>
          <a:p>
            <a:r>
              <a:rPr lang="en-US" sz="2800" dirty="0" smtClean="0"/>
              <a:t>Humidity should be between 40% and 50% non-condensing</a:t>
            </a:r>
          </a:p>
          <a:p>
            <a:pPr lvl="1"/>
            <a:r>
              <a:rPr lang="en-US" sz="2600" dirty="0" smtClean="0"/>
              <a:t>Too little humidity can cause static discharge and damage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9708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1637</TotalTime>
  <Words>553</Words>
  <Application>Microsoft Office PowerPoint</Application>
  <PresentationFormat>Widescreen</PresentationFormat>
  <Paragraphs>115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 CSCI 2930 Practical System Administration</vt:lpstr>
      <vt:lpstr>Power Space and Cooling</vt:lpstr>
      <vt:lpstr>Power</vt:lpstr>
      <vt:lpstr>Power</vt:lpstr>
      <vt:lpstr>Power</vt:lpstr>
      <vt:lpstr>Power</vt:lpstr>
      <vt:lpstr>Power</vt:lpstr>
      <vt:lpstr>Space</vt:lpstr>
      <vt:lpstr>Cooling</vt:lpstr>
      <vt:lpstr>Cooling</vt:lpstr>
      <vt:lpstr>Cooling</vt:lpstr>
      <vt:lpstr>Cooling</vt:lpstr>
      <vt:lpstr>Data Center Design</vt:lpstr>
      <vt:lpstr>Data Center Design</vt:lpstr>
      <vt:lpstr>Data Center Design</vt:lpstr>
      <vt:lpstr>Data Center Design</vt:lpstr>
      <vt:lpstr>Data Center Design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2800/2930 Practical System Administration</dc:title>
  <dc:creator>Hamilton, Christopher</dc:creator>
  <cp:lastModifiedBy>cain</cp:lastModifiedBy>
  <cp:revision>123</cp:revision>
  <dcterms:created xsi:type="dcterms:W3CDTF">2013-05-21T19:16:57Z</dcterms:created>
  <dcterms:modified xsi:type="dcterms:W3CDTF">2014-02-14T01:15:49Z</dcterms:modified>
</cp:coreProperties>
</file>