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department of defense project won out over ISO’s OSI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Classifies various protocols into different layers</a:t>
            </a:r>
          </a:p>
          <a:p>
            <a:r>
              <a:rPr lang="en-US" dirty="0" smtClean="0"/>
              <a:t>Each layer provides a service to the layer above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client sends HTTP</a:t>
            </a:r>
            <a:r>
              <a:rPr lang="en-US" baseline="0" dirty="0" smtClean="0"/>
              <a:t> header with get request and the webserver send the return response…if page not found it sends a 404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0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Lecture 7: </a:t>
            </a:r>
            <a:r>
              <a:rPr lang="en-US" dirty="0" smtClean="0"/>
              <a:t>Network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Standard models make system interconnection easier for developers and vendors</a:t>
            </a:r>
          </a:p>
          <a:p>
            <a:r>
              <a:rPr lang="en-US" sz="2000" dirty="0" smtClean="0"/>
              <a:t>TCP/IP Protocol Architecture</a:t>
            </a:r>
          </a:p>
          <a:p>
            <a:pPr lvl="1"/>
            <a:r>
              <a:rPr lang="en-US" dirty="0" smtClean="0"/>
              <a:t>4 Layer</a:t>
            </a:r>
          </a:p>
          <a:p>
            <a:pPr lvl="1"/>
            <a:r>
              <a:rPr lang="en-US" dirty="0" smtClean="0"/>
              <a:t>Defines collection of protocols that allow computers to communicate</a:t>
            </a:r>
          </a:p>
          <a:p>
            <a:r>
              <a:rPr lang="en-US" sz="2000" dirty="0" smtClean="0"/>
              <a:t>Open System Interconnection (OSI) networking model</a:t>
            </a:r>
          </a:p>
          <a:p>
            <a:pPr lvl="1"/>
            <a:r>
              <a:rPr lang="en-US" dirty="0" smtClean="0"/>
              <a:t>7 Layer</a:t>
            </a:r>
          </a:p>
          <a:p>
            <a:pPr lvl="1"/>
            <a:r>
              <a:rPr lang="en-US" dirty="0" smtClean="0"/>
              <a:t>Used as a point of reference for discussing other protocol specifications</a:t>
            </a:r>
          </a:p>
          <a:p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9154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Provides an interface between software running on a computer and the network itself…it does not define the application</a:t>
            </a:r>
            <a:endParaRPr lang="en-US" dirty="0" smtClean="0"/>
          </a:p>
          <a:p>
            <a:r>
              <a:rPr lang="en-US" sz="2000" dirty="0" smtClean="0"/>
              <a:t>Headers are used to transfer data between the same layer on different computers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14" y="3675898"/>
            <a:ext cx="4162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r>
              <a:rPr lang="en-US" dirty="0" smtClean="0"/>
              <a:t>Transport </a:t>
            </a:r>
            <a:r>
              <a:rPr lang="en-US" dirty="0"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Consists of two main protocols</a:t>
            </a:r>
          </a:p>
          <a:p>
            <a:pPr lvl="1"/>
            <a:r>
              <a:rPr lang="en-US" dirty="0" smtClean="0"/>
              <a:t>Transmission Control Protocol (TCP) … HTTP, HTTPS, SSH</a:t>
            </a:r>
          </a:p>
          <a:p>
            <a:pPr lvl="1"/>
            <a:r>
              <a:rPr lang="en-US" dirty="0" smtClean="0"/>
              <a:t>User Datagram Protocol (UDP) … DNS, VoIP, Steaming Video</a:t>
            </a:r>
          </a:p>
          <a:p>
            <a:endParaRPr lang="en-US" dirty="0" smtClean="0"/>
          </a:p>
          <a:p>
            <a:r>
              <a:rPr lang="en-US" b="1" i="1" dirty="0" smtClean="0"/>
              <a:t>TCP provides an error-recover</a:t>
            </a:r>
            <a:r>
              <a:rPr lang="en-US" dirty="0" smtClean="0"/>
              <a:t> feature to the application layer to guarantee delivery of data across the network</a:t>
            </a:r>
          </a:p>
          <a:p>
            <a:endParaRPr lang="en-US" dirty="0" smtClean="0"/>
          </a:p>
          <a:p>
            <a:r>
              <a:rPr lang="en-US" dirty="0" smtClean="0"/>
              <a:t>UDP faster because there is not error checking</a:t>
            </a:r>
          </a:p>
          <a:p>
            <a:endParaRPr lang="en-US" dirty="0" smtClean="0"/>
          </a:p>
          <a:p>
            <a:r>
              <a:rPr lang="en-US" dirty="0" smtClean="0"/>
              <a:t>Transport layer header and encapsulated data = </a:t>
            </a:r>
            <a:r>
              <a:rPr lang="en-US" b="1" i="1" dirty="0" smtClean="0"/>
              <a:t>TCP Segment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2" y="4649453"/>
            <a:ext cx="3267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r>
              <a:rPr lang="en-US" dirty="0" smtClean="0"/>
              <a:t>Internet </a:t>
            </a:r>
            <a:r>
              <a:rPr lang="en-US" dirty="0"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Defined by the Internet Protocol (IP)</a:t>
            </a:r>
          </a:p>
          <a:p>
            <a:r>
              <a:rPr lang="en-US" sz="2000" dirty="0" smtClean="0"/>
              <a:t>Defines logical addresses called </a:t>
            </a:r>
            <a:r>
              <a:rPr lang="en-US" sz="2000" b="1" i="1" dirty="0" smtClean="0"/>
              <a:t>IP addresses</a:t>
            </a:r>
            <a:r>
              <a:rPr lang="en-US" sz="2000" dirty="0" smtClean="0"/>
              <a:t> which allow </a:t>
            </a:r>
            <a:r>
              <a:rPr lang="en-US" sz="2000" b="1" i="1" dirty="0" smtClean="0"/>
              <a:t>IP hosts </a:t>
            </a:r>
            <a:r>
              <a:rPr lang="en-US" sz="2000" dirty="0" smtClean="0"/>
              <a:t>to communicate with each other</a:t>
            </a:r>
            <a:endParaRPr lang="en-US" sz="2000" dirty="0"/>
          </a:p>
          <a:p>
            <a:r>
              <a:rPr lang="en-US" sz="2000" dirty="0" smtClean="0"/>
              <a:t>Defines the process of routing so that devices called </a:t>
            </a:r>
            <a:r>
              <a:rPr lang="en-US" sz="2000" b="1" i="1" dirty="0" smtClean="0"/>
              <a:t>routers</a:t>
            </a:r>
            <a:r>
              <a:rPr lang="en-US" sz="2000" dirty="0" smtClean="0"/>
              <a:t> can choose where to send packets of data so they are delivered to the correct destination</a:t>
            </a:r>
          </a:p>
          <a:p>
            <a:r>
              <a:rPr lang="en-US" sz="2000" dirty="0" smtClean="0"/>
              <a:t>Works much like the US postal service by leveraging addresses to deliver data</a:t>
            </a:r>
            <a:endParaRPr lang="en-US" sz="2000" dirty="0"/>
          </a:p>
          <a:p>
            <a:r>
              <a:rPr lang="en-US" sz="2000" dirty="0" smtClean="0"/>
              <a:t>TCP segment encapsulated by IP headers = </a:t>
            </a:r>
            <a:r>
              <a:rPr lang="en-US" sz="2000" b="1" i="1" dirty="0" smtClean="0"/>
              <a:t>IP Packet</a:t>
            </a:r>
            <a:endParaRPr lang="en-US" b="1" i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94" y="4753727"/>
            <a:ext cx="3267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</a:t>
            </a:r>
            <a:r>
              <a:rPr lang="en-US" dirty="0" smtClean="0"/>
              <a:t>Network Access </a:t>
            </a:r>
            <a:r>
              <a:rPr lang="en-US" dirty="0"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Defines the protocols and hardware required to deliver data across some </a:t>
            </a:r>
            <a:r>
              <a:rPr lang="en-US" sz="2000" b="1" i="1" dirty="0" smtClean="0"/>
              <a:t>physical</a:t>
            </a:r>
            <a:r>
              <a:rPr lang="en-US" sz="2000" dirty="0" smtClean="0"/>
              <a:t> network</a:t>
            </a:r>
          </a:p>
          <a:p>
            <a:r>
              <a:rPr lang="en-US" sz="2000" dirty="0" smtClean="0"/>
              <a:t>Example </a:t>
            </a:r>
            <a:r>
              <a:rPr lang="en-US" sz="2000" smtClean="0"/>
              <a:t>protocol:</a:t>
            </a:r>
            <a:endParaRPr lang="en-US" sz="2000" dirty="0" smtClean="0"/>
          </a:p>
          <a:p>
            <a:pPr lvl="1"/>
            <a:r>
              <a:rPr lang="en-US" dirty="0" smtClean="0"/>
              <a:t>Ethernet: Defines the required cabling, addressing, and protocols used for Ethernet LANs</a:t>
            </a:r>
          </a:p>
          <a:p>
            <a:pPr lvl="1"/>
            <a:r>
              <a:rPr lang="en-US" dirty="0"/>
              <a:t>Point to Point Protocol (PPP): WAN protocol</a:t>
            </a:r>
          </a:p>
          <a:p>
            <a:r>
              <a:rPr lang="en-US" sz="2000" dirty="0" smtClean="0"/>
              <a:t>IP uses the Network Access Layer to deliver packets to the next router or host across the physical infrastructure</a:t>
            </a:r>
          </a:p>
          <a:p>
            <a:endParaRPr lang="en-US" sz="2000" dirty="0" smtClean="0"/>
          </a:p>
          <a:p>
            <a:r>
              <a:rPr lang="en-US" sz="2000" dirty="0" smtClean="0"/>
              <a:t>IP packet encapsulated by network layer headers (and trailers) = </a:t>
            </a:r>
            <a:r>
              <a:rPr lang="en-US" sz="2000" b="1" i="1" dirty="0" smtClean="0"/>
              <a:t>Frame</a:t>
            </a:r>
            <a:endParaRPr lang="en-U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5" y="5095875"/>
            <a:ext cx="3267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7" y="1585704"/>
            <a:ext cx="8809622" cy="50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Reference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SysAdmins</a:t>
            </a:r>
            <a:r>
              <a:rPr lang="en-US" sz="2000" dirty="0" smtClean="0"/>
              <a:t> will reference the OSI model when speaking</a:t>
            </a:r>
          </a:p>
          <a:p>
            <a:r>
              <a:rPr lang="en-US" sz="2000" dirty="0" smtClean="0"/>
              <a:t>“All People Seem To Need Data Processing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“Please Do Not Throw Sausage Pizza Away”</a:t>
            </a:r>
            <a:endParaRPr lang="en-US" sz="2000" dirty="0" smtClean="0"/>
          </a:p>
          <a:p>
            <a:r>
              <a:rPr lang="en-US" sz="2000" dirty="0" smtClean="0"/>
              <a:t>Breaking up into layers provides:</a:t>
            </a:r>
          </a:p>
          <a:p>
            <a:pPr lvl="1"/>
            <a:r>
              <a:rPr lang="en-US" dirty="0" smtClean="0"/>
              <a:t>Less complexity</a:t>
            </a:r>
          </a:p>
          <a:p>
            <a:pPr lvl="1"/>
            <a:r>
              <a:rPr lang="en-US" dirty="0" smtClean="0"/>
              <a:t>Standard interfaces between layers</a:t>
            </a:r>
          </a:p>
          <a:p>
            <a:pPr lvl="1"/>
            <a:r>
              <a:rPr lang="en-US" dirty="0" smtClean="0"/>
              <a:t>Easier to develop</a:t>
            </a:r>
          </a:p>
          <a:p>
            <a:pPr lvl="1"/>
            <a:r>
              <a:rPr lang="en-US" dirty="0" smtClean="0"/>
              <a:t>Multivendor interoperability</a:t>
            </a:r>
          </a:p>
          <a:p>
            <a:pPr lvl="1"/>
            <a:r>
              <a:rPr lang="en-US" dirty="0" smtClean="0"/>
              <a:t>Modular engineering</a:t>
            </a:r>
          </a:p>
        </p:txBody>
      </p:sp>
    </p:spTree>
    <p:extLst>
      <p:ext uri="{BB962C8B-B14F-4D97-AF65-F5344CB8AC3E}">
        <p14:creationId xmlns:p14="http://schemas.microsoft.com/office/powerpoint/2010/main" val="14842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</TotalTime>
  <Words>415</Words>
  <Application>Microsoft Office PowerPoint</Application>
  <PresentationFormat>Widescreen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 CSCI 2930 Practical System Administration</vt:lpstr>
      <vt:lpstr>Networking Models</vt:lpstr>
      <vt:lpstr>TCP/IP Protocol Architecture</vt:lpstr>
      <vt:lpstr>TCP/IP Application Layer</vt:lpstr>
      <vt:lpstr>TCP/IP Transport Layer</vt:lpstr>
      <vt:lpstr>TCP/IP Internet Layer</vt:lpstr>
      <vt:lpstr>TCP/IP Network Access Layer</vt:lpstr>
      <vt:lpstr>OSI Reference Model</vt:lpstr>
      <vt:lpstr>OSI Reference Model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132</cp:revision>
  <dcterms:created xsi:type="dcterms:W3CDTF">2013-05-21T19:16:57Z</dcterms:created>
  <dcterms:modified xsi:type="dcterms:W3CDTF">2014-02-19T01:17:50Z</dcterms:modified>
</cp:coreProperties>
</file>