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3"/>
  </p:notesMasterIdLst>
  <p:sldIdLst>
    <p:sldId id="256" r:id="rId2"/>
    <p:sldId id="305" r:id="rId3"/>
    <p:sldId id="306" r:id="rId4"/>
    <p:sldId id="307" r:id="rId5"/>
    <p:sldId id="308" r:id="rId6"/>
    <p:sldId id="309" r:id="rId7"/>
    <p:sldId id="323" r:id="rId8"/>
    <p:sldId id="324" r:id="rId9"/>
    <p:sldId id="313" r:id="rId10"/>
    <p:sldId id="312" r:id="rId11"/>
    <p:sldId id="314" r:id="rId12"/>
    <p:sldId id="311" r:id="rId13"/>
    <p:sldId id="315" r:id="rId14"/>
    <p:sldId id="318" r:id="rId15"/>
    <p:sldId id="319" r:id="rId16"/>
    <p:sldId id="320" r:id="rId17"/>
    <p:sldId id="317" r:id="rId18"/>
    <p:sldId id="321" r:id="rId19"/>
    <p:sldId id="316" r:id="rId20"/>
    <p:sldId id="322" r:id="rId21"/>
    <p:sldId id="32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764C2-0312-4184-8DE4-0178372658FF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97A5C-B184-403C-8247-309A0CF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WD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WD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54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7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10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44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00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01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97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AND 0 = 0</a:t>
            </a:r>
          </a:p>
          <a:p>
            <a:r>
              <a:rPr lang="en-US" dirty="0" smtClean="0"/>
              <a:t>0 AND 1 =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 AND 0 =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 AND 1 =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Prefix notation is another way to write the subnet mask.  It is a slash followed by the number of consecutive 1’s in the </a:t>
            </a:r>
            <a:r>
              <a:rPr lang="en-US" dirty="0" smtClean="0"/>
              <a:t>binary </a:t>
            </a:r>
            <a:r>
              <a:rPr lang="en-US" dirty="0" smtClean="0"/>
              <a:t>representation of the subnet mask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1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94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23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LEDs have a maximum modulation rate of 622 Mbit/s because they can not be turned on/off fast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56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7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62.5 core/125nm</a:t>
            </a:r>
            <a:r>
              <a:rPr lang="en-US" baseline="0" dirty="0" smtClean="0"/>
              <a:t> cladding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3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state-of-the-art </a:t>
            </a:r>
            <a:r>
              <a:rPr lang="en-US" dirty="0" smtClean="0">
                <a:hlinkClick r:id="rId3" tooltip="DWDM"/>
              </a:rPr>
              <a:t>DWDM</a:t>
            </a:r>
            <a:r>
              <a:rPr lang="en-US" dirty="0" smtClean="0"/>
              <a:t> optical systems can span thousands of kilometers at 10 </a:t>
            </a:r>
            <a:r>
              <a:rPr lang="en-US" dirty="0" err="1" smtClean="0"/>
              <a:t>Gbit</a:t>
            </a:r>
            <a:r>
              <a:rPr lang="en-US" dirty="0" smtClean="0"/>
              <a:t>/s, and several hundred kilometers at 40 </a:t>
            </a:r>
            <a:r>
              <a:rPr lang="en-US" dirty="0" err="1" smtClean="0"/>
              <a:t>Gbit</a:t>
            </a:r>
            <a:r>
              <a:rPr lang="en-US" dirty="0" smtClean="0"/>
              <a:t>/s.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3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state-of-the-art </a:t>
            </a:r>
            <a:r>
              <a:rPr lang="en-US" dirty="0" smtClean="0">
                <a:hlinkClick r:id="rId3" tooltip="DWDM"/>
              </a:rPr>
              <a:t>DWDM</a:t>
            </a:r>
            <a:r>
              <a:rPr lang="en-US" dirty="0" smtClean="0"/>
              <a:t> optical systems can span thousands of kilometers at 10 </a:t>
            </a:r>
            <a:r>
              <a:rPr lang="en-US" dirty="0" err="1" smtClean="0"/>
              <a:t>Gbit</a:t>
            </a:r>
            <a:r>
              <a:rPr lang="en-US" dirty="0" smtClean="0"/>
              <a:t>/s, and several hundred kilometers at 40 </a:t>
            </a:r>
            <a:r>
              <a:rPr lang="en-US" dirty="0" err="1" smtClean="0"/>
              <a:t>Gbit</a:t>
            </a:r>
            <a:r>
              <a:rPr lang="en-US" dirty="0" smtClean="0"/>
              <a:t>/s.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51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4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73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Forward on to the destination based on the MAC address table</a:t>
            </a:r>
          </a:p>
          <a:p>
            <a:r>
              <a:rPr lang="en-US" dirty="0" smtClean="0"/>
              <a:t>Filter if</a:t>
            </a:r>
            <a:r>
              <a:rPr lang="en-US" baseline="0" dirty="0" smtClean="0"/>
              <a:t> the switch know there is nothing it should do with the frame</a:t>
            </a:r>
          </a:p>
          <a:p>
            <a:r>
              <a:rPr lang="en-US" baseline="0" dirty="0" smtClean="0"/>
              <a:t>Flood out all ports if it know nothing about the destination 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12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6271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71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6584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5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2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5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6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2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2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CSCI </a:t>
            </a:r>
            <a:r>
              <a:rPr lang="en-US" dirty="0" smtClean="0"/>
              <a:t>2930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Practical System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l"/>
            <a:r>
              <a:rPr lang="en-US" dirty="0" smtClean="0"/>
              <a:t>Lecture 8: </a:t>
            </a:r>
            <a:r>
              <a:rPr lang="en-US" dirty="0" smtClean="0"/>
              <a:t>Network Infrastructure </a:t>
            </a:r>
            <a:r>
              <a:rPr lang="en-US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 – Ethernet LAN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661929" cy="3880773"/>
          </a:xfrm>
        </p:spPr>
        <p:txBody>
          <a:bodyPr>
            <a:noAutofit/>
          </a:bodyPr>
          <a:lstStyle/>
          <a:p>
            <a:r>
              <a:rPr lang="en-US" sz="2400" dirty="0"/>
              <a:t>Media Access Control (MAC)</a:t>
            </a:r>
          </a:p>
          <a:p>
            <a:pPr lvl="1"/>
            <a:r>
              <a:rPr lang="en-US" sz="2200" dirty="0"/>
              <a:t>Unique identifier assigned to network interfaces for communications on the physical network segment</a:t>
            </a:r>
          </a:p>
          <a:p>
            <a:pPr lvl="1"/>
            <a:r>
              <a:rPr lang="en-US" sz="2200" dirty="0"/>
              <a:t>6</a:t>
            </a:r>
            <a:r>
              <a:rPr lang="en-US" sz="2200" smtClean="0"/>
              <a:t> </a:t>
            </a:r>
            <a:r>
              <a:rPr lang="en-US" sz="2200" dirty="0"/>
              <a:t>bytes / 48bits long written in </a:t>
            </a:r>
            <a:r>
              <a:rPr lang="en-US" sz="2200" dirty="0" smtClean="0"/>
              <a:t>Hex</a:t>
            </a:r>
          </a:p>
          <a:p>
            <a:pPr marL="457200" lvl="1" indent="0">
              <a:buNone/>
            </a:pPr>
            <a:r>
              <a:rPr lang="en-US" sz="1800" dirty="0"/>
              <a:t>(e.g. 01-23-45-67-89-ab   or   01:23:45:67:89:ab </a:t>
            </a:r>
            <a:r>
              <a:rPr lang="en-US" sz="1800" dirty="0" smtClean="0"/>
              <a:t>)</a:t>
            </a:r>
          </a:p>
          <a:p>
            <a:pPr lvl="1"/>
            <a:r>
              <a:rPr lang="en-US" sz="2200" dirty="0" smtClean="0"/>
              <a:t>Source MAC stored in a table on the switch when a frame enters a port</a:t>
            </a:r>
          </a:p>
          <a:p>
            <a:pPr lvl="1"/>
            <a:r>
              <a:rPr lang="en-US" sz="2200" dirty="0" smtClean="0"/>
              <a:t>Forward, Filter, Flood</a:t>
            </a:r>
            <a:endParaRPr lang="en-US" sz="2200" dirty="0"/>
          </a:p>
          <a:p>
            <a:pPr marL="914400" lvl="2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057" y="2160589"/>
            <a:ext cx="4694327" cy="3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Routers/Multilayer Switches – Layer 3</a:t>
            </a:r>
          </a:p>
          <a:p>
            <a:pPr lvl="1"/>
            <a:r>
              <a:rPr lang="en-US" sz="2000" dirty="0" smtClean="0"/>
              <a:t>Device that forwards data packets between different computer networks based on IP address</a:t>
            </a:r>
          </a:p>
          <a:p>
            <a:pPr lvl="1"/>
            <a:r>
              <a:rPr lang="en-US" sz="2000" dirty="0" smtClean="0"/>
              <a:t>Uses routing protocol to learn routes</a:t>
            </a:r>
          </a:p>
          <a:p>
            <a:pPr lvl="1"/>
            <a:r>
              <a:rPr lang="en-US" sz="2000" dirty="0" smtClean="0"/>
              <a:t>Learned routes stored in a Routing Table 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425" y="3254792"/>
            <a:ext cx="50196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Manufacturers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Dell/Force10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HP/3com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Cisco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Mellanox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IBM/BNT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55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 Addressing – IPv4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32-bit number written in dotted-decimal notation</a:t>
            </a:r>
          </a:p>
          <a:p>
            <a:pPr lvl="1"/>
            <a:r>
              <a:rPr lang="en-US" sz="2200" dirty="0" smtClean="0"/>
              <a:t>168.1.1.1 -&gt; 1010100 00000001 00000001 00000001</a:t>
            </a:r>
          </a:p>
          <a:p>
            <a:pPr lvl="1"/>
            <a:r>
              <a:rPr lang="en-US" sz="2200" dirty="0" smtClean="0"/>
              <a:t>Each decimal number is called an octet…another term for byte</a:t>
            </a:r>
          </a:p>
          <a:p>
            <a:r>
              <a:rPr lang="en-US" sz="2400" dirty="0" smtClean="0"/>
              <a:t>Broken up into “Classes”</a:t>
            </a:r>
          </a:p>
          <a:p>
            <a:r>
              <a:rPr lang="en-US" sz="2400" dirty="0" smtClean="0"/>
              <a:t>Class A, B, and C are for hosts</a:t>
            </a:r>
          </a:p>
          <a:p>
            <a:r>
              <a:rPr lang="en-US" sz="2400" dirty="0" smtClean="0"/>
              <a:t>Class D are multicast addresses</a:t>
            </a:r>
          </a:p>
          <a:p>
            <a:r>
              <a:rPr lang="en-US" sz="2400" dirty="0" smtClean="0"/>
              <a:t>Class E are experimental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34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 Addressing – IPv4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72822"/>
          </a:xfrm>
        </p:spPr>
        <p:txBody>
          <a:bodyPr>
            <a:noAutofit/>
          </a:bodyPr>
          <a:lstStyle/>
          <a:p>
            <a:r>
              <a:rPr lang="en-US" sz="2400" dirty="0" smtClean="0"/>
              <a:t>All addresses in the same Class A, B or C network have the same numeric value for the </a:t>
            </a:r>
            <a:r>
              <a:rPr lang="en-US" sz="2400" b="1" i="1" dirty="0" smtClean="0"/>
              <a:t>network</a:t>
            </a:r>
            <a:r>
              <a:rPr lang="en-US" sz="2400" dirty="0" smtClean="0"/>
              <a:t> portion of the address…the rest of the address is call the </a:t>
            </a:r>
            <a:r>
              <a:rPr lang="en-US" sz="2400" b="1" i="1" dirty="0" smtClean="0"/>
              <a:t>host</a:t>
            </a:r>
            <a:r>
              <a:rPr lang="en-US" sz="2400" dirty="0" smtClean="0"/>
              <a:t> portion</a:t>
            </a:r>
          </a:p>
          <a:p>
            <a:r>
              <a:rPr lang="en-US" sz="2400" dirty="0" smtClean="0"/>
              <a:t>Class A – 1-byte-long network part</a:t>
            </a:r>
          </a:p>
          <a:p>
            <a:r>
              <a:rPr lang="en-US" sz="2400" dirty="0"/>
              <a:t>Class </a:t>
            </a:r>
            <a:r>
              <a:rPr lang="en-US" sz="2400" dirty="0" smtClean="0"/>
              <a:t>B </a:t>
            </a:r>
            <a:r>
              <a:rPr lang="en-US" sz="2400" dirty="0"/>
              <a:t>– </a:t>
            </a:r>
            <a:r>
              <a:rPr lang="en-US" sz="2400" dirty="0" smtClean="0"/>
              <a:t>2-byte-long </a:t>
            </a:r>
            <a:r>
              <a:rPr lang="en-US" sz="2400" dirty="0"/>
              <a:t>network part</a:t>
            </a:r>
          </a:p>
          <a:p>
            <a:r>
              <a:rPr lang="en-US" sz="2400" dirty="0"/>
              <a:t>Class </a:t>
            </a:r>
            <a:r>
              <a:rPr lang="en-US" sz="2400" dirty="0" smtClean="0"/>
              <a:t>C </a:t>
            </a:r>
            <a:r>
              <a:rPr lang="en-US" sz="2400" dirty="0"/>
              <a:t>– </a:t>
            </a:r>
            <a:r>
              <a:rPr lang="en-US" sz="2400" dirty="0" smtClean="0"/>
              <a:t>3-byte-long </a:t>
            </a:r>
            <a:r>
              <a:rPr lang="en-US" sz="2400" dirty="0"/>
              <a:t>network </a:t>
            </a:r>
            <a:r>
              <a:rPr lang="en-US" sz="2400" dirty="0" smtClean="0"/>
              <a:t>part</a:t>
            </a:r>
          </a:p>
          <a:p>
            <a:r>
              <a:rPr lang="en-US" sz="2400" dirty="0" smtClean="0"/>
              <a:t>Host portion </a:t>
            </a:r>
            <a:r>
              <a:rPr lang="en-US" sz="2400" dirty="0" smtClean="0"/>
              <a:t>loses </a:t>
            </a:r>
            <a:r>
              <a:rPr lang="en-US" sz="2400" dirty="0" smtClean="0"/>
              <a:t>two addresses for the Network address (first address) and Broadcast address (last address)</a:t>
            </a:r>
          </a:p>
        </p:txBody>
      </p:sp>
    </p:spTree>
    <p:extLst>
      <p:ext uri="{BB962C8B-B14F-4D97-AF65-F5344CB8AC3E}">
        <p14:creationId xmlns:p14="http://schemas.microsoft.com/office/powerpoint/2010/main" val="15631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 Addressing – IPv4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031673"/>
              </p:ext>
            </p:extLst>
          </p:nvPr>
        </p:nvGraphicFramePr>
        <p:xfrm>
          <a:off x="385011" y="2634456"/>
          <a:ext cx="9761620" cy="1836420"/>
        </p:xfrm>
        <a:graphic>
          <a:graphicData uri="http://schemas.openxmlformats.org/drawingml/2006/table">
            <a:tbl>
              <a:tblPr/>
              <a:tblGrid>
                <a:gridCol w="2440405"/>
                <a:gridCol w="2440405"/>
                <a:gridCol w="2440405"/>
                <a:gridCol w="244040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Any Network of This Class</a:t>
                      </a:r>
                      <a:endParaRPr lang="en-US" dirty="0"/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Number of Network Bytes (Bits)</a:t>
                      </a:r>
                      <a:endParaRPr lang="en-US"/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 of Host Bytes (Bits)</a:t>
                      </a:r>
                      <a:endParaRPr lang="en-US" dirty="0"/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Number of Addresses per Network*</a:t>
                      </a:r>
                      <a:endParaRPr lang="en-US"/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(8)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 (24)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r>
                        <a:rPr lang="en-US" baseline="30000"/>
                        <a:t>24</a:t>
                      </a:r>
                      <a:r>
                        <a:rPr lang="en-US"/>
                        <a:t> – 2 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 (16)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 (16)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r>
                        <a:rPr lang="en-US" baseline="30000"/>
                        <a:t>16</a:t>
                      </a:r>
                      <a:r>
                        <a:rPr lang="en-US"/>
                        <a:t> – 2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 (24)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(8)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r>
                        <a:rPr lang="en-US" baseline="30000"/>
                        <a:t>8</a:t>
                      </a:r>
                      <a:r>
                        <a:rPr lang="en-US"/>
                        <a:t> – 2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r>
                        <a:rPr lang="en-US" dirty="0"/>
                        <a:t>*There are two reserved host addresses per network.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0335" y="1974213"/>
            <a:ext cx="717082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Sizes of Network and Host Parts of IP Addresses with No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Subnetting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 Addressing – IPv4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805643" y="-17621"/>
            <a:ext cx="587826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of All Possible Valid Network Numbers*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403045"/>
              </p:ext>
            </p:extLst>
          </p:nvPr>
        </p:nvGraphicFramePr>
        <p:xfrm>
          <a:off x="239184" y="1671401"/>
          <a:ext cx="9943042" cy="4410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5216"/>
                <a:gridCol w="1933575"/>
                <a:gridCol w="2933700"/>
                <a:gridCol w="2400300"/>
                <a:gridCol w="2000251"/>
              </a:tblGrid>
              <a:tr h="461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First Octet Range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Valid Network Numbers*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Total Number of This Class of Network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Number of Hosts per Network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</a:tr>
              <a:tr h="6974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 to 126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1.0.0.0 to 126.0.0.0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– 2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= 126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–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2 = 16M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</a:tr>
              <a:tr h="779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128 to 191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128.1.0.0 to 191.254.0.0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–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2 = 16K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–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2 = 65k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</a:tr>
              <a:tr h="723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192 to 223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192.0.1.0 to 223.255.254.0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– 2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= 2M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–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2 = 254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</a:tr>
              <a:tr h="1596929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*The Valid Network Numbers column shows actual network numbers. There are several reserved cases. For example, networks 0.0.0.0 (originally defined for use as a broadcast address) and 127.0.0.0 (still available for use as the loopback address) are reserved. Networks 128.0.0.0, 191.255.0.0, 192.0.0.0, and 223.255.255.0 also are reserved.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48" marR="12748" marT="12748" marB="12748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3 - </a:t>
            </a:r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85766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Splits up the massive Class networks into many smaller ones using Subnet Masks</a:t>
            </a:r>
          </a:p>
          <a:p>
            <a:r>
              <a:rPr lang="en-US" sz="2400" dirty="0" smtClean="0"/>
              <a:t>Subnet masks perform a simple Boolean AND math operation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IP Address 8.8.0.4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Subnet Mask 255.255.0.0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00001000 00001000 00000000 00000100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11111111 11111111 00000000 00000000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Subnet = 8.8.0.0 /16 (Prefix notation)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7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3 - </a:t>
            </a:r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85766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	Class 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IP Address 8.8.0.4 /16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Subnet Mask 255.255.0.0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00001000 00001000 00000000 00000100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11111111 11111111 00000000 00000000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NNNNNNNN SSSSSSSS HHHHHHHH </a:t>
            </a:r>
            <a:r>
              <a:rPr lang="en-US" sz="2400" dirty="0" err="1" smtClean="0"/>
              <a:t>HHHHHHHH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Number of Subnets = 2^S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Number of Hosts = (2^H) - 2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691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Spanning Tree  Protocol</a:t>
            </a:r>
          </a:p>
          <a:p>
            <a:pPr lvl="1"/>
            <a:r>
              <a:rPr lang="en-US" sz="2200" dirty="0" smtClean="0"/>
              <a:t>Loop prevention by blocking some ports from forwarding frames</a:t>
            </a:r>
          </a:p>
          <a:p>
            <a:pPr lvl="1"/>
            <a:r>
              <a:rPr lang="en-US" sz="2200" dirty="0" smtClean="0"/>
              <a:t>DHCP issues</a:t>
            </a:r>
          </a:p>
          <a:p>
            <a:endParaRPr lang="en-US" sz="2400" dirty="0" smtClean="0"/>
          </a:p>
          <a:p>
            <a:r>
              <a:rPr lang="en-US" sz="2400" dirty="0" smtClean="0"/>
              <a:t>CDP/LLDP</a:t>
            </a:r>
          </a:p>
          <a:p>
            <a:pPr lvl="1"/>
            <a:r>
              <a:rPr lang="en-US" sz="2200" dirty="0" smtClean="0"/>
              <a:t>Good Layer 2 test</a:t>
            </a:r>
          </a:p>
          <a:p>
            <a:pPr lvl="1"/>
            <a:r>
              <a:rPr lang="en-US" sz="2200" dirty="0" smtClean="0"/>
              <a:t>Displays information about neighbor </a:t>
            </a:r>
            <a:r>
              <a:rPr lang="en-US" sz="2200" dirty="0" smtClean="0"/>
              <a:t>devices</a:t>
            </a:r>
          </a:p>
          <a:p>
            <a:pPr lvl="2"/>
            <a:r>
              <a:rPr lang="en-US" sz="2000" dirty="0" smtClean="0"/>
              <a:t>Chassis ID, Port ID, TTL, MAC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719" y="4205788"/>
            <a:ext cx="56102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 – Physical 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IEEE 802.3 Ethernet defines standards for LANs</a:t>
            </a:r>
          </a:p>
          <a:p>
            <a:r>
              <a:rPr lang="en-US" sz="2400" dirty="0" smtClean="0"/>
              <a:t>Transmission media</a:t>
            </a:r>
          </a:p>
          <a:p>
            <a:pPr lvl="1"/>
            <a:r>
              <a:rPr lang="en-US" sz="2200" dirty="0" smtClean="0"/>
              <a:t>Copper</a:t>
            </a:r>
          </a:p>
          <a:p>
            <a:pPr lvl="2"/>
            <a:r>
              <a:rPr lang="en-US" sz="2000" dirty="0" smtClean="0"/>
              <a:t>Coax</a:t>
            </a:r>
          </a:p>
          <a:p>
            <a:pPr lvl="2"/>
            <a:r>
              <a:rPr lang="en-US" sz="2000" dirty="0" smtClean="0"/>
              <a:t>UTP or </a:t>
            </a:r>
            <a:r>
              <a:rPr lang="en-US" sz="2000" dirty="0" smtClean="0"/>
              <a:t>(Unshielded) Twisted </a:t>
            </a:r>
            <a:r>
              <a:rPr lang="en-US" sz="2000" dirty="0" smtClean="0"/>
              <a:t>Pair</a:t>
            </a:r>
          </a:p>
          <a:p>
            <a:pPr lvl="2"/>
            <a:r>
              <a:rPr lang="en-US" sz="2000" dirty="0" smtClean="0"/>
              <a:t>Terminated by RJ-45 connector</a:t>
            </a:r>
          </a:p>
          <a:p>
            <a:pPr lvl="2"/>
            <a:r>
              <a:rPr lang="en-US" sz="2000" dirty="0" smtClean="0"/>
              <a:t>Standard cables labeled by Category…CAT 5/5e, CAT 6,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2"/>
            <a:r>
              <a:rPr lang="en-US" sz="2000" dirty="0" smtClean="0"/>
              <a:t>Categories specify signal speed, pin outs, number of wires…</a:t>
            </a:r>
          </a:p>
          <a:p>
            <a:pPr lvl="2"/>
            <a:r>
              <a:rPr lang="en-US" sz="2000" dirty="0" smtClean="0"/>
              <a:t>Typically only used up to </a:t>
            </a:r>
            <a:r>
              <a:rPr lang="en-US" sz="2000" dirty="0" smtClean="0"/>
              <a:t>300ft (100 meters)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72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EtherChannel</a:t>
            </a:r>
            <a:r>
              <a:rPr lang="en-US" sz="2400" dirty="0" smtClean="0"/>
              <a:t>/LACP (Link Aggregation Control Protocol)</a:t>
            </a:r>
            <a:endParaRPr lang="en-US" sz="2400" dirty="0" smtClean="0"/>
          </a:p>
          <a:p>
            <a:pPr lvl="1"/>
            <a:r>
              <a:rPr lang="en-US" sz="2200" dirty="0" smtClean="0"/>
              <a:t>Allows bonding of ports together to make logical bundles</a:t>
            </a:r>
          </a:p>
          <a:p>
            <a:pPr lvl="1"/>
            <a:r>
              <a:rPr lang="en-US" sz="2200" dirty="0" smtClean="0"/>
              <a:t>Load balanced by Source and/or </a:t>
            </a:r>
            <a:r>
              <a:rPr lang="en-US" sz="2200" dirty="0" err="1" smtClean="0"/>
              <a:t>Dest</a:t>
            </a:r>
            <a:r>
              <a:rPr lang="en-US" sz="2200" dirty="0" smtClean="0"/>
              <a:t> MAC or IP</a:t>
            </a:r>
          </a:p>
          <a:p>
            <a:pPr lvl="1"/>
            <a:r>
              <a:rPr lang="en-US" sz="2200" dirty="0" err="1" smtClean="0"/>
              <a:t>Etherchannel</a:t>
            </a:r>
            <a:r>
              <a:rPr lang="en-US" sz="2200" dirty="0" smtClean="0"/>
              <a:t> is Cisco Proprietary…bonded ports form a </a:t>
            </a:r>
            <a:r>
              <a:rPr lang="en-US" sz="2200" dirty="0" err="1" smtClean="0"/>
              <a:t>PortChannel</a:t>
            </a:r>
            <a:endParaRPr lang="en-US" sz="2200" dirty="0" smtClean="0"/>
          </a:p>
          <a:p>
            <a:r>
              <a:rPr lang="en-US" sz="2400" dirty="0" smtClean="0"/>
              <a:t>VLANS</a:t>
            </a:r>
          </a:p>
          <a:p>
            <a:pPr lvl="1"/>
            <a:r>
              <a:rPr lang="en-US" sz="2200" dirty="0" smtClean="0"/>
              <a:t>Create virtual switches to segment hosts into different networks </a:t>
            </a:r>
          </a:p>
          <a:p>
            <a:pPr lvl="1"/>
            <a:r>
              <a:rPr lang="en-US" sz="2200" dirty="0" smtClean="0"/>
              <a:t>Minimizes broadcast domains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4660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Cisco Three Tier 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85766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Core</a:t>
            </a:r>
          </a:p>
          <a:p>
            <a:endParaRPr lang="en-US" sz="2200" dirty="0" smtClean="0"/>
          </a:p>
          <a:p>
            <a:r>
              <a:rPr lang="en-US" sz="2400" dirty="0" smtClean="0"/>
              <a:t>Distribution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400" dirty="0" smtClean="0"/>
              <a:t>Access Layer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243" y="2160589"/>
            <a:ext cx="65055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 – Physical 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200" dirty="0" smtClean="0"/>
              <a:t>Fiber</a:t>
            </a:r>
          </a:p>
          <a:p>
            <a:pPr lvl="2"/>
            <a:r>
              <a:rPr lang="en-US" sz="2000" dirty="0" smtClean="0"/>
              <a:t>DO NOT BEND PAST 30 DEGREES!</a:t>
            </a:r>
          </a:p>
          <a:p>
            <a:pPr lvl="2"/>
            <a:r>
              <a:rPr lang="en-US" sz="2000" dirty="0" smtClean="0"/>
              <a:t>Multi mode (MM) – Short range LANs and Campus</a:t>
            </a:r>
          </a:p>
          <a:p>
            <a:pPr lvl="3"/>
            <a:r>
              <a:rPr lang="en-US" sz="1800" dirty="0" smtClean="0"/>
              <a:t>Simpler and cheaper</a:t>
            </a:r>
          </a:p>
          <a:p>
            <a:pPr lvl="3"/>
            <a:r>
              <a:rPr lang="en-US" sz="1800" dirty="0" smtClean="0"/>
              <a:t>Changing </a:t>
            </a:r>
            <a:r>
              <a:rPr lang="en-US" sz="1800" dirty="0" smtClean="0"/>
              <a:t>from </a:t>
            </a:r>
            <a:r>
              <a:rPr lang="en-US" sz="1800" dirty="0" smtClean="0"/>
              <a:t>LEDs </a:t>
            </a:r>
            <a:r>
              <a:rPr lang="en-US" sz="1800" dirty="0" smtClean="0"/>
              <a:t>to lasers</a:t>
            </a:r>
          </a:p>
          <a:p>
            <a:pPr lvl="3"/>
            <a:r>
              <a:rPr lang="en-US" sz="1800" dirty="0" smtClean="0"/>
              <a:t>850</a:t>
            </a:r>
            <a:r>
              <a:rPr lang="en-US" sz="1800" dirty="0"/>
              <a:t> nm and 1300 nm </a:t>
            </a:r>
            <a:r>
              <a:rPr lang="en-US" sz="1800" dirty="0" smtClean="0"/>
              <a:t>wavelength</a:t>
            </a:r>
          </a:p>
          <a:p>
            <a:pPr lvl="3"/>
            <a:r>
              <a:rPr lang="en-US" sz="1800" dirty="0" smtClean="0"/>
              <a:t>OM1 and OM2 use </a:t>
            </a:r>
            <a:r>
              <a:rPr lang="en-US" sz="1800" dirty="0"/>
              <a:t>orange jackets </a:t>
            </a:r>
            <a:r>
              <a:rPr lang="en-US" sz="1800" dirty="0" smtClean="0"/>
              <a:t>while </a:t>
            </a:r>
            <a:r>
              <a:rPr lang="en-US" sz="1800" dirty="0"/>
              <a:t>Aqua is recommended for 50/125 µm "laser optimized" OM3 and OM4 </a:t>
            </a:r>
            <a:r>
              <a:rPr lang="en-US" sz="1800" dirty="0" smtClean="0"/>
              <a:t>fiber</a:t>
            </a:r>
          </a:p>
          <a:p>
            <a:pPr lvl="3"/>
            <a:r>
              <a:rPr lang="en-US" sz="1800" dirty="0" smtClean="0"/>
              <a:t>“Optical Multi-mode”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871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 – Physical 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MM ISO Classification 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International Organization for Standardization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26257"/>
              </p:ext>
            </p:extLst>
          </p:nvPr>
        </p:nvGraphicFramePr>
        <p:xfrm>
          <a:off x="605144" y="3050925"/>
          <a:ext cx="9172519" cy="3881438"/>
        </p:xfrm>
        <a:graphic>
          <a:graphicData uri="http://schemas.openxmlformats.org/drawingml/2006/table">
            <a:tbl>
              <a:tblPr/>
              <a:tblGrid>
                <a:gridCol w="1512691"/>
                <a:gridCol w="1700186"/>
                <a:gridCol w="1491915"/>
                <a:gridCol w="1227221"/>
                <a:gridCol w="1540042"/>
                <a:gridCol w="1700464"/>
              </a:tblGrid>
              <a:tr h="825838">
                <a:tc>
                  <a:txBody>
                    <a:bodyPr/>
                    <a:lstStyle/>
                    <a:p>
                      <a:r>
                        <a:rPr lang="en-US" sz="1600" dirty="0"/>
                        <a:t>Transmission Standards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 Mb Ethernet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Gb (1000 Mb) Ethernet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 Gb Ethernet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 Gb Ethernet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100 Gb Ethernet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838">
                <a:tc>
                  <a:txBody>
                    <a:bodyPr/>
                    <a:lstStyle/>
                    <a:p>
                      <a:r>
                        <a:rPr lang="en-US" sz="1600"/>
                        <a:t>OM1 (62.5/125)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 to 2000 meters (FX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275 meters (SX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 meters (SR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supported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supported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838">
                <a:tc>
                  <a:txBody>
                    <a:bodyPr/>
                    <a:lstStyle/>
                    <a:p>
                      <a:r>
                        <a:rPr lang="en-US" sz="1600"/>
                        <a:t>OM2 (50/125)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 to 2000 meters (</a:t>
                      </a:r>
                      <a:r>
                        <a:rPr lang="en-US" sz="1600" dirty="0" smtClean="0"/>
                        <a:t>FX)</a:t>
                      </a:r>
                      <a:endParaRPr lang="en-US" sz="1600" dirty="0"/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550 meters (SX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82 meters (SR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supported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supported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8086">
                <a:tc>
                  <a:txBody>
                    <a:bodyPr/>
                    <a:lstStyle/>
                    <a:p>
                      <a:r>
                        <a:rPr lang="en-US" sz="1600"/>
                        <a:t>OM3 (50/125)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up to 2000 meters (FX)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550 meters (SX)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300 meters (</a:t>
                      </a:r>
                      <a:r>
                        <a:rPr lang="en-US" sz="1600" dirty="0" smtClean="0"/>
                        <a:t>SR)</a:t>
                      </a:r>
                      <a:endParaRPr lang="en-US" sz="1600" dirty="0"/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 </a:t>
                      </a:r>
                      <a:r>
                        <a:rPr lang="en-US" sz="1600" dirty="0" smtClean="0"/>
                        <a:t>meters</a:t>
                      </a:r>
                      <a:endParaRPr lang="en-US" sz="1600" dirty="0"/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 </a:t>
                      </a:r>
                      <a:r>
                        <a:rPr lang="en-US" sz="1600" dirty="0" smtClean="0"/>
                        <a:t>meters</a:t>
                      </a:r>
                      <a:endParaRPr lang="en-US" sz="1600" dirty="0"/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838">
                <a:tc>
                  <a:txBody>
                    <a:bodyPr/>
                    <a:lstStyle/>
                    <a:p>
                      <a:r>
                        <a:rPr lang="en-US" sz="1600"/>
                        <a:t>OM4 (50/125)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up to 2000 meters (FX)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1000 meters (SX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550 meters (SR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 </a:t>
                      </a:r>
                      <a:r>
                        <a:rPr lang="en-US" sz="1600" dirty="0" smtClean="0"/>
                        <a:t>meters</a:t>
                      </a:r>
                      <a:endParaRPr lang="en-US" sz="1600" dirty="0"/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 </a:t>
                      </a:r>
                      <a:r>
                        <a:rPr lang="en-US" sz="1600" dirty="0" smtClean="0"/>
                        <a:t>meters</a:t>
                      </a:r>
                      <a:endParaRPr lang="en-US" sz="1600" dirty="0"/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5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 – Physical 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308636" cy="3880773"/>
          </a:xfrm>
        </p:spPr>
        <p:txBody>
          <a:bodyPr>
            <a:noAutofit/>
          </a:bodyPr>
          <a:lstStyle/>
          <a:p>
            <a:pPr lvl="2"/>
            <a:r>
              <a:rPr lang="en-US" sz="2000" dirty="0" smtClean="0"/>
              <a:t>Single mode (SM) – Long Range</a:t>
            </a:r>
          </a:p>
          <a:p>
            <a:pPr lvl="3"/>
            <a:r>
              <a:rPr lang="en-US" sz="1800" dirty="0" smtClean="0"/>
              <a:t>1310 nm </a:t>
            </a:r>
            <a:r>
              <a:rPr lang="en-US" sz="1800" dirty="0"/>
              <a:t>or 1550 nm and require more expensive laser </a:t>
            </a:r>
            <a:r>
              <a:rPr lang="en-US" sz="1800" dirty="0" smtClean="0"/>
              <a:t>sources</a:t>
            </a:r>
          </a:p>
          <a:p>
            <a:pPr lvl="3"/>
            <a:r>
              <a:rPr lang="en-US" sz="1800" dirty="0" smtClean="0"/>
              <a:t>Core </a:t>
            </a:r>
            <a:r>
              <a:rPr lang="en-US" sz="1800" dirty="0"/>
              <a:t>diameter between 8 and 10.5 </a:t>
            </a:r>
            <a:r>
              <a:rPr lang="en-US" sz="1800" dirty="0" smtClean="0"/>
              <a:t>µm </a:t>
            </a:r>
            <a:r>
              <a:rPr lang="en-US" sz="1800" dirty="0"/>
              <a:t>and a cladding diameter of 125 </a:t>
            </a:r>
            <a:r>
              <a:rPr lang="en-US" sz="1800" dirty="0" smtClean="0"/>
              <a:t>µm</a:t>
            </a:r>
          </a:p>
          <a:p>
            <a:pPr lvl="3"/>
            <a:r>
              <a:rPr lang="en-US" sz="1800" dirty="0"/>
              <a:t>OS1 and OS2 are standard single-mode optical fiber used with wavelengths 1310 nm and 1550 nm (size 9/125 µm</a:t>
            </a:r>
            <a:r>
              <a:rPr lang="en-US" sz="1800" dirty="0" smtClean="0"/>
              <a:t>)</a:t>
            </a:r>
          </a:p>
          <a:p>
            <a:pPr lvl="3"/>
            <a:r>
              <a:rPr lang="en-US" sz="1800" dirty="0" smtClean="0"/>
              <a:t>Used up to 50 miles or more with standard equipment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970" y="103039"/>
            <a:ext cx="4112776" cy="36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 – Physical 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268898" cy="3880773"/>
          </a:xfrm>
        </p:spPr>
        <p:txBody>
          <a:bodyPr>
            <a:noAutofit/>
          </a:bodyPr>
          <a:lstStyle/>
          <a:p>
            <a:r>
              <a:rPr lang="en-US" sz="2000" dirty="0"/>
              <a:t>Small form-factor pluggable </a:t>
            </a:r>
            <a:r>
              <a:rPr lang="en-US" sz="2000" dirty="0" smtClean="0"/>
              <a:t>transceiver SFP/SFP+</a:t>
            </a:r>
          </a:p>
          <a:p>
            <a:pPr lvl="1"/>
            <a:r>
              <a:rPr lang="en-US" dirty="0" smtClean="0"/>
              <a:t>Interface between the network device board and cable</a:t>
            </a:r>
          </a:p>
          <a:p>
            <a:pPr lvl="1"/>
            <a:r>
              <a:rPr lang="en-US" dirty="0" smtClean="0"/>
              <a:t>Obsoletes </a:t>
            </a:r>
            <a:r>
              <a:rPr lang="en-US" dirty="0"/>
              <a:t>the </a:t>
            </a:r>
            <a:r>
              <a:rPr lang="en-US" dirty="0" smtClean="0"/>
              <a:t>old </a:t>
            </a:r>
            <a:r>
              <a:rPr lang="en-US" dirty="0"/>
              <a:t>gigabit interface converter (GBIC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multi-mode </a:t>
            </a:r>
            <a:r>
              <a:rPr lang="en-US" dirty="0"/>
              <a:t>fiber </a:t>
            </a:r>
          </a:p>
          <a:p>
            <a:pPr lvl="2"/>
            <a:r>
              <a:rPr lang="en-US" dirty="0" smtClean="0"/>
              <a:t>SX </a:t>
            </a:r>
            <a:r>
              <a:rPr lang="en-US" dirty="0"/>
              <a:t>- 850 nm, for a maximum of 550 m at 1.25 </a:t>
            </a:r>
            <a:r>
              <a:rPr lang="en-US" dirty="0" err="1"/>
              <a:t>Gbit</a:t>
            </a:r>
            <a:r>
              <a:rPr lang="en-US" dirty="0"/>
              <a:t>/s (Gigabit Ethernet) or 150m at 4.25 </a:t>
            </a:r>
            <a:r>
              <a:rPr lang="en-US" dirty="0" err="1"/>
              <a:t>Gbit</a:t>
            </a:r>
            <a:r>
              <a:rPr lang="en-US" dirty="0"/>
              <a:t>/s (</a:t>
            </a:r>
            <a:r>
              <a:rPr lang="en-US" dirty="0" err="1"/>
              <a:t>Fibre</a:t>
            </a:r>
            <a:r>
              <a:rPr lang="en-US" dirty="0"/>
              <a:t> Channel)</a:t>
            </a:r>
          </a:p>
          <a:p>
            <a:pPr lvl="1"/>
            <a:r>
              <a:rPr lang="en-US" dirty="0" smtClean="0"/>
              <a:t>single-mode </a:t>
            </a:r>
            <a:r>
              <a:rPr lang="en-US" dirty="0"/>
              <a:t>fiber </a:t>
            </a:r>
          </a:p>
          <a:p>
            <a:pPr lvl="2"/>
            <a:r>
              <a:rPr lang="en-US" dirty="0" smtClean="0"/>
              <a:t>LX </a:t>
            </a:r>
            <a:r>
              <a:rPr lang="en-US" dirty="0"/>
              <a:t>- 1310 nm, for distances up to 10 km</a:t>
            </a:r>
          </a:p>
          <a:p>
            <a:pPr lvl="2"/>
            <a:r>
              <a:rPr lang="en-US" dirty="0" smtClean="0"/>
              <a:t>EX </a:t>
            </a:r>
            <a:r>
              <a:rPr lang="en-US" dirty="0"/>
              <a:t>- 1310 nm, for distances up to 40 km</a:t>
            </a:r>
          </a:p>
          <a:p>
            <a:pPr lvl="2"/>
            <a:r>
              <a:rPr lang="en-US" dirty="0" smtClean="0"/>
              <a:t>ZX </a:t>
            </a:r>
            <a:r>
              <a:rPr lang="en-US" dirty="0"/>
              <a:t>- 1550 nm, for distances up to 80 km</a:t>
            </a:r>
          </a:p>
          <a:p>
            <a:pPr lvl="2"/>
            <a:r>
              <a:rPr lang="en-US" dirty="0" smtClean="0"/>
              <a:t>EZX </a:t>
            </a:r>
            <a:r>
              <a:rPr lang="en-US" dirty="0"/>
              <a:t>- 1550 nm, for distances up to 120 km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611" y="1564104"/>
            <a:ext cx="4895516" cy="36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 – Physical 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739382" cy="2026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Crossover Cables</a:t>
            </a:r>
          </a:p>
          <a:p>
            <a:pPr lvl="1"/>
            <a:r>
              <a:rPr lang="en-US" sz="2200" dirty="0" smtClean="0"/>
              <a:t>Used to connect </a:t>
            </a:r>
            <a:r>
              <a:rPr lang="en-US" sz="2200" dirty="0" smtClean="0"/>
              <a:t>similarly-pinned </a:t>
            </a:r>
            <a:r>
              <a:rPr lang="en-US" sz="2200" dirty="0" smtClean="0"/>
              <a:t>devices</a:t>
            </a:r>
          </a:p>
          <a:p>
            <a:pPr lvl="1"/>
            <a:r>
              <a:rPr lang="en-US" sz="2200" dirty="0" smtClean="0"/>
              <a:t>Auto-MDIX (Medium Dependent Interface Crossover) </a:t>
            </a:r>
            <a:r>
              <a:rPr lang="en-US" sz="2200" dirty="0" smtClean="0"/>
              <a:t>in Gigabit Ethernet makes crossover cables </a:t>
            </a:r>
            <a:r>
              <a:rPr lang="en-US" sz="2200" dirty="0" smtClean="0"/>
              <a:t>unnecessary</a:t>
            </a:r>
            <a:endParaRPr lang="en-US" sz="2200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07" y="4091144"/>
            <a:ext cx="5931922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 – Physical 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0147"/>
            <a:ext cx="8739382" cy="4732421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 </a:t>
            </a:r>
            <a:r>
              <a:rPr lang="en-US" sz="2400" dirty="0"/>
              <a:t>straight-through cables for the following cabling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 smtClean="0"/>
              <a:t>Switch </a:t>
            </a:r>
            <a:r>
              <a:rPr lang="en-US" sz="2400" dirty="0"/>
              <a:t>to router</a:t>
            </a:r>
          </a:p>
          <a:p>
            <a:pPr lvl="1"/>
            <a:r>
              <a:rPr lang="en-US" sz="2200" dirty="0" smtClean="0"/>
              <a:t>Switch </a:t>
            </a:r>
            <a:r>
              <a:rPr lang="en-US" sz="2200" dirty="0"/>
              <a:t>to PC or server</a:t>
            </a:r>
          </a:p>
          <a:p>
            <a:pPr lvl="1"/>
            <a:r>
              <a:rPr lang="en-US" sz="2200" dirty="0" smtClean="0"/>
              <a:t>Hub </a:t>
            </a:r>
            <a:r>
              <a:rPr lang="en-US" sz="2200" dirty="0"/>
              <a:t>to PC or </a:t>
            </a:r>
            <a:r>
              <a:rPr lang="en-US" sz="2200" dirty="0" smtClean="0"/>
              <a:t>server</a:t>
            </a:r>
            <a:endParaRPr lang="en-US" sz="2400" dirty="0"/>
          </a:p>
          <a:p>
            <a:r>
              <a:rPr lang="en-US" sz="2400" dirty="0"/>
              <a:t>Use crossover cables for the following cabling:</a:t>
            </a:r>
          </a:p>
          <a:p>
            <a:pPr lvl="1"/>
            <a:r>
              <a:rPr lang="en-US" sz="2200" dirty="0" smtClean="0"/>
              <a:t>Switch </a:t>
            </a:r>
            <a:r>
              <a:rPr lang="en-US" sz="2200" dirty="0"/>
              <a:t>to switch</a:t>
            </a:r>
          </a:p>
          <a:p>
            <a:pPr lvl="1"/>
            <a:r>
              <a:rPr lang="en-US" sz="2200" dirty="0" smtClean="0"/>
              <a:t>Switch </a:t>
            </a:r>
            <a:r>
              <a:rPr lang="en-US" sz="2200" dirty="0"/>
              <a:t>to hub</a:t>
            </a:r>
          </a:p>
          <a:p>
            <a:pPr lvl="1"/>
            <a:r>
              <a:rPr lang="en-US" sz="2200" dirty="0" smtClean="0"/>
              <a:t>Hub </a:t>
            </a:r>
            <a:r>
              <a:rPr lang="en-US" sz="2200" dirty="0"/>
              <a:t>to hub</a:t>
            </a:r>
          </a:p>
          <a:p>
            <a:pPr lvl="1"/>
            <a:r>
              <a:rPr lang="en-US" sz="2200" dirty="0" smtClean="0"/>
              <a:t>Router </a:t>
            </a:r>
            <a:r>
              <a:rPr lang="en-US" sz="2200" dirty="0"/>
              <a:t>to router</a:t>
            </a:r>
          </a:p>
          <a:p>
            <a:pPr lvl="1"/>
            <a:r>
              <a:rPr lang="en-US" sz="2200" dirty="0" smtClean="0"/>
              <a:t>PC </a:t>
            </a:r>
            <a:r>
              <a:rPr lang="en-US" sz="2200" dirty="0"/>
              <a:t>to </a:t>
            </a:r>
            <a:r>
              <a:rPr lang="en-US" sz="2200" dirty="0" smtClean="0"/>
              <a:t>PC</a:t>
            </a:r>
          </a:p>
          <a:p>
            <a:pPr lvl="1"/>
            <a:r>
              <a:rPr lang="en-US" sz="2200" dirty="0" smtClean="0"/>
              <a:t>Router </a:t>
            </a:r>
            <a:r>
              <a:rPr lang="en-US" sz="2200" dirty="0"/>
              <a:t>to PC</a:t>
            </a:r>
          </a:p>
        </p:txBody>
      </p:sp>
    </p:spTree>
    <p:extLst>
      <p:ext uri="{BB962C8B-B14F-4D97-AF65-F5344CB8AC3E}">
        <p14:creationId xmlns:p14="http://schemas.microsoft.com/office/powerpoint/2010/main" val="22730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Hubs – Layer 1</a:t>
            </a:r>
          </a:p>
          <a:p>
            <a:pPr lvl="1"/>
            <a:r>
              <a:rPr lang="en-US" sz="2200" dirty="0" smtClean="0"/>
              <a:t>Shared electrical bus</a:t>
            </a:r>
          </a:p>
          <a:p>
            <a:pPr lvl="1"/>
            <a:r>
              <a:rPr lang="en-US" sz="2200" dirty="0" smtClean="0"/>
              <a:t>All data copied to all ports</a:t>
            </a:r>
          </a:p>
          <a:p>
            <a:pPr lvl="1"/>
            <a:r>
              <a:rPr lang="en-US" sz="2200" dirty="0" smtClean="0"/>
              <a:t>Collisions occur when two systems try to talk at once</a:t>
            </a:r>
          </a:p>
          <a:p>
            <a:r>
              <a:rPr lang="en-US" sz="2400" dirty="0" smtClean="0"/>
              <a:t>Switches – Layer 2</a:t>
            </a:r>
          </a:p>
          <a:p>
            <a:pPr lvl="1"/>
            <a:r>
              <a:rPr lang="en-US" sz="2200" dirty="0" smtClean="0"/>
              <a:t>Processes data to transmit only </a:t>
            </a:r>
            <a:r>
              <a:rPr lang="en-US" sz="2200" dirty="0"/>
              <a:t>to the device for which the </a:t>
            </a:r>
            <a:r>
              <a:rPr lang="en-US" sz="2200" dirty="0" smtClean="0"/>
              <a:t>data </a:t>
            </a:r>
            <a:r>
              <a:rPr lang="en-US" sz="2200" dirty="0"/>
              <a:t>was </a:t>
            </a:r>
            <a:r>
              <a:rPr lang="en-US" sz="2200" dirty="0" smtClean="0"/>
              <a:t>intended</a:t>
            </a:r>
          </a:p>
          <a:p>
            <a:pPr lvl="1"/>
            <a:r>
              <a:rPr lang="en-US" sz="2200" dirty="0" smtClean="0"/>
              <a:t>Systems connect at “full-duplex” w/o collisions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744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1912</TotalTime>
  <Words>1242</Words>
  <Application>Microsoft Office PowerPoint</Application>
  <PresentationFormat>Widescreen</PresentationFormat>
  <Paragraphs>247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 3</vt:lpstr>
      <vt:lpstr>Facet</vt:lpstr>
      <vt:lpstr> CSCI 2930 Practical System Administration</vt:lpstr>
      <vt:lpstr>Layer 1 – Physical Cables</vt:lpstr>
      <vt:lpstr>Layer 1 – Physical Cables</vt:lpstr>
      <vt:lpstr>Layer 1 – Physical Cables</vt:lpstr>
      <vt:lpstr>Layer 1 – Physical Cables</vt:lpstr>
      <vt:lpstr>Layer 1 – Physical Cables</vt:lpstr>
      <vt:lpstr>Layer 1 – Physical Cables</vt:lpstr>
      <vt:lpstr>Layer 1 – Physical Cables</vt:lpstr>
      <vt:lpstr>Devices</vt:lpstr>
      <vt:lpstr>Layer 2 – Ethernet LAN Addressing</vt:lpstr>
      <vt:lpstr>Devices</vt:lpstr>
      <vt:lpstr>Device Manufacturers</vt:lpstr>
      <vt:lpstr>Layer 3 Addressing – IPv4</vt:lpstr>
      <vt:lpstr>Layer 3 Addressing – IPv4</vt:lpstr>
      <vt:lpstr>Layer 3 Addressing – IPv4</vt:lpstr>
      <vt:lpstr>Layer 3 Addressing – IPv4</vt:lpstr>
      <vt:lpstr>Layer 3 - Subnetting</vt:lpstr>
      <vt:lpstr>Layer 3 - Subnetting</vt:lpstr>
      <vt:lpstr>Protocols</vt:lpstr>
      <vt:lpstr>Protocols</vt:lpstr>
      <vt:lpstr>Cisco Three Tier Network Architecture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2800/2930 Practical System Administration</dc:title>
  <dc:creator>Hamilton, Christopher</dc:creator>
  <cp:lastModifiedBy>cain</cp:lastModifiedBy>
  <cp:revision>146</cp:revision>
  <dcterms:created xsi:type="dcterms:W3CDTF">2013-05-21T19:16:57Z</dcterms:created>
  <dcterms:modified xsi:type="dcterms:W3CDTF">2014-02-21T01:11:52Z</dcterms:modified>
</cp:coreProperties>
</file>