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307" r:id="rId3"/>
    <p:sldId id="304" r:id="rId4"/>
    <p:sldId id="308" r:id="rId5"/>
    <p:sldId id="309" r:id="rId6"/>
    <p:sldId id="336" r:id="rId7"/>
    <p:sldId id="340" r:id="rId8"/>
    <p:sldId id="337" r:id="rId9"/>
    <p:sldId id="338" r:id="rId10"/>
    <p:sldId id="33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788" autoAdjust="0"/>
  </p:normalViewPr>
  <p:slideViewPr>
    <p:cSldViewPr snapToGrid="0">
      <p:cViewPr varScale="1">
        <p:scale>
          <a:sx n="119" d="100"/>
          <a:sy n="11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ROI: provide future competitiveness and improve productivity</a:t>
            </a:r>
          </a:p>
          <a:p>
            <a:r>
              <a:rPr lang="en-US" dirty="0" smtClean="0"/>
              <a:t>Regulation: HIPPA, FERPA, Sarbanes Oxley must find innovative solutions to make sure company remains in compliance</a:t>
            </a:r>
          </a:p>
          <a:p>
            <a:r>
              <a:rPr lang="en-US" dirty="0" smtClean="0"/>
              <a:t>Competitiveness: Integrate emerging technologies with business solutions</a:t>
            </a:r>
          </a:p>
          <a:p>
            <a:endParaRPr lang="en-US" dirty="0" smtClean="0"/>
          </a:p>
          <a:p>
            <a:r>
              <a:rPr lang="en-US" dirty="0" err="1" smtClean="0"/>
              <a:t>Borders:mobile</a:t>
            </a:r>
            <a:r>
              <a:rPr lang="en-US" dirty="0" smtClean="0"/>
              <a:t> workforces impact productivity</a:t>
            </a:r>
          </a:p>
          <a:p>
            <a:r>
              <a:rPr lang="en-US" dirty="0" smtClean="0"/>
              <a:t>Virtualization: server consolidation</a:t>
            </a:r>
            <a:r>
              <a:rPr lang="en-US" baseline="0" dirty="0" smtClean="0"/>
              <a:t> to try to lower it costs</a:t>
            </a:r>
          </a:p>
          <a:p>
            <a:r>
              <a:rPr lang="en-US" baseline="0" dirty="0" smtClean="0"/>
              <a:t>Growth of Apps:  improve customer service, greater security all at lower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Prepare: establish business requirements, develop strategy, proposing a high level conceptual architecture and identify technologies that can best support the architecture.  Financial</a:t>
            </a:r>
            <a:r>
              <a:rPr lang="en-US" sz="1200" baseline="0" dirty="0" smtClean="0"/>
              <a:t> justification</a:t>
            </a:r>
            <a:endParaRPr lang="en-US" sz="1200" dirty="0" smtClean="0"/>
          </a:p>
          <a:p>
            <a:r>
              <a:rPr lang="en-US" sz="1200" dirty="0" smtClean="0"/>
              <a:t>Plan: identify system requirements, asses current sites and perform</a:t>
            </a:r>
            <a:r>
              <a:rPr lang="en-US" sz="1200" baseline="0" dirty="0" smtClean="0"/>
              <a:t> a gap analysis.  Project plan helps manage tasks responsibilities critical milestones and resources required</a:t>
            </a:r>
            <a:endParaRPr lang="en-US" sz="1200" dirty="0" smtClean="0"/>
          </a:p>
          <a:p>
            <a:r>
              <a:rPr lang="en-US" sz="1200" dirty="0" smtClean="0"/>
              <a:t>Design: system design specialists take requirements from the planning phase and create a design specification</a:t>
            </a:r>
            <a:r>
              <a:rPr lang="en-US" sz="1200" baseline="0" dirty="0" smtClean="0"/>
              <a:t> document</a:t>
            </a:r>
            <a:endParaRPr lang="en-US" sz="1200" dirty="0" smtClean="0"/>
          </a:p>
          <a:p>
            <a:r>
              <a:rPr lang="en-US" sz="1200" dirty="0" smtClean="0"/>
              <a:t>Implement: implementation and verification begin after the design is signed off on.  Attempt to integrate new system without </a:t>
            </a:r>
            <a:r>
              <a:rPr lang="en-US" sz="1200" dirty="0" err="1" smtClean="0"/>
              <a:t>interuptions</a:t>
            </a:r>
            <a:r>
              <a:rPr lang="en-US" sz="1200" dirty="0" smtClean="0"/>
              <a:t> to current systems and users</a:t>
            </a:r>
          </a:p>
          <a:p>
            <a:r>
              <a:rPr lang="en-US" sz="1200" dirty="0" smtClean="0"/>
              <a:t>Operate: maintain system health through day to day operations.</a:t>
            </a:r>
            <a:r>
              <a:rPr lang="en-US" sz="1200" baseline="0" dirty="0" smtClean="0"/>
              <a:t>  Fault detection and correction and performance monitoring that occur in daily operation are used in the optimize section of the lifecycle</a:t>
            </a:r>
            <a:endParaRPr lang="en-US" sz="1200" dirty="0" smtClean="0"/>
          </a:p>
          <a:p>
            <a:r>
              <a:rPr lang="en-US" sz="1200" dirty="0" smtClean="0"/>
              <a:t>Optimize:   based on proactive management to identify and resolve issues</a:t>
            </a:r>
            <a:r>
              <a:rPr lang="en-US" sz="1200" baseline="0" dirty="0" smtClean="0"/>
              <a:t> before problems arise.  </a:t>
            </a:r>
            <a:r>
              <a:rPr lang="en-US" sz="1200" baseline="0" dirty="0" err="1" smtClean="0"/>
              <a:t>Redeisgn</a:t>
            </a:r>
            <a:r>
              <a:rPr lang="en-US" sz="1200" baseline="0" dirty="0" smtClean="0"/>
              <a:t> if necessary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4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Introduction: reasons</a:t>
            </a:r>
            <a:r>
              <a:rPr lang="en-US" sz="2400" baseline="0" dirty="0" smtClean="0"/>
              <a:t> for the system design or redesign</a:t>
            </a:r>
            <a:endParaRPr lang="en-US" sz="2400" dirty="0" smtClean="0"/>
          </a:p>
          <a:p>
            <a:pPr lvl="1"/>
            <a:r>
              <a:rPr lang="en-US" sz="2400" dirty="0" smtClean="0"/>
              <a:t>Design Requirements:</a:t>
            </a:r>
            <a:r>
              <a:rPr lang="en-US" sz="2400" baseline="0" dirty="0" smtClean="0"/>
              <a:t> defines organizational requirements and design goals</a:t>
            </a:r>
            <a:endParaRPr lang="en-US" sz="2400" dirty="0" smtClean="0"/>
          </a:p>
          <a:p>
            <a:pPr lvl="1"/>
            <a:r>
              <a:rPr lang="en-US" sz="2400" dirty="0" smtClean="0"/>
              <a:t>Existing Infrastructure: describes existing infrastructure and typically used in a redesign</a:t>
            </a:r>
          </a:p>
          <a:p>
            <a:pPr lvl="1"/>
            <a:r>
              <a:rPr lang="en-US" sz="2400" dirty="0" smtClean="0"/>
              <a:t>Design: provide design details including configuration templates,</a:t>
            </a:r>
            <a:r>
              <a:rPr lang="en-US" sz="2400" baseline="0" dirty="0" smtClean="0"/>
              <a:t> addresses, and exact system configuration details</a:t>
            </a:r>
            <a:endParaRPr lang="en-US" sz="2400" dirty="0" smtClean="0"/>
          </a:p>
          <a:p>
            <a:pPr lvl="1"/>
            <a:r>
              <a:rPr lang="en-US" sz="2400" dirty="0" smtClean="0"/>
              <a:t>Proof of Concept: describe pilot or prototype verification and test results</a:t>
            </a:r>
          </a:p>
          <a:p>
            <a:pPr lvl="1"/>
            <a:r>
              <a:rPr lang="en-US" sz="2400" dirty="0" smtClean="0"/>
              <a:t>Implementation Plan: provide implementation details for technical members to carry out tasks without requiring</a:t>
            </a:r>
            <a:r>
              <a:rPr lang="en-US" sz="2400" baseline="0" dirty="0" smtClean="0"/>
              <a:t> the presence of the </a:t>
            </a:r>
            <a:r>
              <a:rPr lang="en-US" sz="2400" baseline="0" dirty="0" err="1" smtClean="0"/>
              <a:t>deigner</a:t>
            </a:r>
            <a:endParaRPr lang="en-US" sz="2400" dirty="0" smtClean="0"/>
          </a:p>
          <a:p>
            <a:pPr lvl="1"/>
            <a:r>
              <a:rPr lang="en-US" sz="2400" dirty="0" smtClean="0"/>
              <a:t>Appendixes” lists and optional </a:t>
            </a:r>
            <a:r>
              <a:rPr lang="en-US" sz="2400" dirty="0" err="1" smtClean="0"/>
              <a:t>configuratons</a:t>
            </a:r>
            <a:r>
              <a:rPr lang="en-US" sz="2400" dirty="0" smtClean="0"/>
              <a:t> of existing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5: </a:t>
            </a:r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Design Document:</a:t>
            </a:r>
          </a:p>
          <a:p>
            <a:pPr lvl="1"/>
            <a:r>
              <a:rPr lang="en-US" sz="2400" dirty="0" smtClean="0"/>
              <a:t>Introduction</a:t>
            </a:r>
          </a:p>
          <a:p>
            <a:pPr lvl="1"/>
            <a:r>
              <a:rPr lang="en-US" sz="2400" dirty="0" smtClean="0"/>
              <a:t>Design Requirements</a:t>
            </a:r>
          </a:p>
          <a:p>
            <a:pPr lvl="1"/>
            <a:r>
              <a:rPr lang="en-US" sz="2400" dirty="0" smtClean="0"/>
              <a:t>Existing Infrastructure</a:t>
            </a:r>
          </a:p>
          <a:p>
            <a:pPr lvl="1"/>
            <a:r>
              <a:rPr lang="en-US" sz="2400" dirty="0" smtClean="0"/>
              <a:t>Design</a:t>
            </a:r>
          </a:p>
          <a:p>
            <a:pPr lvl="1"/>
            <a:r>
              <a:rPr lang="en-US" sz="2400" dirty="0" smtClean="0"/>
              <a:t>Proof of Concept</a:t>
            </a:r>
          </a:p>
          <a:p>
            <a:pPr lvl="1"/>
            <a:r>
              <a:rPr lang="en-US" sz="2400" dirty="0" smtClean="0"/>
              <a:t>Implementation Plan</a:t>
            </a:r>
          </a:p>
          <a:p>
            <a:pPr lvl="1"/>
            <a:r>
              <a:rPr lang="en-US" sz="2400" dirty="0" smtClean="0"/>
              <a:t>Appendixes</a:t>
            </a:r>
          </a:p>
        </p:txBody>
      </p:sp>
    </p:spTree>
    <p:extLst>
      <p:ext uri="{BB962C8B-B14F-4D97-AF65-F5344CB8AC3E}">
        <p14:creationId xmlns:p14="http://schemas.microsoft.com/office/powerpoint/2010/main" val="40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vs</a:t>
            </a:r>
            <a:r>
              <a:rPr lang="en-US" dirty="0" smtClean="0"/>
              <a:t>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Prototype: Test system that tries to simulate the full system or part of it for viability and usefulness, typically in an isolated environment</a:t>
            </a:r>
          </a:p>
          <a:p>
            <a:endParaRPr lang="en-US" sz="2400" dirty="0" smtClean="0"/>
          </a:p>
          <a:p>
            <a:r>
              <a:rPr lang="en-US" sz="2400" dirty="0" smtClean="0"/>
              <a:t>Pilot: Full production system that is used by a subset of the general audience to get a better understanding of how the product will be used in a real world environment.  Data collected during a pilot typically used for final refinements to the production system before final roll out.</a:t>
            </a:r>
          </a:p>
        </p:txBody>
      </p:sp>
    </p:spTree>
    <p:extLst>
      <p:ext uri="{BB962C8B-B14F-4D97-AF65-F5344CB8AC3E}">
        <p14:creationId xmlns:p14="http://schemas.microsoft.com/office/powerpoint/2010/main" val="370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– The Holistic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Design must be done with the whole system in mind not just pieces</a:t>
            </a:r>
          </a:p>
          <a:p>
            <a:endParaRPr lang="en-US" sz="2800" dirty="0" smtClean="0"/>
          </a:p>
          <a:p>
            <a:r>
              <a:rPr lang="en-US" sz="2800" dirty="0" smtClean="0"/>
              <a:t>PPDIOO Lifecycle</a:t>
            </a:r>
          </a:p>
          <a:p>
            <a:endParaRPr lang="en-US" sz="2800" dirty="0" smtClean="0"/>
          </a:p>
          <a:p>
            <a:r>
              <a:rPr lang="en-US" sz="2800" dirty="0" smtClean="0"/>
              <a:t>Top Down Design</a:t>
            </a:r>
          </a:p>
        </p:txBody>
      </p:sp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Business Forces</a:t>
            </a:r>
          </a:p>
          <a:p>
            <a:pPr lvl="1"/>
            <a:r>
              <a:rPr lang="en-US" sz="1800" dirty="0" smtClean="0"/>
              <a:t>Return on Investment</a:t>
            </a:r>
          </a:p>
          <a:p>
            <a:pPr lvl="1"/>
            <a:r>
              <a:rPr lang="en-US" sz="1800" dirty="0" smtClean="0"/>
              <a:t>Regulation</a:t>
            </a:r>
          </a:p>
          <a:p>
            <a:pPr lvl="1"/>
            <a:r>
              <a:rPr lang="en-US" sz="1800" dirty="0" smtClean="0"/>
              <a:t>Competitiveness</a:t>
            </a:r>
          </a:p>
          <a:p>
            <a:r>
              <a:rPr lang="en-US" dirty="0" smtClean="0"/>
              <a:t>Technology Related Forces</a:t>
            </a:r>
          </a:p>
          <a:p>
            <a:pPr lvl="1"/>
            <a:r>
              <a:rPr lang="en-US" sz="1800" dirty="0" smtClean="0"/>
              <a:t>Removal of Borders</a:t>
            </a:r>
          </a:p>
          <a:p>
            <a:pPr lvl="1"/>
            <a:r>
              <a:rPr lang="en-US" sz="1800" dirty="0" smtClean="0"/>
              <a:t>Virtualization</a:t>
            </a:r>
          </a:p>
          <a:p>
            <a:pPr lvl="1"/>
            <a:r>
              <a:rPr lang="en-US" sz="1800" dirty="0" smtClean="0"/>
              <a:t>Growth of Applications</a:t>
            </a:r>
          </a:p>
          <a:p>
            <a:r>
              <a:rPr lang="en-US" dirty="0" smtClean="0"/>
              <a:t>IT Challenges</a:t>
            </a:r>
          </a:p>
          <a:p>
            <a:pPr lvl="1"/>
            <a:r>
              <a:rPr lang="en-US" sz="1800" dirty="0" smtClean="0"/>
              <a:t>Break down traditional silos to better leverage staff experience</a:t>
            </a:r>
          </a:p>
        </p:txBody>
      </p:sp>
    </p:spTree>
    <p:extLst>
      <p:ext uri="{BB962C8B-B14F-4D97-AF65-F5344CB8AC3E}">
        <p14:creationId xmlns:p14="http://schemas.microsoft.com/office/powerpoint/2010/main" val="35524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Good 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153845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Functionality – Support Requirements</a:t>
            </a:r>
          </a:p>
          <a:p>
            <a:r>
              <a:rPr lang="en-US" sz="2000" dirty="0" smtClean="0"/>
              <a:t>Scalability – Supports growth and expansion</a:t>
            </a:r>
          </a:p>
          <a:p>
            <a:r>
              <a:rPr lang="en-US" sz="2000" dirty="0" smtClean="0"/>
              <a:t>Availability – Provide service reliability, anywhere, anytime</a:t>
            </a:r>
          </a:p>
          <a:p>
            <a:r>
              <a:rPr lang="en-US" sz="2000" dirty="0" smtClean="0"/>
              <a:t>Performance – Provides desired responsiveness, throughput, utilization</a:t>
            </a:r>
          </a:p>
          <a:p>
            <a:r>
              <a:rPr lang="en-US" sz="2000" dirty="0" smtClean="0"/>
              <a:t>Manageability – Provide control, performance monitoring, and fault detection</a:t>
            </a:r>
          </a:p>
          <a:p>
            <a:r>
              <a:rPr lang="en-US" sz="2000" dirty="0" smtClean="0"/>
              <a:t>Efficiency – Infrastructure with reasonable operational costs</a:t>
            </a:r>
          </a:p>
        </p:txBody>
      </p:sp>
    </p:spTree>
    <p:extLst>
      <p:ext uri="{BB962C8B-B14F-4D97-AF65-F5344CB8AC3E}">
        <p14:creationId xmlns:p14="http://schemas.microsoft.com/office/powerpoint/2010/main" val="16088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PPDIOO – System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Prepare</a:t>
            </a:r>
          </a:p>
          <a:p>
            <a:r>
              <a:rPr lang="en-US" sz="2800" dirty="0" smtClean="0"/>
              <a:t>Plan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Implement</a:t>
            </a:r>
          </a:p>
          <a:p>
            <a:r>
              <a:rPr lang="en-US" sz="2800" dirty="0" smtClean="0"/>
              <a:t>Operate</a:t>
            </a:r>
          </a:p>
          <a:p>
            <a:r>
              <a:rPr lang="en-US" sz="2800" dirty="0" smtClean="0"/>
              <a:t>Optimize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8" y="1610727"/>
            <a:ext cx="4400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Approach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Lower </a:t>
            </a:r>
            <a:r>
              <a:rPr lang="en-US" sz="2800" dirty="0" smtClean="0"/>
              <a:t>Total Cost of Ownership (TCO)</a:t>
            </a:r>
            <a:endParaRPr lang="en-US" sz="2800" dirty="0" smtClean="0"/>
          </a:p>
          <a:p>
            <a:pPr lvl="1"/>
            <a:r>
              <a:rPr lang="en-US" sz="2600" dirty="0" smtClean="0"/>
              <a:t>Identify and validate requirements</a:t>
            </a:r>
          </a:p>
          <a:p>
            <a:pPr lvl="1"/>
            <a:r>
              <a:rPr lang="en-US" sz="2600" dirty="0" smtClean="0"/>
              <a:t>Develop sound design aligned with technical requirements and business goals</a:t>
            </a:r>
          </a:p>
          <a:p>
            <a:pPr lvl="1"/>
            <a:r>
              <a:rPr lang="en-US" sz="2600" dirty="0" smtClean="0"/>
              <a:t>Accelerate successful implementation</a:t>
            </a:r>
          </a:p>
          <a:p>
            <a:r>
              <a:rPr lang="en-US" sz="2800" dirty="0" smtClean="0"/>
              <a:t>Increase availability</a:t>
            </a:r>
          </a:p>
          <a:p>
            <a:pPr lvl="1"/>
            <a:r>
              <a:rPr lang="en-US" sz="2600" dirty="0" smtClean="0"/>
              <a:t>Stage tests of the proposed system before deployment</a:t>
            </a:r>
          </a:p>
          <a:p>
            <a:pPr lvl="1"/>
            <a:r>
              <a:rPr lang="en-US" sz="2600" dirty="0" smtClean="0"/>
              <a:t>Improve staff skills</a:t>
            </a:r>
          </a:p>
          <a:p>
            <a:pPr lvl="1"/>
            <a:r>
              <a:rPr lang="en-US" sz="2600" dirty="0" smtClean="0"/>
              <a:t>Proactively monitor systems for availability trends and alerts</a:t>
            </a:r>
          </a:p>
        </p:txBody>
      </p:sp>
    </p:spTree>
    <p:extLst>
      <p:ext uri="{BB962C8B-B14F-4D97-AF65-F5344CB8AC3E}">
        <p14:creationId xmlns:p14="http://schemas.microsoft.com/office/powerpoint/2010/main" val="12038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Approach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Improve business agility</a:t>
            </a:r>
          </a:p>
          <a:p>
            <a:pPr lvl="1"/>
            <a:r>
              <a:rPr lang="en-US" sz="2600" dirty="0" smtClean="0"/>
              <a:t>Establishing business requirements and technology strategies</a:t>
            </a:r>
          </a:p>
          <a:p>
            <a:pPr lvl="1"/>
            <a:r>
              <a:rPr lang="en-US" sz="2600" dirty="0" smtClean="0"/>
              <a:t>Prepare sites to support the new system</a:t>
            </a:r>
          </a:p>
          <a:p>
            <a:pPr lvl="1"/>
            <a:r>
              <a:rPr lang="en-US" sz="2600" dirty="0" smtClean="0"/>
              <a:t>Continually enhance performance</a:t>
            </a:r>
          </a:p>
          <a:p>
            <a:r>
              <a:rPr lang="en-US" sz="2800" dirty="0" smtClean="0"/>
              <a:t>Accelerate access to applications</a:t>
            </a:r>
          </a:p>
          <a:p>
            <a:pPr lvl="1"/>
            <a:r>
              <a:rPr lang="en-US" sz="2600" dirty="0" smtClean="0"/>
              <a:t>Improve service delivery by increasing availability, resource capacity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33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Identify Customer Requirements</a:t>
            </a:r>
          </a:p>
          <a:p>
            <a:pPr lvl="1"/>
            <a:r>
              <a:rPr lang="en-US" sz="1800" dirty="0" smtClean="0"/>
              <a:t>Define Org. Goals</a:t>
            </a:r>
          </a:p>
          <a:p>
            <a:pPr lvl="1"/>
            <a:r>
              <a:rPr lang="en-US" sz="1800" dirty="0" smtClean="0"/>
              <a:t>Identify Org. Constraints</a:t>
            </a:r>
          </a:p>
          <a:p>
            <a:pPr lvl="1"/>
            <a:r>
              <a:rPr lang="en-US" sz="1800" dirty="0" smtClean="0"/>
              <a:t>Identify Technical Goals</a:t>
            </a:r>
          </a:p>
          <a:p>
            <a:pPr lvl="1"/>
            <a:r>
              <a:rPr lang="en-US" sz="1800" dirty="0" smtClean="0"/>
              <a:t>Assess Technical Constraints</a:t>
            </a:r>
            <a:endParaRPr lang="en-US" sz="2600" dirty="0"/>
          </a:p>
          <a:p>
            <a:r>
              <a:rPr lang="en-US" sz="2000" dirty="0" smtClean="0"/>
              <a:t>Characterize the existing system and sites</a:t>
            </a:r>
          </a:p>
          <a:p>
            <a:pPr lvl="1"/>
            <a:r>
              <a:rPr lang="en-US" dirty="0" smtClean="0"/>
              <a:t>Gather documentation</a:t>
            </a:r>
          </a:p>
          <a:p>
            <a:pPr lvl="1"/>
            <a:r>
              <a:rPr lang="en-US" dirty="0" smtClean="0"/>
              <a:t>Perform an onsite audit</a:t>
            </a:r>
          </a:p>
          <a:p>
            <a:r>
              <a:rPr lang="en-US" dirty="0" smtClean="0"/>
              <a:t>Design system using Top Down approach</a:t>
            </a:r>
          </a:p>
        </p:txBody>
      </p:sp>
    </p:spTree>
    <p:extLst>
      <p:ext uri="{BB962C8B-B14F-4D97-AF65-F5344CB8AC3E}">
        <p14:creationId xmlns:p14="http://schemas.microsoft.com/office/powerpoint/2010/main" val="464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implementation plan documents</a:t>
            </a:r>
          </a:p>
          <a:p>
            <a:r>
              <a:rPr lang="en-US" sz="2400" dirty="0" smtClean="0"/>
              <a:t>More detail in the design means less knowledge necessary to implement</a:t>
            </a:r>
          </a:p>
          <a:p>
            <a:r>
              <a:rPr lang="en-US" sz="2400" dirty="0" smtClean="0"/>
              <a:t>Create an implementation plan summary with dates</a:t>
            </a:r>
          </a:p>
          <a:p>
            <a:r>
              <a:rPr lang="en-US" sz="2400" dirty="0" smtClean="0"/>
              <a:t>Reference sections of the detailed design document</a:t>
            </a:r>
          </a:p>
          <a:p>
            <a:r>
              <a:rPr lang="en-US" sz="2400" dirty="0" smtClean="0"/>
              <a:t>Make sure to include a </a:t>
            </a:r>
            <a:r>
              <a:rPr lang="en-US" sz="2400" dirty="0" err="1" smtClean="0"/>
              <a:t>backout</a:t>
            </a:r>
            <a:r>
              <a:rPr lang="en-US" sz="2400" dirty="0" smtClean="0"/>
              <a:t> plan in case of failure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1697</TotalTime>
  <Words>688</Words>
  <Application>Microsoft Office PowerPoint</Application>
  <PresentationFormat>Widescreen</PresentationFormat>
  <Paragraphs>106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System Design – The Holistic Approach</vt:lpstr>
      <vt:lpstr>Business Drivers</vt:lpstr>
      <vt:lpstr>Benefits of Good Design Methods</vt:lpstr>
      <vt:lpstr>PPDIOO – System Lifecycle</vt:lpstr>
      <vt:lpstr>Lifecycle Approach Benefits</vt:lpstr>
      <vt:lpstr>Lifecycle Approach Benefits</vt:lpstr>
      <vt:lpstr>Design Methodology</vt:lpstr>
      <vt:lpstr>Plan an Implementation</vt:lpstr>
      <vt:lpstr>Plan an Implementation</vt:lpstr>
      <vt:lpstr>Prototype vs Pilot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120</cp:revision>
  <dcterms:created xsi:type="dcterms:W3CDTF">2013-05-21T19:16:57Z</dcterms:created>
  <dcterms:modified xsi:type="dcterms:W3CDTF">2014-02-07T01:19:37Z</dcterms:modified>
</cp:coreProperties>
</file>