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6"/>
  </p:notesMasterIdLst>
  <p:sldIdLst>
    <p:sldId id="256" r:id="rId2"/>
    <p:sldId id="307" r:id="rId3"/>
    <p:sldId id="313" r:id="rId4"/>
    <p:sldId id="310" r:id="rId5"/>
    <p:sldId id="312" r:id="rId6"/>
    <p:sldId id="316" r:id="rId7"/>
    <p:sldId id="317" r:id="rId8"/>
    <p:sldId id="314" r:id="rId9"/>
    <p:sldId id="315" r:id="rId10"/>
    <p:sldId id="318" r:id="rId11"/>
    <p:sldId id="319" r:id="rId12"/>
    <p:sldId id="320" r:id="rId13"/>
    <p:sldId id="322" r:id="rId14"/>
    <p:sldId id="32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9" d="100"/>
          <a:sy n="119"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764C2-0312-4184-8DE4-0178372658FF}" type="datetimeFigureOut">
              <a:rPr lang="en-US" smtClean="0"/>
              <a:t>4/10/2014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97A5C-B184-403C-8247-309A0CFD3627}" type="slidenum">
              <a:rPr lang="en-US" smtClean="0"/>
              <a:t>‹#›</a:t>
            </a:fld>
            <a:endParaRPr lang="en-US"/>
          </a:p>
        </p:txBody>
      </p:sp>
    </p:spTree>
    <p:extLst>
      <p:ext uri="{BB962C8B-B14F-4D97-AF65-F5344CB8AC3E}">
        <p14:creationId xmlns:p14="http://schemas.microsoft.com/office/powerpoint/2010/main" val="128443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2</a:t>
            </a:fld>
            <a:endParaRPr lang="en-US"/>
          </a:p>
        </p:txBody>
      </p:sp>
    </p:spTree>
    <p:extLst>
      <p:ext uri="{BB962C8B-B14F-4D97-AF65-F5344CB8AC3E}">
        <p14:creationId xmlns:p14="http://schemas.microsoft.com/office/powerpoint/2010/main" val="112485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11</a:t>
            </a:fld>
            <a:endParaRPr lang="en-US"/>
          </a:p>
        </p:txBody>
      </p:sp>
    </p:spTree>
    <p:extLst>
      <p:ext uri="{BB962C8B-B14F-4D97-AF65-F5344CB8AC3E}">
        <p14:creationId xmlns:p14="http://schemas.microsoft.com/office/powerpoint/2010/main" val="9705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Signature-Based Detection: This method of detection utilizes signatures, which are attack patterns that are preconfigured and predetermined. A signature-based intrusion prevention system monitors the network traffic for matches to these signatures. Once a match is found the intrusion prevention system takes the appropriate action. Signatures can be exploit-based or vulnerability-based. Exploit-based signatures analyze patterns appearing in exploits being protected against, while vulnerability-based signatures analyze vulnerabilities in a program, its execution, and conditions needed to exploit said vulnerability.</a:t>
            </a:r>
          </a:p>
          <a:p>
            <a:endParaRPr lang="en-US" dirty="0" smtClean="0"/>
          </a:p>
          <a:p>
            <a:r>
              <a:rPr lang="en-US" dirty="0" smtClean="0"/>
              <a:t>Statistical anomaly-based detection: This method of detection baselines performance of average network traffic conditions. After a baseline is created, the system intermittently samples network traffic, using statistical analysis to compare the sample to the set baseline. If the activity is outside the baseline parameters, the intrusion prevention system takes the appropriate action. The particular intrusion in this case monitors users and network behaviors.</a:t>
            </a:r>
          </a:p>
          <a:p>
            <a:endParaRPr lang="en-US" dirty="0" smtClean="0"/>
          </a:p>
          <a:p>
            <a:r>
              <a:rPr lang="en-US" dirty="0" err="1" smtClean="0"/>
              <a:t>Stateful</a:t>
            </a:r>
            <a:r>
              <a:rPr lang="en-US" dirty="0" smtClean="0"/>
              <a:t> Protocol Analysis Detection: This method identifies deviations of protocol states by comparing observed events with “predetermined profiles of generally accepted definitions of benign activity.</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12</a:t>
            </a:fld>
            <a:endParaRPr lang="en-US"/>
          </a:p>
        </p:txBody>
      </p:sp>
    </p:spTree>
    <p:extLst>
      <p:ext uri="{BB962C8B-B14F-4D97-AF65-F5344CB8AC3E}">
        <p14:creationId xmlns:p14="http://schemas.microsoft.com/office/powerpoint/2010/main" val="327668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13</a:t>
            </a:fld>
            <a:endParaRPr lang="en-US"/>
          </a:p>
        </p:txBody>
      </p:sp>
    </p:spTree>
    <p:extLst>
      <p:ext uri="{BB962C8B-B14F-4D97-AF65-F5344CB8AC3E}">
        <p14:creationId xmlns:p14="http://schemas.microsoft.com/office/powerpoint/2010/main" val="11009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14</a:t>
            </a:fld>
            <a:endParaRPr lang="en-US"/>
          </a:p>
        </p:txBody>
      </p:sp>
    </p:spTree>
    <p:extLst>
      <p:ext uri="{BB962C8B-B14F-4D97-AF65-F5344CB8AC3E}">
        <p14:creationId xmlns:p14="http://schemas.microsoft.com/office/powerpoint/2010/main" val="353513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3</a:t>
            </a:fld>
            <a:endParaRPr lang="en-US"/>
          </a:p>
        </p:txBody>
      </p:sp>
    </p:spTree>
    <p:extLst>
      <p:ext uri="{BB962C8B-B14F-4D97-AF65-F5344CB8AC3E}">
        <p14:creationId xmlns:p14="http://schemas.microsoft.com/office/powerpoint/2010/main" val="67138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CDs must use ISO 9660 or UDF</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4</a:t>
            </a:fld>
            <a:endParaRPr lang="en-US"/>
          </a:p>
        </p:txBody>
      </p:sp>
    </p:spTree>
    <p:extLst>
      <p:ext uri="{BB962C8B-B14F-4D97-AF65-F5344CB8AC3E}">
        <p14:creationId xmlns:p14="http://schemas.microsoft.com/office/powerpoint/2010/main" val="1195445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5</a:t>
            </a:fld>
            <a:endParaRPr lang="en-US"/>
          </a:p>
        </p:txBody>
      </p:sp>
    </p:spTree>
    <p:extLst>
      <p:ext uri="{BB962C8B-B14F-4D97-AF65-F5344CB8AC3E}">
        <p14:creationId xmlns:p14="http://schemas.microsoft.com/office/powerpoint/2010/main" val="125196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RAID 1+0 (mirroring and striping), data is written in stripes across primary disks that have been mirrored to the secondary disks</a:t>
            </a:r>
          </a:p>
          <a:p>
            <a:r>
              <a:rPr lang="en-US" dirty="0" smtClean="0"/>
              <a:t>RAID 6 20% performance penalty for writes over</a:t>
            </a:r>
            <a:r>
              <a:rPr lang="en-US" baseline="0" dirty="0" smtClean="0"/>
              <a:t> RAID 5 typical</a:t>
            </a:r>
            <a:endParaRPr lang="en-US" dirty="0" smtClean="0"/>
          </a:p>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6</a:t>
            </a:fld>
            <a:endParaRPr lang="en-US"/>
          </a:p>
        </p:txBody>
      </p:sp>
    </p:spTree>
    <p:extLst>
      <p:ext uri="{BB962C8B-B14F-4D97-AF65-F5344CB8AC3E}">
        <p14:creationId xmlns:p14="http://schemas.microsoft.com/office/powerpoint/2010/main" val="128728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RAID 1+0 (mirroring and striping), data is written in stripes across primary disks that have been mirrored to the secondary disks</a:t>
            </a:r>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7</a:t>
            </a:fld>
            <a:endParaRPr lang="en-US"/>
          </a:p>
        </p:txBody>
      </p:sp>
    </p:spTree>
    <p:extLst>
      <p:ext uri="{BB962C8B-B14F-4D97-AF65-F5344CB8AC3E}">
        <p14:creationId xmlns:p14="http://schemas.microsoft.com/office/powerpoint/2010/main" val="364362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8</a:t>
            </a:fld>
            <a:endParaRPr lang="en-US"/>
          </a:p>
        </p:txBody>
      </p:sp>
    </p:spTree>
    <p:extLst>
      <p:ext uri="{BB962C8B-B14F-4D97-AF65-F5344CB8AC3E}">
        <p14:creationId xmlns:p14="http://schemas.microsoft.com/office/powerpoint/2010/main" val="288782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9</a:t>
            </a:fld>
            <a:endParaRPr lang="en-US"/>
          </a:p>
        </p:txBody>
      </p:sp>
    </p:spTree>
    <p:extLst>
      <p:ext uri="{BB962C8B-B14F-4D97-AF65-F5344CB8AC3E}">
        <p14:creationId xmlns:p14="http://schemas.microsoft.com/office/powerpoint/2010/main" val="561910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principle of least privilege, where each part of the system has only the privileges that are needed for its function. That way even if an attacker gains access to that part, they have only limited access to the whole system</a:t>
            </a:r>
          </a:p>
          <a:p>
            <a:endParaRPr lang="en-US" dirty="0" smtClean="0"/>
          </a:p>
          <a:p>
            <a:r>
              <a:rPr lang="en-US" dirty="0" smtClean="0"/>
              <a:t>Defense in depth, where the design is such that more than one subsystem needs to be violated to compromise the integrity of the system and the information it holds</a:t>
            </a:r>
          </a:p>
          <a:p>
            <a:r>
              <a:rPr lang="en-US" dirty="0" smtClean="0"/>
              <a:t>Audit trails tracking system activity, so that when a security breach occurs, the mechanism and extent of the breach can be determined. Storing audit trails remotely, where they can only be appended to, can keep intruders from covering their tracks.</a:t>
            </a:r>
          </a:p>
          <a:p>
            <a:endParaRPr lang="en-US" dirty="0"/>
          </a:p>
        </p:txBody>
      </p:sp>
      <p:sp>
        <p:nvSpPr>
          <p:cNvPr id="4" name="Slide Number Placeholder 3"/>
          <p:cNvSpPr>
            <a:spLocks noGrp="1"/>
          </p:cNvSpPr>
          <p:nvPr>
            <p:ph type="sldNum" sz="quarter" idx="10"/>
          </p:nvPr>
        </p:nvSpPr>
        <p:spPr/>
        <p:txBody>
          <a:bodyPr/>
          <a:lstStyle/>
          <a:p>
            <a:fld id="{EE897A5C-B184-403C-8247-309A0CFD3627}" type="slidenum">
              <a:rPr lang="en-US" smtClean="0"/>
              <a:t>10</a:t>
            </a:fld>
            <a:endParaRPr lang="en-US"/>
          </a:p>
        </p:txBody>
      </p:sp>
    </p:spTree>
    <p:extLst>
      <p:ext uri="{BB962C8B-B14F-4D97-AF65-F5344CB8AC3E}">
        <p14:creationId xmlns:p14="http://schemas.microsoft.com/office/powerpoint/2010/main" val="280133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6068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64129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46271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52711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76584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18554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062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533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85595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866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111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949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852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688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150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882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4/10/2014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15836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smtClean="0"/>
              <a:t>CSCI 2930</a:t>
            </a:r>
            <a:r>
              <a:rPr lang="en-US" dirty="0" smtClean="0"/>
              <a:t/>
            </a:r>
            <a:br>
              <a:rPr lang="en-US" dirty="0" smtClean="0"/>
            </a:br>
            <a:r>
              <a:rPr lang="en-US" dirty="0" smtClean="0"/>
              <a:t>Practical System Administration</a:t>
            </a:r>
            <a:endParaRPr lang="en-US" dirty="0"/>
          </a:p>
        </p:txBody>
      </p:sp>
      <p:sp>
        <p:nvSpPr>
          <p:cNvPr id="3" name="Subtitle 2"/>
          <p:cNvSpPr>
            <a:spLocks noGrp="1"/>
          </p:cNvSpPr>
          <p:nvPr>
            <p:ph type="subTitle" idx="1"/>
          </p:nvPr>
        </p:nvSpPr>
        <p:spPr/>
        <p:txBody>
          <a:bodyPr/>
          <a:lstStyle/>
          <a:p>
            <a:endParaRPr lang="en-US" dirty="0" smtClean="0"/>
          </a:p>
          <a:p>
            <a:pPr algn="l"/>
            <a:r>
              <a:rPr lang="en-US" dirty="0" smtClean="0"/>
              <a:t>Lecture 10</a:t>
            </a:r>
            <a:r>
              <a:rPr lang="en-US" dirty="0" smtClean="0"/>
              <a:t>: </a:t>
            </a:r>
            <a:r>
              <a:rPr lang="en-US" dirty="0" smtClean="0"/>
              <a:t>Storage and Security</a:t>
            </a:r>
            <a:endParaRPr lang="en-US" dirty="0"/>
          </a:p>
        </p:txBody>
      </p:sp>
    </p:spTree>
    <p:extLst>
      <p:ext uri="{BB962C8B-B14F-4D97-AF65-F5344CB8AC3E}">
        <p14:creationId xmlns:p14="http://schemas.microsoft.com/office/powerpoint/2010/main" val="561280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Security</a:t>
            </a:r>
            <a:endParaRPr lang="en-US" dirty="0"/>
          </a:p>
        </p:txBody>
      </p:sp>
      <p:sp>
        <p:nvSpPr>
          <p:cNvPr id="3" name="Content Placeholder 2"/>
          <p:cNvSpPr>
            <a:spLocks noGrp="1"/>
          </p:cNvSpPr>
          <p:nvPr>
            <p:ph idx="1"/>
          </p:nvPr>
        </p:nvSpPr>
        <p:spPr>
          <a:xfrm>
            <a:off x="677334" y="2160589"/>
            <a:ext cx="8226034" cy="3880773"/>
          </a:xfrm>
        </p:spPr>
        <p:txBody>
          <a:bodyPr>
            <a:normAutofit lnSpcReduction="10000"/>
          </a:bodyPr>
          <a:lstStyle/>
          <a:p>
            <a:r>
              <a:rPr lang="en-US" dirty="0" smtClean="0"/>
              <a:t>Processes and mechanisms by which computer-based equipment, information and services are protected from unintended or unauthorized access, change or destruction</a:t>
            </a:r>
          </a:p>
          <a:p>
            <a:endParaRPr lang="en-US" dirty="0" smtClean="0"/>
          </a:p>
          <a:p>
            <a:r>
              <a:rPr lang="en-US" dirty="0" smtClean="0"/>
              <a:t>Principle of least privilege</a:t>
            </a:r>
          </a:p>
          <a:p>
            <a:endParaRPr lang="en-US" dirty="0" smtClean="0"/>
          </a:p>
          <a:p>
            <a:r>
              <a:rPr lang="en-US" dirty="0" smtClean="0"/>
              <a:t>Defense in Depth</a:t>
            </a:r>
          </a:p>
          <a:p>
            <a:endParaRPr lang="en-US" dirty="0"/>
          </a:p>
          <a:p>
            <a:r>
              <a:rPr lang="en-US" dirty="0" smtClean="0"/>
              <a:t>Audit Trails</a:t>
            </a:r>
          </a:p>
          <a:p>
            <a:endParaRPr lang="en-US" dirty="0"/>
          </a:p>
          <a:p>
            <a:r>
              <a:rPr lang="en-US" dirty="0" smtClean="0"/>
              <a:t>Code Review</a:t>
            </a:r>
          </a:p>
        </p:txBody>
      </p:sp>
    </p:spTree>
    <p:extLst>
      <p:ext uri="{BB962C8B-B14F-4D97-AF65-F5344CB8AC3E}">
        <p14:creationId xmlns:p14="http://schemas.microsoft.com/office/powerpoint/2010/main" val="298603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a:t>
            </a:r>
            <a:endParaRPr lang="en-US" dirty="0"/>
          </a:p>
        </p:txBody>
      </p:sp>
      <p:sp>
        <p:nvSpPr>
          <p:cNvPr id="3" name="Content Placeholder 2"/>
          <p:cNvSpPr>
            <a:spLocks noGrp="1"/>
          </p:cNvSpPr>
          <p:nvPr>
            <p:ph idx="1"/>
          </p:nvPr>
        </p:nvSpPr>
        <p:spPr>
          <a:xfrm>
            <a:off x="677334" y="2160589"/>
            <a:ext cx="6333066" cy="3880773"/>
          </a:xfrm>
        </p:spPr>
        <p:txBody>
          <a:bodyPr>
            <a:normAutofit/>
          </a:bodyPr>
          <a:lstStyle/>
          <a:p>
            <a:r>
              <a:rPr lang="en-US" dirty="0" smtClean="0"/>
              <a:t>Software or hardware-based network security system that controls incoming and outgoing network traffic by analyzing data packets and determining whether they should be allowed through or not based on a rule set.</a:t>
            </a:r>
          </a:p>
          <a:p>
            <a:endParaRPr lang="en-US" dirty="0"/>
          </a:p>
          <a:p>
            <a:r>
              <a:rPr lang="en-US" dirty="0" smtClean="0"/>
              <a:t>Creates a boundary between secure internal networks and “un-secure” public networks</a:t>
            </a:r>
          </a:p>
          <a:p>
            <a:r>
              <a:rPr lang="en-US" dirty="0"/>
              <a:t>First generation: packet </a:t>
            </a:r>
            <a:r>
              <a:rPr lang="en-US" dirty="0" smtClean="0"/>
              <a:t>filters</a:t>
            </a:r>
          </a:p>
          <a:p>
            <a:r>
              <a:rPr lang="en-US" dirty="0"/>
              <a:t>Second generation: "</a:t>
            </a:r>
            <a:r>
              <a:rPr lang="en-US" dirty="0" err="1"/>
              <a:t>stateful</a:t>
            </a:r>
            <a:r>
              <a:rPr lang="en-US" dirty="0"/>
              <a:t>" </a:t>
            </a:r>
            <a:r>
              <a:rPr lang="en-US" dirty="0" smtClean="0"/>
              <a:t>filters</a:t>
            </a:r>
          </a:p>
          <a:p>
            <a:r>
              <a:rPr lang="en-US" dirty="0"/>
              <a:t>Third generation: application layer</a:t>
            </a:r>
          </a:p>
          <a:p>
            <a:endParaRPr lang="en-US" dirty="0" smtClean="0"/>
          </a:p>
        </p:txBody>
      </p:sp>
      <p:pic>
        <p:nvPicPr>
          <p:cNvPr id="4" name="Picture 3"/>
          <p:cNvPicPr>
            <a:picLocks noChangeAspect="1"/>
          </p:cNvPicPr>
          <p:nvPr/>
        </p:nvPicPr>
        <p:blipFill>
          <a:blip r:embed="rId3"/>
          <a:stretch>
            <a:fillRect/>
          </a:stretch>
        </p:blipFill>
        <p:spPr>
          <a:xfrm>
            <a:off x="7334250" y="2335128"/>
            <a:ext cx="4360788" cy="2397292"/>
          </a:xfrm>
          <a:prstGeom prst="rect">
            <a:avLst/>
          </a:prstGeom>
        </p:spPr>
      </p:pic>
    </p:spTree>
    <p:extLst>
      <p:ext uri="{BB962C8B-B14F-4D97-AF65-F5344CB8AC3E}">
        <p14:creationId xmlns:p14="http://schemas.microsoft.com/office/powerpoint/2010/main" val="274511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IPS/IDS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a:t>Intrusion </a:t>
            </a:r>
            <a:r>
              <a:rPr lang="en-US" dirty="0" smtClean="0"/>
              <a:t>prevention/detection systems</a:t>
            </a:r>
          </a:p>
          <a:p>
            <a:r>
              <a:rPr lang="en-US" dirty="0" smtClean="0"/>
              <a:t>Network </a:t>
            </a:r>
            <a:r>
              <a:rPr lang="en-US" dirty="0"/>
              <a:t>security appliances that monitor network and/or system activities for malicious activity. </a:t>
            </a:r>
            <a:endParaRPr lang="en-US" dirty="0" smtClean="0"/>
          </a:p>
          <a:p>
            <a:r>
              <a:rPr lang="en-US" dirty="0" smtClean="0"/>
              <a:t>Identify </a:t>
            </a:r>
            <a:r>
              <a:rPr lang="en-US" dirty="0"/>
              <a:t>malicious activity, log information about this activity, attempt to block/stop it, and report it</a:t>
            </a:r>
            <a:r>
              <a:rPr lang="en-US" dirty="0" smtClean="0"/>
              <a:t>.</a:t>
            </a:r>
          </a:p>
          <a:p>
            <a:endParaRPr lang="en-US" dirty="0" smtClean="0"/>
          </a:p>
          <a:p>
            <a:r>
              <a:rPr lang="en-US" dirty="0" smtClean="0"/>
              <a:t>Signature-Based Detection</a:t>
            </a:r>
          </a:p>
          <a:p>
            <a:r>
              <a:rPr lang="en-US" dirty="0"/>
              <a:t>Statistical anomaly-based </a:t>
            </a:r>
            <a:r>
              <a:rPr lang="en-US" dirty="0" smtClean="0"/>
              <a:t>detection</a:t>
            </a:r>
          </a:p>
          <a:p>
            <a:r>
              <a:rPr lang="en-US" dirty="0" err="1"/>
              <a:t>Stateful</a:t>
            </a:r>
            <a:r>
              <a:rPr lang="en-US" dirty="0"/>
              <a:t> Protocol Analysis Detection</a:t>
            </a:r>
            <a:endParaRPr lang="en-US" dirty="0" smtClean="0"/>
          </a:p>
        </p:txBody>
      </p:sp>
    </p:spTree>
    <p:extLst>
      <p:ext uri="{BB962C8B-B14F-4D97-AF65-F5344CB8AC3E}">
        <p14:creationId xmlns:p14="http://schemas.microsoft.com/office/powerpoint/2010/main" val="1706083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ACL</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smtClean="0"/>
              <a:t>List </a:t>
            </a:r>
            <a:r>
              <a:rPr lang="en-US" dirty="0"/>
              <a:t>of permissions attached to an object. </a:t>
            </a:r>
            <a:endParaRPr lang="en-US" dirty="0" smtClean="0"/>
          </a:p>
          <a:p>
            <a:r>
              <a:rPr lang="en-US" dirty="0" smtClean="0"/>
              <a:t>An </a:t>
            </a:r>
            <a:r>
              <a:rPr lang="en-US" dirty="0"/>
              <a:t>ACL specifies which users or system processes are granted access to objects, as well as what operations are allowed on given </a:t>
            </a:r>
            <a:r>
              <a:rPr lang="en-US" dirty="0" smtClean="0"/>
              <a:t>objects</a:t>
            </a:r>
          </a:p>
          <a:p>
            <a:endParaRPr lang="en-US" dirty="0" smtClean="0"/>
          </a:p>
          <a:p>
            <a:r>
              <a:rPr lang="en-US" dirty="0" err="1" smtClean="0"/>
              <a:t>Filesystem</a:t>
            </a:r>
            <a:r>
              <a:rPr lang="en-US" dirty="0"/>
              <a:t>: privileges or permissions determine specific access rights, such as whether a user can read from, write to, or execute an </a:t>
            </a:r>
            <a:r>
              <a:rPr lang="en-US" dirty="0" smtClean="0"/>
              <a:t>object</a:t>
            </a:r>
          </a:p>
          <a:p>
            <a:endParaRPr lang="en-US" dirty="0" smtClean="0"/>
          </a:p>
          <a:p>
            <a:r>
              <a:rPr lang="en-US" dirty="0" smtClean="0"/>
              <a:t>Network </a:t>
            </a:r>
            <a:r>
              <a:rPr lang="en-US" dirty="0"/>
              <a:t>ACL: r</a:t>
            </a:r>
            <a:r>
              <a:rPr lang="en-US" dirty="0" smtClean="0"/>
              <a:t>ules </a:t>
            </a:r>
            <a:r>
              <a:rPr lang="en-US" dirty="0"/>
              <a:t>that are applied to port numbers or IP Addresses that are available on a host or other layer </a:t>
            </a:r>
            <a:r>
              <a:rPr lang="en-US" dirty="0" smtClean="0"/>
              <a:t>3 device, </a:t>
            </a:r>
            <a:r>
              <a:rPr lang="en-US" dirty="0"/>
              <a:t>each with a list of hosts and/or networks permitted to use the service</a:t>
            </a:r>
            <a:endParaRPr lang="en-US" dirty="0" smtClean="0"/>
          </a:p>
        </p:txBody>
      </p:sp>
    </p:spTree>
    <p:extLst>
      <p:ext uri="{BB962C8B-B14F-4D97-AF65-F5344CB8AC3E}">
        <p14:creationId xmlns:p14="http://schemas.microsoft.com/office/powerpoint/2010/main" val="403034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smtClean="0"/>
              <a:t>Program </a:t>
            </a:r>
            <a:r>
              <a:rPr lang="en-US" dirty="0"/>
              <a:t>for Unix-like computer operating systems that allows users to run programs with the security privileges of another user (normally the </a:t>
            </a:r>
            <a:r>
              <a:rPr lang="en-US" dirty="0" err="1"/>
              <a:t>superuser</a:t>
            </a:r>
            <a:r>
              <a:rPr lang="en-US" dirty="0"/>
              <a:t>, or root</a:t>
            </a:r>
            <a:r>
              <a:rPr lang="en-US" dirty="0" smtClean="0"/>
              <a:t>)</a:t>
            </a:r>
          </a:p>
          <a:p>
            <a:r>
              <a:rPr lang="en-US" dirty="0"/>
              <a:t>Unlike the </a:t>
            </a:r>
            <a:r>
              <a:rPr lang="en-US" dirty="0" err="1"/>
              <a:t>su</a:t>
            </a:r>
            <a:r>
              <a:rPr lang="en-US" dirty="0"/>
              <a:t> command, users typically supply their own password to </a:t>
            </a:r>
            <a:r>
              <a:rPr lang="en-US" dirty="0" err="1"/>
              <a:t>sudo</a:t>
            </a:r>
            <a:r>
              <a:rPr lang="en-US" dirty="0"/>
              <a:t> rather than the root password</a:t>
            </a:r>
            <a:r>
              <a:rPr lang="en-US" dirty="0" smtClean="0"/>
              <a:t>.</a:t>
            </a:r>
          </a:p>
          <a:p>
            <a:pPr lvl="1"/>
            <a:r>
              <a:rPr lang="en-US" dirty="0" smtClean="0"/>
              <a:t>Example # </a:t>
            </a:r>
            <a:r>
              <a:rPr lang="en-US" dirty="0" err="1" smtClean="0"/>
              <a:t>sudo</a:t>
            </a:r>
            <a:r>
              <a:rPr lang="en-US" dirty="0" smtClean="0"/>
              <a:t> less /</a:t>
            </a:r>
            <a:r>
              <a:rPr lang="en-US" dirty="0" err="1" smtClean="0"/>
              <a:t>var</a:t>
            </a:r>
            <a:r>
              <a:rPr lang="en-US" dirty="0" smtClean="0"/>
              <a:t>/log/messages</a:t>
            </a:r>
          </a:p>
          <a:p>
            <a:r>
              <a:rPr lang="en-US" dirty="0" smtClean="0"/>
              <a:t>Access granted via the </a:t>
            </a:r>
            <a:r>
              <a:rPr lang="en-US" dirty="0" err="1" smtClean="0"/>
              <a:t>sudoers</a:t>
            </a:r>
            <a:r>
              <a:rPr lang="en-US" dirty="0" smtClean="0"/>
              <a:t> file</a:t>
            </a:r>
          </a:p>
          <a:p>
            <a:pPr lvl="1"/>
            <a:r>
              <a:rPr lang="en-US" dirty="0" smtClean="0"/>
              <a:t>Edited via the </a:t>
            </a:r>
            <a:r>
              <a:rPr lang="en-US" dirty="0" err="1" smtClean="0"/>
              <a:t>visudo</a:t>
            </a:r>
            <a:r>
              <a:rPr lang="en-US" dirty="0" smtClean="0"/>
              <a:t> command</a:t>
            </a:r>
          </a:p>
          <a:p>
            <a:r>
              <a:rPr lang="en-US" dirty="0" smtClean="0"/>
              <a:t>Leaves an audit trail of who issued what commands</a:t>
            </a:r>
          </a:p>
        </p:txBody>
      </p:sp>
      <p:pic>
        <p:nvPicPr>
          <p:cNvPr id="4" name="Picture 3"/>
          <p:cNvPicPr>
            <a:picLocks noChangeAspect="1"/>
          </p:cNvPicPr>
          <p:nvPr/>
        </p:nvPicPr>
        <p:blipFill>
          <a:blip r:embed="rId3"/>
          <a:stretch>
            <a:fillRect/>
          </a:stretch>
        </p:blipFill>
        <p:spPr>
          <a:xfrm>
            <a:off x="7037471" y="4012537"/>
            <a:ext cx="3924300" cy="2028825"/>
          </a:xfrm>
          <a:prstGeom prst="rect">
            <a:avLst/>
          </a:prstGeom>
        </p:spPr>
      </p:pic>
    </p:spTree>
    <p:extLst>
      <p:ext uri="{BB962C8B-B14F-4D97-AF65-F5344CB8AC3E}">
        <p14:creationId xmlns:p14="http://schemas.microsoft.com/office/powerpoint/2010/main" val="1115315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000" dirty="0" smtClean="0"/>
              <a:t>OS stores data on disks using files</a:t>
            </a:r>
          </a:p>
          <a:p>
            <a:r>
              <a:rPr lang="en-US" sz="2000" dirty="0" smtClean="0"/>
              <a:t>Specific way files are stored is called a file system</a:t>
            </a:r>
          </a:p>
          <a:p>
            <a:r>
              <a:rPr lang="en-US" sz="2000" dirty="0" smtClean="0"/>
              <a:t>File systems provide meta data for files such as names and attributes and ACL’s</a:t>
            </a:r>
          </a:p>
          <a:p>
            <a:r>
              <a:rPr lang="en-US" sz="2000" dirty="0" smtClean="0"/>
              <a:t>File systems also allows files to be stored in a hierarchy of directories or folders  arranged in a directory tree</a:t>
            </a:r>
          </a:p>
          <a:p>
            <a:r>
              <a:rPr lang="en-US" sz="2000" dirty="0" smtClean="0"/>
              <a:t>Used to only have one file system per disk</a:t>
            </a:r>
          </a:p>
          <a:p>
            <a:r>
              <a:rPr lang="en-US" sz="2000" dirty="0" smtClean="0"/>
              <a:t>Virtual file systems allow different types to be used on the same disk</a:t>
            </a:r>
          </a:p>
          <a:p>
            <a:pPr lvl="1"/>
            <a:endParaRPr lang="en-US" dirty="0" smtClean="0"/>
          </a:p>
        </p:txBody>
      </p:sp>
    </p:spTree>
    <p:extLst>
      <p:ext uri="{BB962C8B-B14F-4D97-AF65-F5344CB8AC3E}">
        <p14:creationId xmlns:p14="http://schemas.microsoft.com/office/powerpoint/2010/main" val="320098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000" dirty="0" smtClean="0"/>
              <a:t>Newer file systems provide advanced capabilities such as encryption, software RAID, deduplication</a:t>
            </a:r>
            <a:r>
              <a:rPr lang="en-US" sz="2000" dirty="0" smtClean="0"/>
              <a:t>, </a:t>
            </a:r>
            <a:r>
              <a:rPr lang="en-US" sz="2000" dirty="0" smtClean="0"/>
              <a:t>etc…</a:t>
            </a:r>
          </a:p>
          <a:p>
            <a:r>
              <a:rPr lang="en-US" sz="2000" dirty="0" smtClean="0"/>
              <a:t>File system limits exist for each example</a:t>
            </a:r>
          </a:p>
          <a:p>
            <a:r>
              <a:rPr lang="en-US" sz="2000" dirty="0" smtClean="0"/>
              <a:t>Typical limits include</a:t>
            </a:r>
          </a:p>
          <a:p>
            <a:pPr lvl="1"/>
            <a:r>
              <a:rPr lang="en-US" dirty="0" smtClean="0"/>
              <a:t>Max file size</a:t>
            </a:r>
          </a:p>
          <a:p>
            <a:pPr lvl="1"/>
            <a:r>
              <a:rPr lang="en-US" dirty="0" smtClean="0"/>
              <a:t>Max number of files</a:t>
            </a:r>
          </a:p>
          <a:p>
            <a:pPr lvl="1"/>
            <a:r>
              <a:rPr lang="en-US" dirty="0" smtClean="0"/>
              <a:t>Max filename length</a:t>
            </a:r>
          </a:p>
          <a:p>
            <a:pPr lvl="1"/>
            <a:r>
              <a:rPr lang="en-US" dirty="0" smtClean="0"/>
              <a:t>Max volume size</a:t>
            </a:r>
          </a:p>
          <a:p>
            <a:pPr lvl="1"/>
            <a:endParaRPr lang="en-US" dirty="0" smtClean="0"/>
          </a:p>
          <a:p>
            <a:pPr lvl="1"/>
            <a:endParaRPr lang="en-US" dirty="0" smtClean="0"/>
          </a:p>
        </p:txBody>
      </p:sp>
    </p:spTree>
    <p:extLst>
      <p:ext uri="{BB962C8B-B14F-4D97-AF65-F5344CB8AC3E}">
        <p14:creationId xmlns:p14="http://schemas.microsoft.com/office/powerpoint/2010/main" val="2866160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smtClean="0"/>
              <a:t>Windows</a:t>
            </a:r>
          </a:p>
          <a:p>
            <a:pPr lvl="1"/>
            <a:r>
              <a:rPr lang="en-US" dirty="0" smtClean="0"/>
              <a:t>Fat32</a:t>
            </a:r>
          </a:p>
          <a:p>
            <a:pPr lvl="1"/>
            <a:r>
              <a:rPr lang="en-US" dirty="0" smtClean="0"/>
              <a:t>NTFS</a:t>
            </a:r>
          </a:p>
          <a:p>
            <a:r>
              <a:rPr lang="en-US" dirty="0" smtClean="0"/>
              <a:t>Linux</a:t>
            </a:r>
          </a:p>
          <a:p>
            <a:pPr lvl="1"/>
            <a:r>
              <a:rPr lang="en-US" dirty="0" smtClean="0"/>
              <a:t>Ext2/3/4</a:t>
            </a:r>
          </a:p>
          <a:p>
            <a:pPr lvl="1"/>
            <a:r>
              <a:rPr lang="en-US" dirty="0" err="1" smtClean="0"/>
              <a:t>ReiserFS</a:t>
            </a:r>
            <a:endParaRPr lang="en-US" dirty="0" smtClean="0"/>
          </a:p>
          <a:p>
            <a:pPr lvl="1"/>
            <a:r>
              <a:rPr lang="en-US" dirty="0" err="1" smtClean="0"/>
              <a:t>Btrfs</a:t>
            </a:r>
            <a:r>
              <a:rPr lang="en-US" dirty="0" smtClean="0"/>
              <a:t> (B-tree file system)</a:t>
            </a:r>
          </a:p>
          <a:p>
            <a:r>
              <a:rPr lang="en-US" dirty="0" smtClean="0"/>
              <a:t>BSD</a:t>
            </a:r>
          </a:p>
          <a:p>
            <a:pPr lvl="1"/>
            <a:r>
              <a:rPr lang="en-US" dirty="0" smtClean="0"/>
              <a:t>UFS</a:t>
            </a:r>
          </a:p>
          <a:p>
            <a:pPr lvl="1"/>
            <a:r>
              <a:rPr lang="en-US" dirty="0" smtClean="0"/>
              <a:t>ZFS (also Solaris)</a:t>
            </a:r>
          </a:p>
        </p:txBody>
      </p:sp>
    </p:spTree>
    <p:extLst>
      <p:ext uri="{BB962C8B-B14F-4D97-AF65-F5344CB8AC3E}">
        <p14:creationId xmlns:p14="http://schemas.microsoft.com/office/powerpoint/2010/main" val="37553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 R</a:t>
            </a:r>
            <a:r>
              <a:rPr lang="en-US" dirty="0" smtClean="0"/>
              <a:t>edundant Array </a:t>
            </a:r>
            <a:r>
              <a:rPr lang="en-US" dirty="0"/>
              <a:t>of </a:t>
            </a:r>
            <a:r>
              <a:rPr lang="en-US" dirty="0" smtClean="0"/>
              <a:t>Independent Disks</a:t>
            </a:r>
            <a:endParaRPr lang="en-US" dirty="0"/>
          </a:p>
        </p:txBody>
      </p:sp>
      <p:sp>
        <p:nvSpPr>
          <p:cNvPr id="3" name="Content Placeholder 2"/>
          <p:cNvSpPr>
            <a:spLocks noGrp="1"/>
          </p:cNvSpPr>
          <p:nvPr>
            <p:ph idx="1"/>
          </p:nvPr>
        </p:nvSpPr>
        <p:spPr>
          <a:xfrm>
            <a:off x="677334" y="2160589"/>
            <a:ext cx="8226034" cy="3880773"/>
          </a:xfrm>
        </p:spPr>
        <p:txBody>
          <a:bodyPr>
            <a:normAutofit lnSpcReduction="10000"/>
          </a:bodyPr>
          <a:lstStyle/>
          <a:p>
            <a:r>
              <a:rPr lang="en-US" sz="2000" dirty="0" smtClean="0"/>
              <a:t>Combine multiple disk drives into a single logical unit</a:t>
            </a:r>
          </a:p>
          <a:p>
            <a:endParaRPr lang="en-US" sz="2000" dirty="0" smtClean="0"/>
          </a:p>
          <a:p>
            <a:r>
              <a:rPr lang="en-US" sz="2000" dirty="0" smtClean="0"/>
              <a:t>Distribute data across the drives in different ways determined by the “RAID Level” used</a:t>
            </a:r>
          </a:p>
          <a:p>
            <a:endParaRPr lang="en-US" sz="2000" dirty="0" smtClean="0"/>
          </a:p>
          <a:p>
            <a:r>
              <a:rPr lang="en-US" sz="2000" dirty="0" smtClean="0"/>
              <a:t>RAID Level’s provide different characteristics for level of redundancy and performance required</a:t>
            </a:r>
          </a:p>
          <a:p>
            <a:endParaRPr lang="en-US" sz="2000" dirty="0"/>
          </a:p>
          <a:p>
            <a:r>
              <a:rPr lang="en-US" sz="2000" dirty="0" smtClean="0"/>
              <a:t>RAID Parity – Error protection scheme typically using simple XOR parity</a:t>
            </a:r>
          </a:p>
        </p:txBody>
      </p:sp>
    </p:spTree>
    <p:extLst>
      <p:ext uri="{BB962C8B-B14F-4D97-AF65-F5344CB8AC3E}">
        <p14:creationId xmlns:p14="http://schemas.microsoft.com/office/powerpoint/2010/main" val="3184804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t>
            </a:r>
            <a:r>
              <a:rPr lang="en-US" dirty="0" smtClean="0"/>
              <a:t>Levels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000" dirty="0" smtClean="0"/>
              <a:t>RAID 0 – Striping w/o Parity</a:t>
            </a:r>
          </a:p>
          <a:p>
            <a:endParaRPr lang="en-US" sz="2000" dirty="0" smtClean="0"/>
          </a:p>
          <a:p>
            <a:r>
              <a:rPr lang="en-US" sz="2000" dirty="0" smtClean="0"/>
              <a:t>RAID 1 – Mirroring w/o Parity or Striping</a:t>
            </a:r>
          </a:p>
          <a:p>
            <a:endParaRPr lang="en-US" sz="2000" dirty="0" smtClean="0"/>
          </a:p>
          <a:p>
            <a:r>
              <a:rPr lang="en-US" sz="2000" dirty="0" smtClean="0"/>
              <a:t>RAID 5 – Block level striping w/ distributed parity</a:t>
            </a:r>
          </a:p>
          <a:p>
            <a:endParaRPr lang="en-US" sz="2000" dirty="0" smtClean="0"/>
          </a:p>
          <a:p>
            <a:r>
              <a:rPr lang="en-US" sz="2000" dirty="0" smtClean="0"/>
              <a:t>RAID 6 (RAID-DP) - </a:t>
            </a:r>
            <a:r>
              <a:rPr lang="en-US" sz="2000" dirty="0"/>
              <a:t>Block level </a:t>
            </a:r>
            <a:r>
              <a:rPr lang="en-US" sz="2000" dirty="0" smtClean="0"/>
              <a:t>striping w/ double distributed </a:t>
            </a:r>
            <a:r>
              <a:rPr lang="en-US" sz="2000" dirty="0"/>
              <a:t>parity</a:t>
            </a:r>
            <a:endParaRPr lang="en-US" sz="2000" dirty="0" smtClean="0"/>
          </a:p>
          <a:p>
            <a:endParaRPr lang="en-US" sz="2000" dirty="0" smtClean="0"/>
          </a:p>
          <a:p>
            <a:r>
              <a:rPr lang="en-US" sz="2000" dirty="0" smtClean="0"/>
              <a:t>RAID 10 – Mirroring w/o parity but mirror block level stripe</a:t>
            </a:r>
          </a:p>
        </p:txBody>
      </p:sp>
      <p:pic>
        <p:nvPicPr>
          <p:cNvPr id="4" name="Picture 3"/>
          <p:cNvPicPr>
            <a:picLocks noChangeAspect="1"/>
          </p:cNvPicPr>
          <p:nvPr/>
        </p:nvPicPr>
        <p:blipFill>
          <a:blip r:embed="rId3"/>
          <a:stretch>
            <a:fillRect/>
          </a:stretch>
        </p:blipFill>
        <p:spPr>
          <a:xfrm>
            <a:off x="5981700" y="358775"/>
            <a:ext cx="4191000" cy="3143250"/>
          </a:xfrm>
          <a:prstGeom prst="rect">
            <a:avLst/>
          </a:prstGeom>
        </p:spPr>
      </p:pic>
    </p:spTree>
    <p:extLst>
      <p:ext uri="{BB962C8B-B14F-4D97-AF65-F5344CB8AC3E}">
        <p14:creationId xmlns:p14="http://schemas.microsoft.com/office/powerpoint/2010/main" val="314017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a:t>
            </a:r>
            <a:r>
              <a:rPr lang="en-US" dirty="0" smtClean="0"/>
              <a:t>Problems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sz="2000" dirty="0" smtClean="0"/>
              <a:t>Correlated Failures – Drives worn down over time and in same environment will fail together</a:t>
            </a:r>
          </a:p>
          <a:p>
            <a:endParaRPr lang="en-US" sz="2000" dirty="0" smtClean="0"/>
          </a:p>
          <a:p>
            <a:r>
              <a:rPr lang="en-US" sz="2000" dirty="0" smtClean="0"/>
              <a:t>Recovery Time for larger drives</a:t>
            </a:r>
          </a:p>
          <a:p>
            <a:endParaRPr lang="en-US" sz="2000" dirty="0" smtClean="0"/>
          </a:p>
          <a:p>
            <a:r>
              <a:rPr lang="en-US" sz="2000" dirty="0" smtClean="0"/>
              <a:t>RAID Write Hole – system crash without writing data from cache to disk</a:t>
            </a:r>
          </a:p>
        </p:txBody>
      </p:sp>
    </p:spTree>
    <p:extLst>
      <p:ext uri="{BB962C8B-B14F-4D97-AF65-F5344CB8AC3E}">
        <p14:creationId xmlns:p14="http://schemas.microsoft.com/office/powerpoint/2010/main" val="1727857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 Shots</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smtClean="0"/>
              <a:t>Point in Time read only state of the storage volume or drive</a:t>
            </a:r>
          </a:p>
          <a:p>
            <a:endParaRPr lang="en-US" dirty="0" smtClean="0"/>
          </a:p>
          <a:p>
            <a:r>
              <a:rPr lang="en-US" dirty="0" smtClean="0"/>
              <a:t>New data get written but special pointers remain to keep track of old data</a:t>
            </a:r>
          </a:p>
          <a:p>
            <a:endParaRPr lang="en-US" dirty="0" smtClean="0"/>
          </a:p>
          <a:p>
            <a:r>
              <a:rPr lang="en-US" dirty="0" smtClean="0"/>
              <a:t>Pointers only 4KB typically so very little storage overhead</a:t>
            </a:r>
          </a:p>
          <a:p>
            <a:endParaRPr lang="en-US" dirty="0" smtClean="0"/>
          </a:p>
          <a:p>
            <a:r>
              <a:rPr lang="en-US" dirty="0" smtClean="0"/>
              <a:t>Some file systems can create read-write versions used for virtualization, sandboxing or cloning</a:t>
            </a:r>
          </a:p>
          <a:p>
            <a:endParaRPr lang="en-US" dirty="0" smtClean="0"/>
          </a:p>
          <a:p>
            <a:r>
              <a:rPr lang="en-US" dirty="0" smtClean="0"/>
              <a:t>Not considered a proper backup unless stored remotely</a:t>
            </a:r>
          </a:p>
          <a:p>
            <a:endParaRPr lang="en-US" dirty="0" smtClean="0"/>
          </a:p>
        </p:txBody>
      </p:sp>
    </p:spTree>
    <p:extLst>
      <p:ext uri="{BB962C8B-B14F-4D97-AF65-F5344CB8AC3E}">
        <p14:creationId xmlns:p14="http://schemas.microsoft.com/office/powerpoint/2010/main" val="1350578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Deduplication</a:t>
            </a:r>
            <a:endParaRPr lang="en-US" dirty="0"/>
          </a:p>
        </p:txBody>
      </p:sp>
      <p:sp>
        <p:nvSpPr>
          <p:cNvPr id="3" name="Content Placeholder 2"/>
          <p:cNvSpPr>
            <a:spLocks noGrp="1"/>
          </p:cNvSpPr>
          <p:nvPr>
            <p:ph idx="1"/>
          </p:nvPr>
        </p:nvSpPr>
        <p:spPr>
          <a:xfrm>
            <a:off x="677334" y="2160589"/>
            <a:ext cx="8226034" cy="3880773"/>
          </a:xfrm>
        </p:spPr>
        <p:txBody>
          <a:bodyPr>
            <a:normAutofit/>
          </a:bodyPr>
          <a:lstStyle/>
          <a:p>
            <a:r>
              <a:rPr lang="en-US" dirty="0" smtClean="0"/>
              <a:t>Special type of data compression that looks at large sets of data to find duplicate files or blocks and only store single copies</a:t>
            </a:r>
          </a:p>
          <a:p>
            <a:r>
              <a:rPr lang="en-US" dirty="0" smtClean="0"/>
              <a:t>Post-process </a:t>
            </a:r>
            <a:r>
              <a:rPr lang="en-US" dirty="0" err="1" smtClean="0"/>
              <a:t>dedupe</a:t>
            </a:r>
            <a:r>
              <a:rPr lang="en-US" dirty="0" smtClean="0"/>
              <a:t>: New data stored on SAN/NAS and a separate scheduled process will analyze the data at a later time and perform the deduplication</a:t>
            </a:r>
          </a:p>
          <a:p>
            <a:pPr lvl="1"/>
            <a:r>
              <a:rPr lang="en-US" dirty="0" smtClean="0"/>
              <a:t>Con: Duplicate data stored for a short time</a:t>
            </a:r>
          </a:p>
          <a:p>
            <a:r>
              <a:rPr lang="en-US" dirty="0" smtClean="0"/>
              <a:t>In-line </a:t>
            </a:r>
            <a:r>
              <a:rPr lang="en-US" dirty="0" err="1" smtClean="0"/>
              <a:t>dedupe</a:t>
            </a:r>
            <a:r>
              <a:rPr lang="en-US" dirty="0" smtClean="0"/>
              <a:t>: </a:t>
            </a:r>
            <a:r>
              <a:rPr lang="en-US" dirty="0" err="1" smtClean="0"/>
              <a:t>dedupe</a:t>
            </a:r>
            <a:r>
              <a:rPr lang="en-US" dirty="0" smtClean="0"/>
              <a:t> calculation performed as the data enters the SAN/NAS in real time.</a:t>
            </a:r>
          </a:p>
          <a:p>
            <a:pPr lvl="1"/>
            <a:r>
              <a:rPr lang="en-US" dirty="0" smtClean="0"/>
              <a:t>Con: data ingestion can be slow </a:t>
            </a:r>
            <a:r>
              <a:rPr lang="en-US" dirty="0" smtClean="0"/>
              <a:t>due </a:t>
            </a:r>
            <a:r>
              <a:rPr lang="en-US" dirty="0" smtClean="0"/>
              <a:t>to the hash calculation overhead</a:t>
            </a:r>
          </a:p>
        </p:txBody>
      </p:sp>
    </p:spTree>
    <p:extLst>
      <p:ext uri="{BB962C8B-B14F-4D97-AF65-F5344CB8AC3E}">
        <p14:creationId xmlns:p14="http://schemas.microsoft.com/office/powerpoint/2010/main" val="3967391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2135</TotalTime>
  <Words>1126</Words>
  <Application>Microsoft Office PowerPoint</Application>
  <PresentationFormat>Widescreen</PresentationFormat>
  <Paragraphs>134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 CSCI 2930 Practical System Administration</vt:lpstr>
      <vt:lpstr>Storage</vt:lpstr>
      <vt:lpstr>Storage</vt:lpstr>
      <vt:lpstr>Examples</vt:lpstr>
      <vt:lpstr>RAID - Redundant Array of Independent Disks</vt:lpstr>
      <vt:lpstr>RAID Levels</vt:lpstr>
      <vt:lpstr>RAID Problems</vt:lpstr>
      <vt:lpstr>Snap Shots</vt:lpstr>
      <vt:lpstr>Deduplication</vt:lpstr>
      <vt:lpstr>Computer Security</vt:lpstr>
      <vt:lpstr>Firewalls</vt:lpstr>
      <vt:lpstr>IPS/IDS</vt:lpstr>
      <vt:lpstr>ACL</vt:lpstr>
      <vt:lpstr>SUDO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2800/2930 Practical System Administration</dc:title>
  <dc:creator>Hamilton, Christopher</dc:creator>
  <cp:lastModifiedBy>cain</cp:lastModifiedBy>
  <cp:revision>149</cp:revision>
  <dcterms:created xsi:type="dcterms:W3CDTF">2013-05-21T19:16:57Z</dcterms:created>
  <dcterms:modified xsi:type="dcterms:W3CDTF">2014-04-10T23:57:20Z</dcterms:modified>
</cp:coreProperties>
</file>